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58" r:id="rId4"/>
    <p:sldId id="262" r:id="rId5"/>
    <p:sldId id="361" r:id="rId6"/>
    <p:sldId id="257" r:id="rId7"/>
    <p:sldId id="269" r:id="rId8"/>
    <p:sldId id="270" r:id="rId9"/>
    <p:sldId id="274" r:id="rId10"/>
    <p:sldId id="266" r:id="rId11"/>
    <p:sldId id="267" r:id="rId12"/>
    <p:sldId id="271" r:id="rId13"/>
    <p:sldId id="260" r:id="rId14"/>
    <p:sldId id="261" r:id="rId15"/>
    <p:sldId id="259" r:id="rId16"/>
    <p:sldId id="263" r:id="rId17"/>
    <p:sldId id="264" r:id="rId18"/>
    <p:sldId id="265" r:id="rId19"/>
    <p:sldId id="268" r:id="rId20"/>
    <p:sldId id="272" r:id="rId21"/>
    <p:sldId id="281" r:id="rId22"/>
    <p:sldId id="370" r:id="rId23"/>
    <p:sldId id="360" r:id="rId24"/>
    <p:sldId id="359" r:id="rId25"/>
    <p:sldId id="369" r:id="rId26"/>
    <p:sldId id="327" r:id="rId27"/>
    <p:sldId id="328" r:id="rId28"/>
    <p:sldId id="329" r:id="rId29"/>
    <p:sldId id="330" r:id="rId30"/>
    <p:sldId id="333" r:id="rId31"/>
    <p:sldId id="334" r:id="rId32"/>
    <p:sldId id="335" r:id="rId33"/>
    <p:sldId id="346" r:id="rId34"/>
    <p:sldId id="376" r:id="rId35"/>
    <p:sldId id="339" r:id="rId36"/>
    <p:sldId id="311" r:id="rId37"/>
    <p:sldId id="377" r:id="rId38"/>
    <p:sldId id="378" r:id="rId39"/>
    <p:sldId id="379" r:id="rId40"/>
    <p:sldId id="380" r:id="rId41"/>
    <p:sldId id="381" r:id="rId42"/>
    <p:sldId id="348" r:id="rId43"/>
    <p:sldId id="349" r:id="rId44"/>
    <p:sldId id="347" r:id="rId45"/>
    <p:sldId id="350" r:id="rId46"/>
    <p:sldId id="382" r:id="rId47"/>
    <p:sldId id="340" r:id="rId48"/>
    <p:sldId id="383" r:id="rId49"/>
    <p:sldId id="384" r:id="rId50"/>
    <p:sldId id="385" r:id="rId51"/>
    <p:sldId id="386" r:id="rId52"/>
    <p:sldId id="371" r:id="rId53"/>
    <p:sldId id="372" r:id="rId54"/>
    <p:sldId id="284" r:id="rId55"/>
    <p:sldId id="285" r:id="rId56"/>
    <p:sldId id="286" r:id="rId57"/>
    <p:sldId id="287" r:id="rId58"/>
    <p:sldId id="312" r:id="rId59"/>
    <p:sldId id="288" r:id="rId60"/>
    <p:sldId id="289" r:id="rId61"/>
    <p:sldId id="290" r:id="rId62"/>
    <p:sldId id="373" r:id="rId63"/>
    <p:sldId id="310" r:id="rId64"/>
    <p:sldId id="374" r:id="rId65"/>
    <p:sldId id="343" r:id="rId66"/>
    <p:sldId id="387" r:id="rId67"/>
    <p:sldId id="344" r:id="rId68"/>
    <p:sldId id="375" r:id="rId69"/>
    <p:sldId id="303" r:id="rId70"/>
    <p:sldId id="304" r:id="rId71"/>
    <p:sldId id="305" r:id="rId72"/>
    <p:sldId id="306" r:id="rId73"/>
    <p:sldId id="291" r:id="rId74"/>
    <p:sldId id="388" r:id="rId75"/>
    <p:sldId id="292" r:id="rId76"/>
    <p:sldId id="294" r:id="rId77"/>
    <p:sldId id="296" r:id="rId78"/>
    <p:sldId id="297" r:id="rId79"/>
    <p:sldId id="302" r:id="rId80"/>
    <p:sldId id="389" r:id="rId81"/>
    <p:sldId id="390" r:id="rId82"/>
    <p:sldId id="293" r:id="rId83"/>
    <p:sldId id="295" r:id="rId84"/>
    <p:sldId id="351" r:id="rId85"/>
    <p:sldId id="353" r:id="rId86"/>
    <p:sldId id="298" r:id="rId87"/>
    <p:sldId id="299" r:id="rId88"/>
    <p:sldId id="300" r:id="rId89"/>
    <p:sldId id="301" r:id="rId90"/>
    <p:sldId id="315" r:id="rId9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643" y="62"/>
      </p:cViewPr>
      <p:guideLst/>
    </p:cSldViewPr>
  </p:slideViewPr>
  <p:notesTextViewPr>
    <p:cViewPr>
      <p:scale>
        <a:sx n="1" d="1"/>
        <a:sy n="1" d="1"/>
      </p:scale>
      <p:origin x="0" y="0"/>
    </p:cViewPr>
  </p:notesTextViewPr>
  <p:sorterViewPr>
    <p:cViewPr varScale="1">
      <p:scale>
        <a:sx n="100" d="100"/>
        <a:sy n="100" d="100"/>
      </p:scale>
      <p:origin x="0" y="-387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BE3188A365487EDC/Desktop/2025%20TAX%20CONFERENC/Tax%20Conference%20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BE3188A365487EDC/Desktop/ARCHIVE%20FOLDERS/2024%20BUDGET/2024%20DEBT%20PROFIL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BE3188A365487EDC/Desktop/ARCHIVE%20FOLDERS/2024%20BUDGET/2024%20DEBT%20PROFIL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ENOVO\OneDrive\Desktop\RETREAT%20PAPERS\MACRO%20GRAPH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ENOVO\OneDrive\Desktop\RETREAT%20PAPERS\MACRO%20GRAPH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ENOVO\OneDrive\Desktop\RETREAT%20PAPERS\MACRO%20GRAPH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LENOVO\OneDrive\Desktop\RETREAT%20PAPERS\MACRO%20GRAPH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LENOVO\OneDrive\Desktop\RETREAT%20PAPERS\MACRO%20GRAPH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LENOVO\OneDrive\Desktop\RETREAT%20PAPERS\MACRO%20GRAPH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LENOVO\OneDrive\Desktop\RETREAT%20PAPERS\MACRO%20GRAPH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LENOVO\OneDrive\Desktop\ARCHIVE%20FOLDERS\ABASS\MACROECONOMIC%20%20DATA.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LENOVO\OneDrive\Desktop\ARCHIVE%20FOLDERS\ABASS\MACROECONOMIC%20%20DATA.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LENOVO\OneDrive\Desktop\ARCHIVE%20FOLDERS\ABASS\MACROECONOMIC%20%20DATA.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LENOVO\OneDrive\Desktop\ARCHIVE%20FOLDERS\ABASS\MACROECONOMIC%20%20DATA.xlsx" TargetMode="External"/><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sz="3200" b="1" dirty="0"/>
              <a:t>Government Expenditure/GDP Ratio [%]</a:t>
            </a:r>
          </a:p>
        </c:rich>
      </c:tx>
      <c:layout>
        <c:manualLayout>
          <c:xMode val="edge"/>
          <c:yMode val="edge"/>
          <c:x val="0.18151966437266207"/>
          <c:y val="1.1251759748645729E-2"/>
        </c:manualLayout>
      </c:layout>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'[Tax Conference Graph.xlsx]Sheet2'!$E$4:$E$13</c:f>
              <c:strCache>
                <c:ptCount val="10"/>
                <c:pt idx="0">
                  <c:v>USA</c:v>
                </c:pt>
                <c:pt idx="1">
                  <c:v>France</c:v>
                </c:pt>
                <c:pt idx="2">
                  <c:v>Japan</c:v>
                </c:pt>
                <c:pt idx="3">
                  <c:v>UK</c:v>
                </c:pt>
                <c:pt idx="4">
                  <c:v>Sweden</c:v>
                </c:pt>
                <c:pt idx="5">
                  <c:v>Spain</c:v>
                </c:pt>
                <c:pt idx="6">
                  <c:v>Italy</c:v>
                </c:pt>
                <c:pt idx="7">
                  <c:v>South Africa</c:v>
                </c:pt>
                <c:pt idx="8">
                  <c:v>India</c:v>
                </c:pt>
                <c:pt idx="9">
                  <c:v>Nigeria</c:v>
                </c:pt>
              </c:strCache>
            </c:strRef>
          </c:cat>
          <c:val>
            <c:numRef>
              <c:f>'[Tax Conference Graph.xlsx]Sheet2'!$F$4:$F$13</c:f>
              <c:numCache>
                <c:formatCode>General</c:formatCode>
                <c:ptCount val="10"/>
                <c:pt idx="0">
                  <c:v>36.299999999999997</c:v>
                </c:pt>
                <c:pt idx="1">
                  <c:v>58.3</c:v>
                </c:pt>
                <c:pt idx="2">
                  <c:v>44</c:v>
                </c:pt>
                <c:pt idx="3">
                  <c:v>44.3</c:v>
                </c:pt>
                <c:pt idx="4">
                  <c:v>47.3</c:v>
                </c:pt>
                <c:pt idx="5">
                  <c:v>47</c:v>
                </c:pt>
                <c:pt idx="6">
                  <c:v>56.7</c:v>
                </c:pt>
                <c:pt idx="7">
                  <c:v>32.5</c:v>
                </c:pt>
                <c:pt idx="8">
                  <c:v>28.6</c:v>
                </c:pt>
                <c:pt idx="9">
                  <c:v>13.6</c:v>
                </c:pt>
              </c:numCache>
            </c:numRef>
          </c:val>
          <c:extLst>
            <c:ext xmlns:c16="http://schemas.microsoft.com/office/drawing/2014/chart" uri="{C3380CC4-5D6E-409C-BE32-E72D297353CC}">
              <c16:uniqueId val="{00000000-7372-475B-A78A-70C83B81397C}"/>
            </c:ext>
          </c:extLst>
        </c:ser>
        <c:dLbls>
          <c:dLblPos val="inEnd"/>
          <c:showLegendKey val="0"/>
          <c:showVal val="1"/>
          <c:showCatName val="0"/>
          <c:showSerName val="0"/>
          <c:showPercent val="0"/>
          <c:showBubbleSize val="0"/>
        </c:dLbls>
        <c:gapWidth val="41"/>
        <c:axId val="1199916815"/>
        <c:axId val="1199917231"/>
      </c:barChart>
      <c:catAx>
        <c:axId val="119991681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1199917231"/>
        <c:crosses val="autoZero"/>
        <c:auto val="1"/>
        <c:lblAlgn val="ctr"/>
        <c:lblOffset val="100"/>
        <c:noMultiLvlLbl val="0"/>
      </c:catAx>
      <c:valAx>
        <c:axId val="1199917231"/>
        <c:scaling>
          <c:orientation val="minMax"/>
        </c:scaling>
        <c:delete val="1"/>
        <c:axPos val="l"/>
        <c:numFmt formatCode="General" sourceLinked="1"/>
        <c:majorTickMark val="none"/>
        <c:minorTickMark val="none"/>
        <c:tickLblPos val="nextTo"/>
        <c:crossAx val="1199916815"/>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baseline="0">
                <a:solidFill>
                  <a:schemeClr val="dk1">
                    <a:lumMod val="65000"/>
                    <a:lumOff val="35000"/>
                  </a:schemeClr>
                </a:solidFill>
                <a:effectLst/>
                <a:latin typeface="+mn-lt"/>
                <a:ea typeface="+mn-ea"/>
                <a:cs typeface="+mn-cs"/>
              </a:defRPr>
            </a:pPr>
            <a:r>
              <a:rPr lang="en-US" sz="2400" b="1" dirty="0"/>
              <a:t>PUBLIC DEBT [N TRILLION]</a:t>
            </a:r>
          </a:p>
        </c:rich>
      </c:tx>
      <c:overlay val="0"/>
      <c:spPr>
        <a:noFill/>
        <a:ln>
          <a:noFill/>
        </a:ln>
        <a:effectLst/>
      </c:spPr>
      <c:txPr>
        <a:bodyPr rot="0" spcFirstLastPara="1" vertOverflow="ellipsis" vert="horz" wrap="square" anchor="ctr" anchorCtr="1"/>
        <a:lstStyle/>
        <a:p>
          <a:pPr>
            <a:defRPr sz="192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'[2024 DEBT PROFILE.xlsx]Sheet3'!$H$3</c:f>
              <c:strCache>
                <c:ptCount val="1"/>
                <c:pt idx="0">
                  <c:v>DEBT [N]</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'[2024 DEBT PROFILE.xlsx]Sheet3'!$G$4:$G$7</c:f>
              <c:numCache>
                <c:formatCode>General</c:formatCode>
                <c:ptCount val="4"/>
                <c:pt idx="0">
                  <c:v>2021</c:v>
                </c:pt>
                <c:pt idx="1">
                  <c:v>2022</c:v>
                </c:pt>
                <c:pt idx="2">
                  <c:v>2023</c:v>
                </c:pt>
                <c:pt idx="3">
                  <c:v>2024</c:v>
                </c:pt>
              </c:numCache>
            </c:numRef>
          </c:cat>
          <c:val>
            <c:numRef>
              <c:f>'[2024 DEBT PROFILE.xlsx]Sheet3'!$H$4:$H$7</c:f>
              <c:numCache>
                <c:formatCode>General</c:formatCode>
                <c:ptCount val="4"/>
                <c:pt idx="0">
                  <c:v>38</c:v>
                </c:pt>
                <c:pt idx="1">
                  <c:v>44</c:v>
                </c:pt>
                <c:pt idx="2">
                  <c:v>87.9</c:v>
                </c:pt>
                <c:pt idx="3">
                  <c:v>142.30000000000001</c:v>
                </c:pt>
              </c:numCache>
            </c:numRef>
          </c:val>
          <c:extLst>
            <c:ext xmlns:c16="http://schemas.microsoft.com/office/drawing/2014/chart" uri="{C3380CC4-5D6E-409C-BE32-E72D297353CC}">
              <c16:uniqueId val="{00000000-884A-4966-8383-C8D66A91D1FE}"/>
            </c:ext>
          </c:extLst>
        </c:ser>
        <c:dLbls>
          <c:dLblPos val="inEnd"/>
          <c:showLegendKey val="0"/>
          <c:showVal val="1"/>
          <c:showCatName val="0"/>
          <c:showSerName val="0"/>
          <c:showPercent val="0"/>
          <c:showBubbleSize val="0"/>
        </c:dLbls>
        <c:gapWidth val="41"/>
        <c:axId val="41007375"/>
        <c:axId val="40994063"/>
      </c:barChart>
      <c:catAx>
        <c:axId val="4100737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dk1">
                    <a:lumMod val="65000"/>
                    <a:lumOff val="35000"/>
                  </a:schemeClr>
                </a:solidFill>
                <a:effectLst/>
                <a:latin typeface="+mn-lt"/>
                <a:ea typeface="+mn-ea"/>
                <a:cs typeface="+mn-cs"/>
              </a:defRPr>
            </a:pPr>
            <a:endParaRPr lang="en-US"/>
          </a:p>
        </c:txPr>
        <c:crossAx val="40994063"/>
        <c:crosses val="autoZero"/>
        <c:auto val="1"/>
        <c:lblAlgn val="ctr"/>
        <c:lblOffset val="100"/>
        <c:noMultiLvlLbl val="0"/>
      </c:catAx>
      <c:valAx>
        <c:axId val="40994063"/>
        <c:scaling>
          <c:orientation val="minMax"/>
        </c:scaling>
        <c:delete val="1"/>
        <c:axPos val="l"/>
        <c:numFmt formatCode="General" sourceLinked="1"/>
        <c:majorTickMark val="none"/>
        <c:minorTickMark val="none"/>
        <c:tickLblPos val="nextTo"/>
        <c:crossAx val="41007375"/>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6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baseline="0">
                <a:solidFill>
                  <a:schemeClr val="dk1">
                    <a:lumMod val="65000"/>
                    <a:lumOff val="35000"/>
                  </a:schemeClr>
                </a:solidFill>
                <a:effectLst/>
                <a:latin typeface="+mn-lt"/>
                <a:ea typeface="+mn-ea"/>
                <a:cs typeface="+mn-cs"/>
              </a:defRPr>
            </a:pPr>
            <a:r>
              <a:rPr lang="en-US" b="1" dirty="0"/>
              <a:t>PUBLIC DEBT [$ BILLION]</a:t>
            </a:r>
          </a:p>
        </c:rich>
      </c:tx>
      <c:overlay val="0"/>
      <c:spPr>
        <a:noFill/>
        <a:ln>
          <a:noFill/>
        </a:ln>
        <a:effectLst/>
      </c:spPr>
      <c:txPr>
        <a:bodyPr rot="0" spcFirstLastPara="1" vertOverflow="ellipsis" vert="horz" wrap="square" anchor="ctr" anchorCtr="1"/>
        <a:lstStyle/>
        <a:p>
          <a:pPr>
            <a:defRPr sz="192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'[2024 DEBT PROFILE.xlsx]Sheet3'!$H$12</c:f>
              <c:strCache>
                <c:ptCount val="1"/>
                <c:pt idx="0">
                  <c:v>DEBT [$]</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'[2024 DEBT PROFILE.xlsx]Sheet3'!$G$13:$G$16</c:f>
              <c:numCache>
                <c:formatCode>General</c:formatCode>
                <c:ptCount val="4"/>
                <c:pt idx="0">
                  <c:v>2021</c:v>
                </c:pt>
                <c:pt idx="1">
                  <c:v>2022</c:v>
                </c:pt>
                <c:pt idx="2">
                  <c:v>2023</c:v>
                </c:pt>
                <c:pt idx="3">
                  <c:v>2024</c:v>
                </c:pt>
              </c:numCache>
            </c:numRef>
          </c:cat>
          <c:val>
            <c:numRef>
              <c:f>'[2024 DEBT PROFILE.xlsx]Sheet3'!$H$13:$H$16</c:f>
              <c:numCache>
                <c:formatCode>General</c:formatCode>
                <c:ptCount val="4"/>
                <c:pt idx="0">
                  <c:v>92.6</c:v>
                </c:pt>
                <c:pt idx="1">
                  <c:v>101.9</c:v>
                </c:pt>
                <c:pt idx="2">
                  <c:v>114</c:v>
                </c:pt>
                <c:pt idx="3">
                  <c:v>88.9</c:v>
                </c:pt>
              </c:numCache>
            </c:numRef>
          </c:val>
          <c:extLst>
            <c:ext xmlns:c16="http://schemas.microsoft.com/office/drawing/2014/chart" uri="{C3380CC4-5D6E-409C-BE32-E72D297353CC}">
              <c16:uniqueId val="{00000000-049E-4BCC-83C6-F0E7CE3008C1}"/>
            </c:ext>
          </c:extLst>
        </c:ser>
        <c:dLbls>
          <c:dLblPos val="inEnd"/>
          <c:showLegendKey val="0"/>
          <c:showVal val="1"/>
          <c:showCatName val="0"/>
          <c:showSerName val="0"/>
          <c:showPercent val="0"/>
          <c:showBubbleSize val="0"/>
        </c:dLbls>
        <c:gapWidth val="41"/>
        <c:axId val="41009039"/>
        <c:axId val="41009455"/>
      </c:barChart>
      <c:catAx>
        <c:axId val="4100903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dk1">
                    <a:lumMod val="65000"/>
                    <a:lumOff val="35000"/>
                  </a:schemeClr>
                </a:solidFill>
                <a:effectLst/>
                <a:latin typeface="+mn-lt"/>
                <a:ea typeface="+mn-ea"/>
                <a:cs typeface="+mn-cs"/>
              </a:defRPr>
            </a:pPr>
            <a:endParaRPr lang="en-US"/>
          </a:p>
        </c:txPr>
        <c:crossAx val="41009455"/>
        <c:crosses val="autoZero"/>
        <c:auto val="1"/>
        <c:lblAlgn val="ctr"/>
        <c:lblOffset val="100"/>
        <c:noMultiLvlLbl val="0"/>
      </c:catAx>
      <c:valAx>
        <c:axId val="41009455"/>
        <c:scaling>
          <c:orientation val="minMax"/>
        </c:scaling>
        <c:delete val="1"/>
        <c:axPos val="l"/>
        <c:numFmt formatCode="General" sourceLinked="1"/>
        <c:majorTickMark val="none"/>
        <c:minorTickMark val="none"/>
        <c:tickLblPos val="nextTo"/>
        <c:crossAx val="41009039"/>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6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sz="2400" b="1" dirty="0"/>
              <a:t>TAX TO GDP RATIO [%]</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'[Tax Conference Graph.xlsx]Sheet1'!$E$5:$E$15</c:f>
              <c:strCache>
                <c:ptCount val="11"/>
                <c:pt idx="0">
                  <c:v>Denmark</c:v>
                </c:pt>
                <c:pt idx="1">
                  <c:v>France</c:v>
                </c:pt>
                <c:pt idx="2">
                  <c:v>Belgium</c:v>
                </c:pt>
                <c:pt idx="3">
                  <c:v>Sweden</c:v>
                </c:pt>
                <c:pt idx="4">
                  <c:v>Garmany</c:v>
                </c:pt>
                <c:pt idx="5">
                  <c:v>Canada</c:v>
                </c:pt>
                <c:pt idx="6">
                  <c:v>USA</c:v>
                </c:pt>
                <c:pt idx="7">
                  <c:v>Mexico</c:v>
                </c:pt>
                <c:pt idx="8">
                  <c:v>India</c:v>
                </c:pt>
                <c:pt idx="9">
                  <c:v>Africa</c:v>
                </c:pt>
                <c:pt idx="10">
                  <c:v>Nigeria</c:v>
                </c:pt>
              </c:strCache>
            </c:strRef>
          </c:cat>
          <c:val>
            <c:numRef>
              <c:f>'[Tax Conference Graph.xlsx]Sheet1'!$F$5:$F$15</c:f>
              <c:numCache>
                <c:formatCode>General</c:formatCode>
                <c:ptCount val="11"/>
                <c:pt idx="0">
                  <c:v>48</c:v>
                </c:pt>
                <c:pt idx="1">
                  <c:v>45</c:v>
                </c:pt>
                <c:pt idx="2">
                  <c:v>45</c:v>
                </c:pt>
                <c:pt idx="3">
                  <c:v>44</c:v>
                </c:pt>
                <c:pt idx="4">
                  <c:v>40</c:v>
                </c:pt>
                <c:pt idx="5">
                  <c:v>35</c:v>
                </c:pt>
                <c:pt idx="6">
                  <c:v>27</c:v>
                </c:pt>
                <c:pt idx="7">
                  <c:v>18</c:v>
                </c:pt>
                <c:pt idx="8">
                  <c:v>19</c:v>
                </c:pt>
                <c:pt idx="9">
                  <c:v>15.6</c:v>
                </c:pt>
                <c:pt idx="10">
                  <c:v>10.6</c:v>
                </c:pt>
              </c:numCache>
            </c:numRef>
          </c:val>
          <c:extLst>
            <c:ext xmlns:c16="http://schemas.microsoft.com/office/drawing/2014/chart" uri="{C3380CC4-5D6E-409C-BE32-E72D297353CC}">
              <c16:uniqueId val="{00000000-1BA8-4E5C-B3A8-CA16BE5ABFD2}"/>
            </c:ext>
          </c:extLst>
        </c:ser>
        <c:dLbls>
          <c:dLblPos val="inEnd"/>
          <c:showLegendKey val="0"/>
          <c:showVal val="1"/>
          <c:showCatName val="0"/>
          <c:showSerName val="0"/>
          <c:showPercent val="0"/>
          <c:showBubbleSize val="0"/>
        </c:dLbls>
        <c:gapWidth val="41"/>
        <c:axId val="1199917647"/>
        <c:axId val="1199915567"/>
      </c:barChart>
      <c:catAx>
        <c:axId val="119991764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1199915567"/>
        <c:crosses val="autoZero"/>
        <c:auto val="1"/>
        <c:lblAlgn val="ctr"/>
        <c:lblOffset val="100"/>
        <c:noMultiLvlLbl val="0"/>
      </c:catAx>
      <c:valAx>
        <c:axId val="1199915567"/>
        <c:scaling>
          <c:orientation val="minMax"/>
        </c:scaling>
        <c:delete val="1"/>
        <c:axPos val="l"/>
        <c:numFmt formatCode="General" sourceLinked="1"/>
        <c:majorTickMark val="none"/>
        <c:minorTickMark val="none"/>
        <c:tickLblPos val="nextTo"/>
        <c:crossAx val="1199917647"/>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cap="none" spc="50" normalizeH="0" baseline="0">
                <a:solidFill>
                  <a:schemeClr val="tx1">
                    <a:lumMod val="65000"/>
                    <a:lumOff val="35000"/>
                  </a:schemeClr>
                </a:solidFill>
                <a:latin typeface="+mj-lt"/>
                <a:ea typeface="+mj-ea"/>
                <a:cs typeface="+mj-cs"/>
              </a:defRPr>
            </a:pPr>
            <a:r>
              <a:rPr lang="en-US" dirty="0"/>
              <a:t>DEPOSIT/LENDING RATE IN 2024 [%]</a:t>
            </a:r>
          </a:p>
        </c:rich>
      </c:tx>
      <c:overlay val="0"/>
      <c:spPr>
        <a:noFill/>
        <a:ln>
          <a:noFill/>
        </a:ln>
        <a:effectLst/>
      </c:spPr>
      <c:txPr>
        <a:bodyPr rot="0" spcFirstLastPara="1" vertOverflow="ellipsis" vert="horz" wrap="square" anchor="ctr" anchorCtr="1"/>
        <a:lstStyle/>
        <a:p>
          <a:pPr>
            <a:defRPr sz="1440"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Sheet9!$D$3</c:f>
              <c:strCache>
                <c:ptCount val="1"/>
                <c:pt idx="0">
                  <c:v>DEPOSIT RATE</c:v>
                </c:pt>
              </c:strCache>
            </c:strRef>
          </c:tx>
          <c:spPr>
            <a:solidFill>
              <a:schemeClr val="accent1">
                <a:alpha val="70000"/>
              </a:schemeClr>
            </a:solidFill>
            <a:ln>
              <a:noFill/>
            </a:ln>
            <a:effectLst/>
          </c:spPr>
          <c:invertIfNegative val="0"/>
          <c:cat>
            <c:strRef>
              <c:f>Sheet9!$C$4:$C$13</c:f>
              <c:strCache>
                <c:ptCount val="10"/>
                <c:pt idx="0">
                  <c:v>JANUARY</c:v>
                </c:pt>
                <c:pt idx="1">
                  <c:v>FEBRUARY</c:v>
                </c:pt>
                <c:pt idx="2">
                  <c:v>MARCH</c:v>
                </c:pt>
                <c:pt idx="3">
                  <c:v>APRIL</c:v>
                </c:pt>
                <c:pt idx="4">
                  <c:v>MAY</c:v>
                </c:pt>
                <c:pt idx="5">
                  <c:v>JUNE</c:v>
                </c:pt>
                <c:pt idx="6">
                  <c:v>JULY</c:v>
                </c:pt>
                <c:pt idx="7">
                  <c:v>AUGUST</c:v>
                </c:pt>
                <c:pt idx="8">
                  <c:v>SEPTEMBER</c:v>
                </c:pt>
                <c:pt idx="9">
                  <c:v>OCTOBER</c:v>
                </c:pt>
              </c:strCache>
            </c:strRef>
          </c:cat>
          <c:val>
            <c:numRef>
              <c:f>Sheet9!$D$4:$D$13</c:f>
              <c:numCache>
                <c:formatCode>General</c:formatCode>
                <c:ptCount val="10"/>
                <c:pt idx="0">
                  <c:v>9.5</c:v>
                </c:pt>
                <c:pt idx="1">
                  <c:v>10.75</c:v>
                </c:pt>
                <c:pt idx="2">
                  <c:v>11.04</c:v>
                </c:pt>
                <c:pt idx="3">
                  <c:v>11.23</c:v>
                </c:pt>
                <c:pt idx="4">
                  <c:v>12.19</c:v>
                </c:pt>
                <c:pt idx="5">
                  <c:v>13.1</c:v>
                </c:pt>
                <c:pt idx="6">
                  <c:v>16.899999999999999</c:v>
                </c:pt>
                <c:pt idx="7">
                  <c:v>16.239999999999998</c:v>
                </c:pt>
                <c:pt idx="8">
                  <c:v>13.8</c:v>
                </c:pt>
                <c:pt idx="9">
                  <c:v>13.26</c:v>
                </c:pt>
              </c:numCache>
            </c:numRef>
          </c:val>
          <c:extLst>
            <c:ext xmlns:c16="http://schemas.microsoft.com/office/drawing/2014/chart" uri="{C3380CC4-5D6E-409C-BE32-E72D297353CC}">
              <c16:uniqueId val="{00000000-D3D0-4D13-B8CC-4DA811971E6E}"/>
            </c:ext>
          </c:extLst>
        </c:ser>
        <c:ser>
          <c:idx val="1"/>
          <c:order val="1"/>
          <c:tx>
            <c:strRef>
              <c:f>Sheet9!$E$3</c:f>
              <c:strCache>
                <c:ptCount val="1"/>
                <c:pt idx="0">
                  <c:v>MAX LENDING RATE</c:v>
                </c:pt>
              </c:strCache>
            </c:strRef>
          </c:tx>
          <c:spPr>
            <a:solidFill>
              <a:schemeClr val="accent2">
                <a:alpha val="70000"/>
              </a:schemeClr>
            </a:solidFill>
            <a:ln>
              <a:noFill/>
            </a:ln>
            <a:effectLst/>
          </c:spPr>
          <c:invertIfNegative val="0"/>
          <c:cat>
            <c:strRef>
              <c:f>Sheet9!$C$4:$C$13</c:f>
              <c:strCache>
                <c:ptCount val="10"/>
                <c:pt idx="0">
                  <c:v>JANUARY</c:v>
                </c:pt>
                <c:pt idx="1">
                  <c:v>FEBRUARY</c:v>
                </c:pt>
                <c:pt idx="2">
                  <c:v>MARCH</c:v>
                </c:pt>
                <c:pt idx="3">
                  <c:v>APRIL</c:v>
                </c:pt>
                <c:pt idx="4">
                  <c:v>MAY</c:v>
                </c:pt>
                <c:pt idx="5">
                  <c:v>JUNE</c:v>
                </c:pt>
                <c:pt idx="6">
                  <c:v>JULY</c:v>
                </c:pt>
                <c:pt idx="7">
                  <c:v>AUGUST</c:v>
                </c:pt>
                <c:pt idx="8">
                  <c:v>SEPTEMBER</c:v>
                </c:pt>
                <c:pt idx="9">
                  <c:v>OCTOBER</c:v>
                </c:pt>
              </c:strCache>
            </c:strRef>
          </c:cat>
          <c:val>
            <c:numRef>
              <c:f>Sheet9!$E$4:$E$13</c:f>
              <c:numCache>
                <c:formatCode>General</c:formatCode>
                <c:ptCount val="10"/>
                <c:pt idx="0">
                  <c:v>27</c:v>
                </c:pt>
                <c:pt idx="1">
                  <c:v>26.6</c:v>
                </c:pt>
                <c:pt idx="2">
                  <c:v>29.4</c:v>
                </c:pt>
                <c:pt idx="3">
                  <c:v>29.5</c:v>
                </c:pt>
                <c:pt idx="4">
                  <c:v>28.7</c:v>
                </c:pt>
                <c:pt idx="5">
                  <c:v>29.11</c:v>
                </c:pt>
                <c:pt idx="6">
                  <c:v>28.9</c:v>
                </c:pt>
                <c:pt idx="7">
                  <c:v>29.9</c:v>
                </c:pt>
                <c:pt idx="8">
                  <c:v>30.2</c:v>
                </c:pt>
                <c:pt idx="9">
                  <c:v>30.3</c:v>
                </c:pt>
              </c:numCache>
            </c:numRef>
          </c:val>
          <c:extLst>
            <c:ext xmlns:c16="http://schemas.microsoft.com/office/drawing/2014/chart" uri="{C3380CC4-5D6E-409C-BE32-E72D297353CC}">
              <c16:uniqueId val="{00000001-D3D0-4D13-B8CC-4DA811971E6E}"/>
            </c:ext>
          </c:extLst>
        </c:ser>
        <c:dLbls>
          <c:showLegendKey val="0"/>
          <c:showVal val="0"/>
          <c:showCatName val="0"/>
          <c:showSerName val="0"/>
          <c:showPercent val="0"/>
          <c:showBubbleSize val="0"/>
        </c:dLbls>
        <c:gapWidth val="80"/>
        <c:overlap val="25"/>
        <c:axId val="208925312"/>
        <c:axId val="208915744"/>
      </c:barChart>
      <c:catAx>
        <c:axId val="20892531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cap="none" spc="20" normalizeH="0" baseline="0">
                <a:solidFill>
                  <a:schemeClr val="tx1">
                    <a:lumMod val="65000"/>
                    <a:lumOff val="35000"/>
                  </a:schemeClr>
                </a:solidFill>
                <a:latin typeface="+mn-lt"/>
                <a:ea typeface="+mn-ea"/>
                <a:cs typeface="+mn-cs"/>
              </a:defRPr>
            </a:pPr>
            <a:endParaRPr lang="en-US"/>
          </a:p>
        </c:txPr>
        <c:crossAx val="208915744"/>
        <c:crosses val="autoZero"/>
        <c:auto val="1"/>
        <c:lblAlgn val="ctr"/>
        <c:lblOffset val="100"/>
        <c:noMultiLvlLbl val="0"/>
      </c:catAx>
      <c:valAx>
        <c:axId val="208915744"/>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spc="20" baseline="0">
                <a:solidFill>
                  <a:schemeClr val="tx1">
                    <a:lumMod val="65000"/>
                    <a:lumOff val="35000"/>
                  </a:schemeClr>
                </a:solidFill>
                <a:latin typeface="+mn-lt"/>
                <a:ea typeface="+mn-ea"/>
                <a:cs typeface="+mn-cs"/>
              </a:defRPr>
            </a:pPr>
            <a:endParaRPr lang="en-US"/>
          </a:p>
        </c:txPr>
        <c:crossAx val="208925312"/>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FOREX INFLOWS THROUGH IMTOs [$M] 2023-2024</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Sheet8!$D$3</c:f>
              <c:strCache>
                <c:ptCount val="1"/>
                <c:pt idx="0">
                  <c:v>2023</c:v>
                </c:pt>
              </c:strCache>
            </c:strRef>
          </c:tx>
          <c:spPr>
            <a:solidFill>
              <a:schemeClr val="accent1"/>
            </a:solidFill>
            <a:ln>
              <a:noFill/>
            </a:ln>
            <a:effectLst/>
          </c:spPr>
          <c:invertIfNegative val="0"/>
          <c:cat>
            <c:strRef>
              <c:f>Sheet8!$C$4:$C$9</c:f>
              <c:strCache>
                <c:ptCount val="6"/>
                <c:pt idx="0">
                  <c:v>JANUARY</c:v>
                </c:pt>
                <c:pt idx="1">
                  <c:v>FEBRUARY</c:v>
                </c:pt>
                <c:pt idx="2">
                  <c:v>MARCH</c:v>
                </c:pt>
                <c:pt idx="3">
                  <c:v>APRIL</c:v>
                </c:pt>
                <c:pt idx="4">
                  <c:v>MAY</c:v>
                </c:pt>
                <c:pt idx="5">
                  <c:v>JUNE</c:v>
                </c:pt>
              </c:strCache>
            </c:strRef>
          </c:cat>
          <c:val>
            <c:numRef>
              <c:f>Sheet8!$D$4:$D$9</c:f>
              <c:numCache>
                <c:formatCode>General</c:formatCode>
                <c:ptCount val="6"/>
                <c:pt idx="0">
                  <c:v>295</c:v>
                </c:pt>
                <c:pt idx="1">
                  <c:v>195</c:v>
                </c:pt>
                <c:pt idx="2">
                  <c:v>280</c:v>
                </c:pt>
                <c:pt idx="3">
                  <c:v>254</c:v>
                </c:pt>
                <c:pt idx="4">
                  <c:v>279</c:v>
                </c:pt>
                <c:pt idx="5">
                  <c:v>278</c:v>
                </c:pt>
              </c:numCache>
            </c:numRef>
          </c:val>
          <c:extLst>
            <c:ext xmlns:c16="http://schemas.microsoft.com/office/drawing/2014/chart" uri="{C3380CC4-5D6E-409C-BE32-E72D297353CC}">
              <c16:uniqueId val="{00000000-D739-4E32-8197-2E55B1D440CE}"/>
            </c:ext>
          </c:extLst>
        </c:ser>
        <c:ser>
          <c:idx val="1"/>
          <c:order val="1"/>
          <c:tx>
            <c:strRef>
              <c:f>Sheet8!$E$3</c:f>
              <c:strCache>
                <c:ptCount val="1"/>
                <c:pt idx="0">
                  <c:v>2024</c:v>
                </c:pt>
              </c:strCache>
            </c:strRef>
          </c:tx>
          <c:spPr>
            <a:solidFill>
              <a:schemeClr val="accent2"/>
            </a:solidFill>
            <a:ln>
              <a:noFill/>
            </a:ln>
            <a:effectLst/>
          </c:spPr>
          <c:invertIfNegative val="0"/>
          <c:cat>
            <c:strRef>
              <c:f>Sheet8!$C$4:$C$9</c:f>
              <c:strCache>
                <c:ptCount val="6"/>
                <c:pt idx="0">
                  <c:v>JANUARY</c:v>
                </c:pt>
                <c:pt idx="1">
                  <c:v>FEBRUARY</c:v>
                </c:pt>
                <c:pt idx="2">
                  <c:v>MARCH</c:v>
                </c:pt>
                <c:pt idx="3">
                  <c:v>APRIL</c:v>
                </c:pt>
                <c:pt idx="4">
                  <c:v>MAY</c:v>
                </c:pt>
                <c:pt idx="5">
                  <c:v>JUNE</c:v>
                </c:pt>
              </c:strCache>
            </c:strRef>
          </c:cat>
          <c:val>
            <c:numRef>
              <c:f>Sheet8!$E$4:$E$9</c:f>
              <c:numCache>
                <c:formatCode>General</c:formatCode>
                <c:ptCount val="6"/>
                <c:pt idx="0">
                  <c:v>383</c:v>
                </c:pt>
                <c:pt idx="1">
                  <c:v>323</c:v>
                </c:pt>
                <c:pt idx="2">
                  <c:v>364</c:v>
                </c:pt>
                <c:pt idx="3">
                  <c:v>466</c:v>
                </c:pt>
                <c:pt idx="4">
                  <c:v>405</c:v>
                </c:pt>
                <c:pt idx="5">
                  <c:v>390</c:v>
                </c:pt>
              </c:numCache>
            </c:numRef>
          </c:val>
          <c:extLst>
            <c:ext xmlns:c16="http://schemas.microsoft.com/office/drawing/2014/chart" uri="{C3380CC4-5D6E-409C-BE32-E72D297353CC}">
              <c16:uniqueId val="{00000001-D739-4E32-8197-2E55B1D440CE}"/>
            </c:ext>
          </c:extLst>
        </c:ser>
        <c:dLbls>
          <c:showLegendKey val="0"/>
          <c:showVal val="0"/>
          <c:showCatName val="0"/>
          <c:showSerName val="0"/>
          <c:showPercent val="0"/>
          <c:showBubbleSize val="0"/>
        </c:dLbls>
        <c:gapWidth val="219"/>
        <c:overlap val="-27"/>
        <c:axId val="136873920"/>
        <c:axId val="325552032"/>
      </c:barChart>
      <c:catAx>
        <c:axId val="13687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5552032"/>
        <c:crosses val="autoZero"/>
        <c:auto val="1"/>
        <c:lblAlgn val="ctr"/>
        <c:lblOffset val="100"/>
        <c:noMultiLvlLbl val="0"/>
      </c:catAx>
      <c:valAx>
        <c:axId val="32555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68739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FOREX INFLOWS/OUTFLOWS 2023-2024 [$ BILLION]</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Sheet7!$D$2</c:f>
              <c:strCache>
                <c:ptCount val="1"/>
                <c:pt idx="0">
                  <c:v>INFLOWS</c:v>
                </c:pt>
              </c:strCache>
            </c:strRef>
          </c:tx>
          <c:spPr>
            <a:solidFill>
              <a:schemeClr val="accent1"/>
            </a:solidFill>
            <a:ln>
              <a:noFill/>
            </a:ln>
            <a:effectLst/>
          </c:spPr>
          <c:invertIfNegative val="0"/>
          <c:cat>
            <c:strRef>
              <c:f>Sheet7!$C$3:$C$15</c:f>
              <c:strCache>
                <c:ptCount val="13"/>
                <c:pt idx="0">
                  <c:v>JUNE</c:v>
                </c:pt>
                <c:pt idx="1">
                  <c:v>JULY </c:v>
                </c:pt>
                <c:pt idx="2">
                  <c:v>AUGUST</c:v>
                </c:pt>
                <c:pt idx="3">
                  <c:v>SEPTEMBER</c:v>
                </c:pt>
                <c:pt idx="4">
                  <c:v>OCTOBER</c:v>
                </c:pt>
                <c:pt idx="5">
                  <c:v>NOVEMBER</c:v>
                </c:pt>
                <c:pt idx="6">
                  <c:v>DECEMBER</c:v>
                </c:pt>
                <c:pt idx="7">
                  <c:v>JANUARY</c:v>
                </c:pt>
                <c:pt idx="8">
                  <c:v>FEBRUARY</c:v>
                </c:pt>
                <c:pt idx="9">
                  <c:v>MARCH</c:v>
                </c:pt>
                <c:pt idx="10">
                  <c:v>APRIL</c:v>
                </c:pt>
                <c:pt idx="11">
                  <c:v>MAY</c:v>
                </c:pt>
                <c:pt idx="12">
                  <c:v>JUNE</c:v>
                </c:pt>
              </c:strCache>
            </c:strRef>
          </c:cat>
          <c:val>
            <c:numRef>
              <c:f>Sheet7!$D$3:$D$15</c:f>
              <c:numCache>
                <c:formatCode>General</c:formatCode>
                <c:ptCount val="13"/>
                <c:pt idx="0">
                  <c:v>5.6</c:v>
                </c:pt>
                <c:pt idx="1">
                  <c:v>5.6</c:v>
                </c:pt>
                <c:pt idx="2">
                  <c:v>5.7</c:v>
                </c:pt>
                <c:pt idx="3">
                  <c:v>5.2</c:v>
                </c:pt>
                <c:pt idx="4">
                  <c:v>5.5</c:v>
                </c:pt>
                <c:pt idx="5">
                  <c:v>4.9000000000000004</c:v>
                </c:pt>
                <c:pt idx="6">
                  <c:v>5.0999999999999996</c:v>
                </c:pt>
                <c:pt idx="7">
                  <c:v>5.6</c:v>
                </c:pt>
                <c:pt idx="8">
                  <c:v>9.1999999999999993</c:v>
                </c:pt>
                <c:pt idx="9">
                  <c:v>9.6</c:v>
                </c:pt>
                <c:pt idx="10">
                  <c:v>6.9</c:v>
                </c:pt>
                <c:pt idx="11">
                  <c:v>9.5</c:v>
                </c:pt>
                <c:pt idx="12">
                  <c:v>6.9</c:v>
                </c:pt>
              </c:numCache>
            </c:numRef>
          </c:val>
          <c:extLst>
            <c:ext xmlns:c16="http://schemas.microsoft.com/office/drawing/2014/chart" uri="{C3380CC4-5D6E-409C-BE32-E72D297353CC}">
              <c16:uniqueId val="{00000000-7CD2-48ED-8B01-0B6EA7DB207C}"/>
            </c:ext>
          </c:extLst>
        </c:ser>
        <c:ser>
          <c:idx val="1"/>
          <c:order val="1"/>
          <c:tx>
            <c:strRef>
              <c:f>Sheet7!$E$2</c:f>
              <c:strCache>
                <c:ptCount val="1"/>
                <c:pt idx="0">
                  <c:v>OUTFLOWS</c:v>
                </c:pt>
              </c:strCache>
            </c:strRef>
          </c:tx>
          <c:spPr>
            <a:solidFill>
              <a:schemeClr val="accent2"/>
            </a:solidFill>
            <a:ln>
              <a:noFill/>
            </a:ln>
            <a:effectLst/>
          </c:spPr>
          <c:invertIfNegative val="0"/>
          <c:cat>
            <c:strRef>
              <c:f>Sheet7!$C$3:$C$15</c:f>
              <c:strCache>
                <c:ptCount val="13"/>
                <c:pt idx="0">
                  <c:v>JUNE</c:v>
                </c:pt>
                <c:pt idx="1">
                  <c:v>JULY </c:v>
                </c:pt>
                <c:pt idx="2">
                  <c:v>AUGUST</c:v>
                </c:pt>
                <c:pt idx="3">
                  <c:v>SEPTEMBER</c:v>
                </c:pt>
                <c:pt idx="4">
                  <c:v>OCTOBER</c:v>
                </c:pt>
                <c:pt idx="5">
                  <c:v>NOVEMBER</c:v>
                </c:pt>
                <c:pt idx="6">
                  <c:v>DECEMBER</c:v>
                </c:pt>
                <c:pt idx="7">
                  <c:v>JANUARY</c:v>
                </c:pt>
                <c:pt idx="8">
                  <c:v>FEBRUARY</c:v>
                </c:pt>
                <c:pt idx="9">
                  <c:v>MARCH</c:v>
                </c:pt>
                <c:pt idx="10">
                  <c:v>APRIL</c:v>
                </c:pt>
                <c:pt idx="11">
                  <c:v>MAY</c:v>
                </c:pt>
                <c:pt idx="12">
                  <c:v>JUNE</c:v>
                </c:pt>
              </c:strCache>
            </c:strRef>
          </c:cat>
          <c:val>
            <c:numRef>
              <c:f>Sheet7!$E$3:$E$15</c:f>
              <c:numCache>
                <c:formatCode>General</c:formatCode>
                <c:ptCount val="13"/>
                <c:pt idx="0">
                  <c:v>2.2999999999999998</c:v>
                </c:pt>
                <c:pt idx="1">
                  <c:v>3.2</c:v>
                </c:pt>
                <c:pt idx="2">
                  <c:v>3.3</c:v>
                </c:pt>
                <c:pt idx="3">
                  <c:v>1.6</c:v>
                </c:pt>
                <c:pt idx="4">
                  <c:v>1.9</c:v>
                </c:pt>
                <c:pt idx="5">
                  <c:v>3.2</c:v>
                </c:pt>
                <c:pt idx="6">
                  <c:v>1.3</c:v>
                </c:pt>
                <c:pt idx="7">
                  <c:v>2.5</c:v>
                </c:pt>
                <c:pt idx="8">
                  <c:v>2.4</c:v>
                </c:pt>
                <c:pt idx="9">
                  <c:v>5.4</c:v>
                </c:pt>
                <c:pt idx="10">
                  <c:v>2</c:v>
                </c:pt>
                <c:pt idx="11">
                  <c:v>3.7</c:v>
                </c:pt>
                <c:pt idx="12">
                  <c:v>4.0999999999999996</c:v>
                </c:pt>
              </c:numCache>
            </c:numRef>
          </c:val>
          <c:extLst>
            <c:ext xmlns:c16="http://schemas.microsoft.com/office/drawing/2014/chart" uri="{C3380CC4-5D6E-409C-BE32-E72D297353CC}">
              <c16:uniqueId val="{00000001-7CD2-48ED-8B01-0B6EA7DB207C}"/>
            </c:ext>
          </c:extLst>
        </c:ser>
        <c:dLbls>
          <c:showLegendKey val="0"/>
          <c:showVal val="0"/>
          <c:showCatName val="0"/>
          <c:showSerName val="0"/>
          <c:showPercent val="0"/>
          <c:showBubbleSize val="0"/>
        </c:dLbls>
        <c:gapWidth val="219"/>
        <c:overlap val="-27"/>
        <c:axId val="209883648"/>
        <c:axId val="209884064"/>
      </c:barChart>
      <c:catAx>
        <c:axId val="20988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9884064"/>
        <c:crosses val="autoZero"/>
        <c:auto val="1"/>
        <c:lblAlgn val="ctr"/>
        <c:lblOffset val="100"/>
        <c:noMultiLvlLbl val="0"/>
      </c:catAx>
      <c:valAx>
        <c:axId val="20988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988364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baseline="0">
                <a:solidFill>
                  <a:schemeClr val="dk1">
                    <a:lumMod val="65000"/>
                    <a:lumOff val="35000"/>
                  </a:schemeClr>
                </a:solidFill>
                <a:effectLst/>
                <a:latin typeface="+mn-lt"/>
                <a:ea typeface="+mn-ea"/>
                <a:cs typeface="+mn-cs"/>
              </a:defRPr>
            </a:pPr>
            <a:r>
              <a:rPr lang="en-US" dirty="0"/>
              <a:t>CASH RESERVE RATIO [%]</a:t>
            </a:r>
          </a:p>
        </c:rich>
      </c:tx>
      <c:overlay val="0"/>
      <c:spPr>
        <a:noFill/>
        <a:ln>
          <a:noFill/>
        </a:ln>
        <a:effectLst/>
      </c:spPr>
      <c:txPr>
        <a:bodyPr rot="0" spcFirstLastPara="1" vertOverflow="ellipsis" vert="horz" wrap="square" anchor="ctr" anchorCtr="1"/>
        <a:lstStyle/>
        <a:p>
          <a:pPr>
            <a:defRPr sz="144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Sheet6!$F$8:$F$13</c:f>
              <c:strCache>
                <c:ptCount val="6"/>
                <c:pt idx="0">
                  <c:v>BRAZIL</c:v>
                </c:pt>
                <c:pt idx="1">
                  <c:v>CHINA</c:v>
                </c:pt>
                <c:pt idx="2">
                  <c:v>NIGERIA</c:v>
                </c:pt>
                <c:pt idx="3">
                  <c:v>GHANA</c:v>
                </c:pt>
                <c:pt idx="4">
                  <c:v>SOUTH AFRICA</c:v>
                </c:pt>
                <c:pt idx="5">
                  <c:v>TURKEY</c:v>
                </c:pt>
              </c:strCache>
            </c:strRef>
          </c:cat>
          <c:val>
            <c:numRef>
              <c:f>Sheet6!$G$8:$G$13</c:f>
              <c:numCache>
                <c:formatCode>General</c:formatCode>
                <c:ptCount val="6"/>
                <c:pt idx="0">
                  <c:v>21</c:v>
                </c:pt>
                <c:pt idx="1">
                  <c:v>9.5</c:v>
                </c:pt>
                <c:pt idx="2">
                  <c:v>50</c:v>
                </c:pt>
                <c:pt idx="3">
                  <c:v>25</c:v>
                </c:pt>
                <c:pt idx="4">
                  <c:v>2.5</c:v>
                </c:pt>
                <c:pt idx="5">
                  <c:v>25</c:v>
                </c:pt>
              </c:numCache>
            </c:numRef>
          </c:val>
          <c:extLst>
            <c:ext xmlns:c16="http://schemas.microsoft.com/office/drawing/2014/chart" uri="{C3380CC4-5D6E-409C-BE32-E72D297353CC}">
              <c16:uniqueId val="{00000000-8772-48B2-B01F-6A6909932175}"/>
            </c:ext>
          </c:extLst>
        </c:ser>
        <c:dLbls>
          <c:dLblPos val="inEnd"/>
          <c:showLegendKey val="0"/>
          <c:showVal val="1"/>
          <c:showCatName val="0"/>
          <c:showSerName val="0"/>
          <c:showPercent val="0"/>
          <c:showBubbleSize val="0"/>
        </c:dLbls>
        <c:gapWidth val="41"/>
        <c:axId val="208227312"/>
        <c:axId val="208241456"/>
      </c:barChart>
      <c:catAx>
        <c:axId val="2082273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effectLst/>
                <a:latin typeface="+mn-lt"/>
                <a:ea typeface="+mn-ea"/>
                <a:cs typeface="+mn-cs"/>
              </a:defRPr>
            </a:pPr>
            <a:endParaRPr lang="en-US"/>
          </a:p>
        </c:txPr>
        <c:crossAx val="208241456"/>
        <c:crosses val="autoZero"/>
        <c:auto val="1"/>
        <c:lblAlgn val="ctr"/>
        <c:lblOffset val="100"/>
        <c:noMultiLvlLbl val="0"/>
      </c:catAx>
      <c:valAx>
        <c:axId val="208241456"/>
        <c:scaling>
          <c:orientation val="minMax"/>
        </c:scaling>
        <c:delete val="1"/>
        <c:axPos val="l"/>
        <c:numFmt formatCode="General" sourceLinked="1"/>
        <c:majorTickMark val="none"/>
        <c:minorTickMark val="none"/>
        <c:tickLblPos val="nextTo"/>
        <c:crossAx val="208227312"/>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2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r>
              <a:rPr lang="en-US" dirty="0"/>
              <a:t>MONEY SUPPLY 2023 -2024 [N TRILLION]</a:t>
            </a:r>
          </a:p>
        </c:rich>
      </c:tx>
      <c:layout>
        <c:manualLayout>
          <c:xMode val="edge"/>
          <c:yMode val="edge"/>
          <c:x val="9.6124890638670149E-2"/>
          <c:y val="2.7777777777777776E-2"/>
        </c:manualLayout>
      </c:layout>
      <c:overlay val="0"/>
      <c:spPr>
        <a:noFill/>
        <a:ln>
          <a:noFill/>
        </a:ln>
        <a:effectLst/>
      </c:spPr>
      <c:txPr>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Sheet3!$D$8:$D$15</c:f>
              <c:strCache>
                <c:ptCount val="8"/>
                <c:pt idx="0">
                  <c:v>January </c:v>
                </c:pt>
                <c:pt idx="1">
                  <c:v>March</c:v>
                </c:pt>
                <c:pt idx="2">
                  <c:v>June</c:v>
                </c:pt>
                <c:pt idx="3">
                  <c:v>September</c:v>
                </c:pt>
                <c:pt idx="4">
                  <c:v>December</c:v>
                </c:pt>
                <c:pt idx="5">
                  <c:v>March</c:v>
                </c:pt>
                <c:pt idx="6">
                  <c:v>June</c:v>
                </c:pt>
                <c:pt idx="7">
                  <c:v>November</c:v>
                </c:pt>
              </c:strCache>
            </c:strRef>
          </c:cat>
          <c:val>
            <c:numRef>
              <c:f>Sheet3!$E$8:$E$15</c:f>
              <c:numCache>
                <c:formatCode>General</c:formatCode>
                <c:ptCount val="8"/>
                <c:pt idx="0">
                  <c:v>52.8</c:v>
                </c:pt>
                <c:pt idx="1">
                  <c:v>54.2</c:v>
                </c:pt>
                <c:pt idx="2">
                  <c:v>64.400000000000006</c:v>
                </c:pt>
                <c:pt idx="3">
                  <c:v>66</c:v>
                </c:pt>
                <c:pt idx="4">
                  <c:v>78.8</c:v>
                </c:pt>
                <c:pt idx="5">
                  <c:v>92.3</c:v>
                </c:pt>
                <c:pt idx="6">
                  <c:v>101.4</c:v>
                </c:pt>
                <c:pt idx="7">
                  <c:v>108.9</c:v>
                </c:pt>
              </c:numCache>
            </c:numRef>
          </c:val>
          <c:extLst>
            <c:ext xmlns:c16="http://schemas.microsoft.com/office/drawing/2014/chart" uri="{C3380CC4-5D6E-409C-BE32-E72D297353CC}">
              <c16:uniqueId val="{00000000-16D7-4E69-95B7-EAB579435556}"/>
            </c:ext>
          </c:extLst>
        </c:ser>
        <c:dLbls>
          <c:dLblPos val="inEnd"/>
          <c:showLegendKey val="0"/>
          <c:showVal val="1"/>
          <c:showCatName val="0"/>
          <c:showSerName val="0"/>
          <c:showPercent val="0"/>
          <c:showBubbleSize val="0"/>
        </c:dLbls>
        <c:gapWidth val="41"/>
        <c:axId val="137174944"/>
        <c:axId val="137175360"/>
      </c:barChart>
      <c:catAx>
        <c:axId val="1371749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dk1">
                    <a:lumMod val="65000"/>
                    <a:lumOff val="35000"/>
                  </a:schemeClr>
                </a:solidFill>
                <a:effectLst/>
                <a:latin typeface="+mn-lt"/>
                <a:ea typeface="+mn-ea"/>
                <a:cs typeface="+mn-cs"/>
              </a:defRPr>
            </a:pPr>
            <a:endParaRPr lang="en-US"/>
          </a:p>
        </c:txPr>
        <c:crossAx val="137175360"/>
        <c:crosses val="autoZero"/>
        <c:auto val="1"/>
        <c:lblAlgn val="ctr"/>
        <c:lblOffset val="100"/>
        <c:noMultiLvlLbl val="0"/>
      </c:catAx>
      <c:valAx>
        <c:axId val="137175360"/>
        <c:scaling>
          <c:orientation val="minMax"/>
        </c:scaling>
        <c:delete val="1"/>
        <c:axPos val="l"/>
        <c:numFmt formatCode="General" sourceLinked="1"/>
        <c:majorTickMark val="none"/>
        <c:minorTickMark val="none"/>
        <c:tickLblPos val="nextTo"/>
        <c:crossAx val="137174944"/>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4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r>
              <a:rPr lang="en-US" dirty="0"/>
              <a:t>BANK CREDIT TO PRIVATE SECTOR 2024 [N TRILLION]</a:t>
            </a:r>
          </a:p>
        </c:rich>
      </c:tx>
      <c:overlay val="0"/>
      <c:spPr>
        <a:noFill/>
        <a:ln>
          <a:noFill/>
        </a:ln>
        <a:effectLst/>
      </c:spPr>
      <c:txPr>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2.6190476190476191E-2"/>
          <c:y val="9.2111190646623722E-2"/>
          <c:w val="0.97380952380952379"/>
          <c:h val="0.85285166626898912"/>
        </c:manualLayout>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Sheet4!$D$7:$D$15</c:f>
              <c:strCache>
                <c:ptCount val="9"/>
                <c:pt idx="0">
                  <c:v>JANUARY</c:v>
                </c:pt>
                <c:pt idx="1">
                  <c:v>FEBRUARY</c:v>
                </c:pt>
                <c:pt idx="2">
                  <c:v>MARCH</c:v>
                </c:pt>
                <c:pt idx="3">
                  <c:v>APRIL</c:v>
                </c:pt>
                <c:pt idx="4">
                  <c:v>MAY</c:v>
                </c:pt>
                <c:pt idx="5">
                  <c:v>JUNE</c:v>
                </c:pt>
                <c:pt idx="6">
                  <c:v>JULY</c:v>
                </c:pt>
                <c:pt idx="7">
                  <c:v>AUGUST</c:v>
                </c:pt>
                <c:pt idx="8">
                  <c:v>SEPTEMBER</c:v>
                </c:pt>
              </c:strCache>
            </c:strRef>
          </c:cat>
          <c:val>
            <c:numRef>
              <c:f>Sheet4!$E$7:$E$15</c:f>
              <c:numCache>
                <c:formatCode>General</c:formatCode>
                <c:ptCount val="9"/>
                <c:pt idx="0">
                  <c:v>76.5</c:v>
                </c:pt>
                <c:pt idx="1">
                  <c:v>80.900000000000006</c:v>
                </c:pt>
                <c:pt idx="2">
                  <c:v>71.2</c:v>
                </c:pt>
                <c:pt idx="3">
                  <c:v>72.900000000000006</c:v>
                </c:pt>
                <c:pt idx="4">
                  <c:v>74.3</c:v>
                </c:pt>
                <c:pt idx="5">
                  <c:v>73.099999999999994</c:v>
                </c:pt>
                <c:pt idx="6">
                  <c:v>75.5</c:v>
                </c:pt>
                <c:pt idx="7">
                  <c:v>74.7</c:v>
                </c:pt>
                <c:pt idx="8">
                  <c:v>75.8</c:v>
                </c:pt>
              </c:numCache>
            </c:numRef>
          </c:val>
          <c:extLst>
            <c:ext xmlns:c16="http://schemas.microsoft.com/office/drawing/2014/chart" uri="{C3380CC4-5D6E-409C-BE32-E72D297353CC}">
              <c16:uniqueId val="{00000000-C776-4ED3-8FC5-92887452244A}"/>
            </c:ext>
          </c:extLst>
        </c:ser>
        <c:dLbls>
          <c:dLblPos val="inEnd"/>
          <c:showLegendKey val="0"/>
          <c:showVal val="1"/>
          <c:showCatName val="0"/>
          <c:showSerName val="0"/>
          <c:showPercent val="0"/>
          <c:showBubbleSize val="0"/>
        </c:dLbls>
        <c:gapWidth val="41"/>
        <c:axId val="204424736"/>
        <c:axId val="204425152"/>
      </c:barChart>
      <c:catAx>
        <c:axId val="2044247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dk1">
                    <a:lumMod val="65000"/>
                    <a:lumOff val="35000"/>
                  </a:schemeClr>
                </a:solidFill>
                <a:effectLst/>
                <a:latin typeface="+mn-lt"/>
                <a:ea typeface="+mn-ea"/>
                <a:cs typeface="+mn-cs"/>
              </a:defRPr>
            </a:pPr>
            <a:endParaRPr lang="en-US"/>
          </a:p>
        </c:txPr>
        <c:crossAx val="204425152"/>
        <c:crosses val="autoZero"/>
        <c:auto val="1"/>
        <c:lblAlgn val="ctr"/>
        <c:lblOffset val="100"/>
        <c:noMultiLvlLbl val="0"/>
      </c:catAx>
      <c:valAx>
        <c:axId val="204425152"/>
        <c:scaling>
          <c:orientation val="minMax"/>
        </c:scaling>
        <c:delete val="1"/>
        <c:axPos val="l"/>
        <c:numFmt formatCode="General" sourceLinked="1"/>
        <c:majorTickMark val="none"/>
        <c:minorTickMark val="none"/>
        <c:tickLblPos val="nextTo"/>
        <c:crossAx val="204424736"/>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4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baseline="0">
                <a:solidFill>
                  <a:schemeClr val="dk1">
                    <a:lumMod val="75000"/>
                    <a:lumOff val="25000"/>
                  </a:schemeClr>
                </a:solidFill>
                <a:latin typeface="+mn-lt"/>
                <a:ea typeface="+mn-ea"/>
                <a:cs typeface="+mn-cs"/>
              </a:defRPr>
            </a:pPr>
            <a:r>
              <a:rPr lang="en-US" dirty="0"/>
              <a:t>CREDIT TO PRIVATE SECTOR AS PERCENTAGE OF GDP [%]</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Sheet5!$E$7:$E$16</c:f>
              <c:strCache>
                <c:ptCount val="10"/>
                <c:pt idx="0">
                  <c:v>NIGERIA</c:v>
                </c:pt>
                <c:pt idx="1">
                  <c:v>ANGOLA</c:v>
                </c:pt>
                <c:pt idx="2">
                  <c:v>SOUTH AFRICA</c:v>
                </c:pt>
                <c:pt idx="3">
                  <c:v>GHANA</c:v>
                </c:pt>
                <c:pt idx="4">
                  <c:v>EGYPT</c:v>
                </c:pt>
                <c:pt idx="5">
                  <c:v>BRAZIL</c:v>
                </c:pt>
                <c:pt idx="6">
                  <c:v>INDIA</c:v>
                </c:pt>
                <c:pt idx="7">
                  <c:v>CHINA</c:v>
                </c:pt>
                <c:pt idx="8">
                  <c:v>USA</c:v>
                </c:pt>
                <c:pt idx="9">
                  <c:v>JAPAN</c:v>
                </c:pt>
              </c:strCache>
            </c:strRef>
          </c:cat>
          <c:val>
            <c:numRef>
              <c:f>Sheet5!$F$7:$F$16</c:f>
              <c:numCache>
                <c:formatCode>General</c:formatCode>
                <c:ptCount val="10"/>
                <c:pt idx="0">
                  <c:v>30.2</c:v>
                </c:pt>
                <c:pt idx="1">
                  <c:v>8.4</c:v>
                </c:pt>
                <c:pt idx="2">
                  <c:v>92</c:v>
                </c:pt>
                <c:pt idx="3">
                  <c:v>9.1300000000000008</c:v>
                </c:pt>
                <c:pt idx="4">
                  <c:v>29.26</c:v>
                </c:pt>
                <c:pt idx="5">
                  <c:v>71.599999999999994</c:v>
                </c:pt>
                <c:pt idx="6">
                  <c:v>50.4</c:v>
                </c:pt>
                <c:pt idx="7">
                  <c:v>195</c:v>
                </c:pt>
                <c:pt idx="8">
                  <c:v>195</c:v>
                </c:pt>
                <c:pt idx="9">
                  <c:v>120</c:v>
                </c:pt>
              </c:numCache>
            </c:numRef>
          </c:val>
          <c:extLst>
            <c:ext xmlns:c16="http://schemas.microsoft.com/office/drawing/2014/chart" uri="{C3380CC4-5D6E-409C-BE32-E72D297353CC}">
              <c16:uniqueId val="{00000000-5A0A-42D5-94F3-57082DF4637D}"/>
            </c:ext>
          </c:extLst>
        </c:ser>
        <c:dLbls>
          <c:dLblPos val="inEnd"/>
          <c:showLegendKey val="0"/>
          <c:showVal val="1"/>
          <c:showCatName val="0"/>
          <c:showSerName val="0"/>
          <c:showPercent val="0"/>
          <c:showBubbleSize val="0"/>
        </c:dLbls>
        <c:gapWidth val="65"/>
        <c:axId val="203018384"/>
        <c:axId val="203016720"/>
      </c:barChart>
      <c:catAx>
        <c:axId val="2030183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203016720"/>
        <c:crosses val="autoZero"/>
        <c:auto val="1"/>
        <c:lblAlgn val="ctr"/>
        <c:lblOffset val="100"/>
        <c:noMultiLvlLbl val="0"/>
      </c:catAx>
      <c:valAx>
        <c:axId val="20301672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03018384"/>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14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r>
              <a:rPr lang="en-US" b="1" dirty="0"/>
              <a:t>OFFICIAL EXCHANGE RATE [N/$]</a:t>
            </a:r>
          </a:p>
        </c:rich>
      </c:tx>
      <c:overlay val="0"/>
      <c:spPr>
        <a:noFill/>
        <a:ln>
          <a:noFill/>
        </a:ln>
        <a:effectLst/>
      </c:spPr>
      <c:txPr>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spPr>
            <a:gradFill>
              <a:gsLst>
                <a:gs pos="0">
                  <a:schemeClr val="accent6"/>
                </a:gs>
                <a:gs pos="100000">
                  <a:schemeClr val="accent6">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Sheet3!$E$3:$E$9</c:f>
              <c:numCache>
                <c:formatCode>General</c:formatCode>
                <c:ptCount val="7"/>
                <c:pt idx="0">
                  <c:v>2018</c:v>
                </c:pt>
                <c:pt idx="1">
                  <c:v>2019</c:v>
                </c:pt>
                <c:pt idx="2">
                  <c:v>2020</c:v>
                </c:pt>
                <c:pt idx="3">
                  <c:v>2021</c:v>
                </c:pt>
                <c:pt idx="4">
                  <c:v>2022</c:v>
                </c:pt>
                <c:pt idx="5">
                  <c:v>2023</c:v>
                </c:pt>
                <c:pt idx="6">
                  <c:v>2024</c:v>
                </c:pt>
              </c:numCache>
            </c:numRef>
          </c:cat>
          <c:val>
            <c:numRef>
              <c:f>Sheet3!$F$3:$F$9</c:f>
              <c:numCache>
                <c:formatCode>General</c:formatCode>
                <c:ptCount val="7"/>
                <c:pt idx="0">
                  <c:v>306</c:v>
                </c:pt>
                <c:pt idx="1">
                  <c:v>306.89999999999998</c:v>
                </c:pt>
                <c:pt idx="2">
                  <c:v>381</c:v>
                </c:pt>
                <c:pt idx="3">
                  <c:v>381</c:v>
                </c:pt>
                <c:pt idx="4">
                  <c:v>451</c:v>
                </c:pt>
                <c:pt idx="5">
                  <c:v>810</c:v>
                </c:pt>
                <c:pt idx="6">
                  <c:v>1545</c:v>
                </c:pt>
              </c:numCache>
            </c:numRef>
          </c:val>
          <c:extLst>
            <c:ext xmlns:c16="http://schemas.microsoft.com/office/drawing/2014/chart" uri="{C3380CC4-5D6E-409C-BE32-E72D297353CC}">
              <c16:uniqueId val="{00000000-D331-40BE-B66B-C7AE27EB6570}"/>
            </c:ext>
          </c:extLst>
        </c:ser>
        <c:dLbls>
          <c:dLblPos val="inEnd"/>
          <c:showLegendKey val="0"/>
          <c:showVal val="1"/>
          <c:showCatName val="0"/>
          <c:showSerName val="0"/>
          <c:showPercent val="0"/>
          <c:showBubbleSize val="0"/>
        </c:dLbls>
        <c:gapWidth val="41"/>
        <c:axId val="1466864623"/>
        <c:axId val="1466861295"/>
      </c:barChart>
      <c:catAx>
        <c:axId val="146686462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dk1">
                    <a:lumMod val="65000"/>
                    <a:lumOff val="35000"/>
                  </a:schemeClr>
                </a:solidFill>
                <a:effectLst/>
                <a:latin typeface="+mn-lt"/>
                <a:ea typeface="+mn-ea"/>
                <a:cs typeface="+mn-cs"/>
              </a:defRPr>
            </a:pPr>
            <a:endParaRPr lang="en-US"/>
          </a:p>
        </c:txPr>
        <c:crossAx val="1466861295"/>
        <c:crosses val="autoZero"/>
        <c:auto val="1"/>
        <c:lblAlgn val="ctr"/>
        <c:lblOffset val="100"/>
        <c:noMultiLvlLbl val="0"/>
      </c:catAx>
      <c:valAx>
        <c:axId val="1466861295"/>
        <c:scaling>
          <c:orientation val="minMax"/>
        </c:scaling>
        <c:delete val="1"/>
        <c:axPos val="l"/>
        <c:numFmt formatCode="General" sourceLinked="1"/>
        <c:majorTickMark val="none"/>
        <c:minorTickMark val="none"/>
        <c:tickLblPos val="nextTo"/>
        <c:crossAx val="1466864623"/>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4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baseline="0">
                <a:solidFill>
                  <a:schemeClr val="tx2"/>
                </a:solidFill>
                <a:latin typeface="+mn-lt"/>
                <a:ea typeface="+mn-ea"/>
                <a:cs typeface="+mn-cs"/>
              </a:defRPr>
            </a:pPr>
            <a:r>
              <a:rPr lang="en-US" sz="2000" dirty="0"/>
              <a:t>NAIRA EXCHANGE RATE [JAN-DEC 2024]</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Sheet7!$G$5:$G$16</c:f>
              <c:strCache>
                <c:ptCount val="12"/>
                <c:pt idx="0">
                  <c:v>JAN</c:v>
                </c:pt>
                <c:pt idx="1">
                  <c:v>FEB</c:v>
                </c:pt>
                <c:pt idx="2">
                  <c:v>MARCH</c:v>
                </c:pt>
                <c:pt idx="3">
                  <c:v>APRIL </c:v>
                </c:pt>
                <c:pt idx="4">
                  <c:v>MAY</c:v>
                </c:pt>
                <c:pt idx="5">
                  <c:v>JUNE</c:v>
                </c:pt>
                <c:pt idx="6">
                  <c:v>JULY</c:v>
                </c:pt>
                <c:pt idx="7">
                  <c:v>AUG</c:v>
                </c:pt>
                <c:pt idx="8">
                  <c:v>SEPT</c:v>
                </c:pt>
                <c:pt idx="9">
                  <c:v>OCT</c:v>
                </c:pt>
                <c:pt idx="10">
                  <c:v>NOV</c:v>
                </c:pt>
                <c:pt idx="11">
                  <c:v>DEC</c:v>
                </c:pt>
              </c:strCache>
            </c:strRef>
          </c:cat>
          <c:val>
            <c:numRef>
              <c:f>Sheet7!$H$5:$H$16</c:f>
              <c:numCache>
                <c:formatCode>General</c:formatCode>
                <c:ptCount val="12"/>
                <c:pt idx="0">
                  <c:v>1191.9000000000001</c:v>
                </c:pt>
                <c:pt idx="1">
                  <c:v>1616.5</c:v>
                </c:pt>
                <c:pt idx="2">
                  <c:v>1303</c:v>
                </c:pt>
                <c:pt idx="3">
                  <c:v>1389</c:v>
                </c:pt>
                <c:pt idx="4">
                  <c:v>1484</c:v>
                </c:pt>
                <c:pt idx="5">
                  <c:v>1525</c:v>
                </c:pt>
                <c:pt idx="6">
                  <c:v>1660</c:v>
                </c:pt>
                <c:pt idx="7">
                  <c:v>1590</c:v>
                </c:pt>
                <c:pt idx="8">
                  <c:v>1669</c:v>
                </c:pt>
                <c:pt idx="9">
                  <c:v>1643.3</c:v>
                </c:pt>
                <c:pt idx="10">
                  <c:v>1670.9</c:v>
                </c:pt>
                <c:pt idx="11">
                  <c:v>1545.3</c:v>
                </c:pt>
              </c:numCache>
            </c:numRef>
          </c:val>
          <c:extLst>
            <c:ext xmlns:c16="http://schemas.microsoft.com/office/drawing/2014/chart" uri="{C3380CC4-5D6E-409C-BE32-E72D297353CC}">
              <c16:uniqueId val="{00000000-B3F2-494C-98E3-0B32C388B86B}"/>
            </c:ext>
          </c:extLst>
        </c:ser>
        <c:dLbls>
          <c:showLegendKey val="0"/>
          <c:showVal val="0"/>
          <c:showCatName val="0"/>
          <c:showSerName val="0"/>
          <c:showPercent val="0"/>
          <c:showBubbleSize val="0"/>
        </c:dLbls>
        <c:gapWidth val="100"/>
        <c:overlap val="-24"/>
        <c:axId val="856302384"/>
        <c:axId val="797651776"/>
      </c:barChart>
      <c:catAx>
        <c:axId val="85630238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797651776"/>
        <c:crosses val="autoZero"/>
        <c:auto val="1"/>
        <c:lblAlgn val="ctr"/>
        <c:lblOffset val="100"/>
        <c:noMultiLvlLbl val="0"/>
      </c:catAx>
      <c:valAx>
        <c:axId val="79765177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56302384"/>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400" b="0" i="0" u="none" strike="noStrike" kern="1200" baseline="0">
                <a:solidFill>
                  <a:schemeClr val="tx2"/>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baseline="0">
                <a:solidFill>
                  <a:schemeClr val="dk1">
                    <a:lumMod val="65000"/>
                    <a:lumOff val="35000"/>
                  </a:schemeClr>
                </a:solidFill>
                <a:effectLst/>
                <a:latin typeface="+mn-lt"/>
                <a:ea typeface="+mn-ea"/>
                <a:cs typeface="+mn-cs"/>
              </a:defRPr>
            </a:pPr>
            <a:r>
              <a:rPr lang="en-US" b="1" dirty="0"/>
              <a:t>MPR JAN-SEPT[%]</a:t>
            </a:r>
          </a:p>
        </c:rich>
      </c:tx>
      <c:layout>
        <c:manualLayout>
          <c:xMode val="edge"/>
          <c:yMode val="edge"/>
          <c:x val="0.40872043010752696"/>
          <c:y val="1.1661807580174927E-2"/>
        </c:manualLayout>
      </c:layout>
      <c:overlay val="0"/>
      <c:spPr>
        <a:noFill/>
        <a:ln>
          <a:noFill/>
        </a:ln>
        <a:effectLst/>
      </c:spPr>
      <c:txPr>
        <a:bodyPr rot="0" spcFirstLastPara="1" vertOverflow="ellipsis" vert="horz" wrap="square" anchor="ctr" anchorCtr="1"/>
        <a:lstStyle/>
        <a:p>
          <a:pPr>
            <a:defRPr sz="192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8.6021505376344086E-3"/>
          <c:y val="8.4635645034166651E-2"/>
          <c:w val="0.97634408602150535"/>
          <c:h val="0.84553920555848883"/>
        </c:manualLayout>
      </c:layout>
      <c:barChart>
        <c:barDir val="col"/>
        <c:grouping val="clustered"/>
        <c:varyColors val="0"/>
        <c:ser>
          <c:idx val="0"/>
          <c:order val="0"/>
          <c:spPr>
            <a:gradFill>
              <a:gsLst>
                <a:gs pos="0">
                  <a:schemeClr val="accent6"/>
                </a:gs>
                <a:gs pos="100000">
                  <a:schemeClr val="accent6">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Sheet5!$D$4:$D$14</c:f>
              <c:strCache>
                <c:ptCount val="11"/>
                <c:pt idx="1">
                  <c:v>JANUARY</c:v>
                </c:pt>
                <c:pt idx="2">
                  <c:v>FEB</c:v>
                </c:pt>
                <c:pt idx="3">
                  <c:v>MARCH</c:v>
                </c:pt>
                <c:pt idx="4">
                  <c:v>APRIL</c:v>
                </c:pt>
                <c:pt idx="5">
                  <c:v>MAY</c:v>
                </c:pt>
                <c:pt idx="6">
                  <c:v>JUNE</c:v>
                </c:pt>
                <c:pt idx="7">
                  <c:v>JULY</c:v>
                </c:pt>
                <c:pt idx="8">
                  <c:v>AUGUST</c:v>
                </c:pt>
                <c:pt idx="9">
                  <c:v>SEPT</c:v>
                </c:pt>
                <c:pt idx="10">
                  <c:v>NOV</c:v>
                </c:pt>
              </c:strCache>
            </c:strRef>
          </c:cat>
          <c:val>
            <c:numRef>
              <c:f>Sheet5!$E$4:$E$14</c:f>
              <c:numCache>
                <c:formatCode>General</c:formatCode>
                <c:ptCount val="11"/>
                <c:pt idx="1">
                  <c:v>18.75</c:v>
                </c:pt>
                <c:pt idx="2">
                  <c:v>22.75</c:v>
                </c:pt>
                <c:pt idx="3">
                  <c:v>24.74</c:v>
                </c:pt>
                <c:pt idx="4">
                  <c:v>24.75</c:v>
                </c:pt>
                <c:pt idx="5">
                  <c:v>26.25</c:v>
                </c:pt>
                <c:pt idx="6">
                  <c:v>26.25</c:v>
                </c:pt>
                <c:pt idx="7">
                  <c:v>26.75</c:v>
                </c:pt>
                <c:pt idx="8">
                  <c:v>26.75</c:v>
                </c:pt>
                <c:pt idx="9">
                  <c:v>27.25</c:v>
                </c:pt>
                <c:pt idx="10">
                  <c:v>27.5</c:v>
                </c:pt>
              </c:numCache>
            </c:numRef>
          </c:val>
          <c:extLst>
            <c:ext xmlns:c16="http://schemas.microsoft.com/office/drawing/2014/chart" uri="{C3380CC4-5D6E-409C-BE32-E72D297353CC}">
              <c16:uniqueId val="{00000000-60D9-4DEC-A0A9-2737F0CFA30A}"/>
            </c:ext>
          </c:extLst>
        </c:ser>
        <c:dLbls>
          <c:dLblPos val="inEnd"/>
          <c:showLegendKey val="0"/>
          <c:showVal val="1"/>
          <c:showCatName val="0"/>
          <c:showSerName val="0"/>
          <c:showPercent val="0"/>
          <c:showBubbleSize val="0"/>
        </c:dLbls>
        <c:gapWidth val="41"/>
        <c:axId val="1476235551"/>
        <c:axId val="1476239711"/>
        <c:extLst>
          <c:ext xmlns:c15="http://schemas.microsoft.com/office/drawing/2012/chart" uri="{02D57815-91ED-43cb-92C2-25804820EDAC}">
            <c15:filteredBarSeries>
              <c15:ser>
                <c:idx val="1"/>
                <c:order val="1"/>
                <c:spPr>
                  <a:gradFill>
                    <a:gsLst>
                      <a:gs pos="0">
                        <a:schemeClr val="accent5"/>
                      </a:gs>
                      <a:gs pos="100000">
                        <a:schemeClr val="accent5">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ormulaRef>
                          <c15:sqref>Sheet5!$D$4:$D$14</c15:sqref>
                        </c15:formulaRef>
                      </c:ext>
                    </c:extLst>
                    <c:strCache>
                      <c:ptCount val="11"/>
                      <c:pt idx="1">
                        <c:v>JANUARY</c:v>
                      </c:pt>
                      <c:pt idx="2">
                        <c:v>FEB</c:v>
                      </c:pt>
                      <c:pt idx="3">
                        <c:v>MARCH</c:v>
                      </c:pt>
                      <c:pt idx="4">
                        <c:v>APRIL</c:v>
                      </c:pt>
                      <c:pt idx="5">
                        <c:v>MAY</c:v>
                      </c:pt>
                      <c:pt idx="6">
                        <c:v>JUNE</c:v>
                      </c:pt>
                      <c:pt idx="7">
                        <c:v>JULY</c:v>
                      </c:pt>
                      <c:pt idx="8">
                        <c:v>AUGUST</c:v>
                      </c:pt>
                      <c:pt idx="9">
                        <c:v>SEPT</c:v>
                      </c:pt>
                      <c:pt idx="10">
                        <c:v>NOV</c:v>
                      </c:pt>
                    </c:strCache>
                  </c:strRef>
                </c:cat>
                <c:val>
                  <c:numRef>
                    <c:extLst>
                      <c:ext uri="{02D57815-91ED-43cb-92C2-25804820EDAC}">
                        <c15:formulaRef>
                          <c15:sqref>Sheet5!$F$4:$F$14</c15:sqref>
                        </c15:formulaRef>
                      </c:ext>
                    </c:extLst>
                    <c:numCache>
                      <c:formatCode>General</c:formatCode>
                      <c:ptCount val="11"/>
                    </c:numCache>
                  </c:numRef>
                </c:val>
                <c:extLst>
                  <c:ext xmlns:c16="http://schemas.microsoft.com/office/drawing/2014/chart" uri="{C3380CC4-5D6E-409C-BE32-E72D297353CC}">
                    <c16:uniqueId val="{00000001-60D9-4DEC-A0A9-2737F0CFA30A}"/>
                  </c:ext>
                </c:extLst>
              </c15:ser>
            </c15:filteredBarSeries>
          </c:ext>
        </c:extLst>
      </c:barChart>
      <c:catAx>
        <c:axId val="147623555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dk1">
                    <a:lumMod val="65000"/>
                    <a:lumOff val="35000"/>
                  </a:schemeClr>
                </a:solidFill>
                <a:effectLst/>
                <a:latin typeface="+mn-lt"/>
                <a:ea typeface="+mn-ea"/>
                <a:cs typeface="+mn-cs"/>
              </a:defRPr>
            </a:pPr>
            <a:endParaRPr lang="en-US"/>
          </a:p>
        </c:txPr>
        <c:crossAx val="1476239711"/>
        <c:crosses val="autoZero"/>
        <c:auto val="1"/>
        <c:lblAlgn val="ctr"/>
        <c:lblOffset val="100"/>
        <c:noMultiLvlLbl val="0"/>
      </c:catAx>
      <c:valAx>
        <c:axId val="1476239711"/>
        <c:scaling>
          <c:orientation val="minMax"/>
        </c:scaling>
        <c:delete val="1"/>
        <c:axPos val="l"/>
        <c:numFmt formatCode="General" sourceLinked="1"/>
        <c:majorTickMark val="none"/>
        <c:minorTickMark val="none"/>
        <c:tickLblPos val="nextTo"/>
        <c:crossAx val="1476235551"/>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6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r>
              <a:rPr lang="en-US" dirty="0"/>
              <a:t>MAXIMUM LENDING RATE[%] </a:t>
            </a:r>
          </a:p>
        </c:rich>
      </c:tx>
      <c:overlay val="0"/>
      <c:spPr>
        <a:noFill/>
        <a:ln>
          <a:noFill/>
        </a:ln>
        <a:effectLst/>
      </c:spPr>
      <c:txPr>
        <a:bodyPr rot="0" spcFirstLastPara="1" vertOverflow="ellipsis" vert="horz" wrap="square" anchor="ctr" anchorCtr="1"/>
        <a:lstStyle/>
        <a:p>
          <a:pPr>
            <a:defRPr sz="168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1.0073260073260074E-2"/>
          <c:y val="8.5264215745822797E-2"/>
          <c:w val="0.97985347985347981"/>
          <c:h val="0.86378976120271078"/>
        </c:manualLayout>
      </c:layout>
      <c:barChart>
        <c:barDir val="col"/>
        <c:grouping val="clustered"/>
        <c:varyColors val="0"/>
        <c:ser>
          <c:idx val="0"/>
          <c:order val="0"/>
          <c:spPr>
            <a:gradFill>
              <a:gsLst>
                <a:gs pos="0">
                  <a:schemeClr val="accent6"/>
                </a:gs>
                <a:gs pos="100000">
                  <a:schemeClr val="accent6">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Sheet2!$E$4:$E$10</c:f>
              <c:numCache>
                <c:formatCode>General</c:formatCode>
                <c:ptCount val="7"/>
                <c:pt idx="0">
                  <c:v>2018</c:v>
                </c:pt>
                <c:pt idx="1">
                  <c:v>2019</c:v>
                </c:pt>
                <c:pt idx="2">
                  <c:v>2020</c:v>
                </c:pt>
                <c:pt idx="3">
                  <c:v>2021</c:v>
                </c:pt>
                <c:pt idx="4">
                  <c:v>2022</c:v>
                </c:pt>
                <c:pt idx="5">
                  <c:v>2023</c:v>
                </c:pt>
                <c:pt idx="6">
                  <c:v>2024</c:v>
                </c:pt>
              </c:numCache>
            </c:numRef>
          </c:cat>
          <c:val>
            <c:numRef>
              <c:f>Sheet2!$F$4:$F$10</c:f>
              <c:numCache>
                <c:formatCode>General</c:formatCode>
                <c:ptCount val="7"/>
                <c:pt idx="0">
                  <c:v>30.5</c:v>
                </c:pt>
                <c:pt idx="1">
                  <c:v>30.72</c:v>
                </c:pt>
                <c:pt idx="2">
                  <c:v>28.3</c:v>
                </c:pt>
                <c:pt idx="3">
                  <c:v>27.6</c:v>
                </c:pt>
                <c:pt idx="4">
                  <c:v>29.3</c:v>
                </c:pt>
                <c:pt idx="5">
                  <c:v>27.6</c:v>
                </c:pt>
                <c:pt idx="6">
                  <c:v>30</c:v>
                </c:pt>
              </c:numCache>
            </c:numRef>
          </c:val>
          <c:extLst>
            <c:ext xmlns:c16="http://schemas.microsoft.com/office/drawing/2014/chart" uri="{C3380CC4-5D6E-409C-BE32-E72D297353CC}">
              <c16:uniqueId val="{00000000-38A1-420A-ADEC-4A19704582A4}"/>
            </c:ext>
          </c:extLst>
        </c:ser>
        <c:dLbls>
          <c:dLblPos val="inEnd"/>
          <c:showLegendKey val="0"/>
          <c:showVal val="1"/>
          <c:showCatName val="0"/>
          <c:showSerName val="0"/>
          <c:showPercent val="0"/>
          <c:showBubbleSize val="0"/>
        </c:dLbls>
        <c:gapWidth val="41"/>
        <c:axId val="1697165439"/>
        <c:axId val="1697148383"/>
      </c:barChart>
      <c:catAx>
        <c:axId val="169716543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dk1">
                    <a:lumMod val="65000"/>
                    <a:lumOff val="35000"/>
                  </a:schemeClr>
                </a:solidFill>
                <a:effectLst/>
                <a:latin typeface="+mn-lt"/>
                <a:ea typeface="+mn-ea"/>
                <a:cs typeface="+mn-cs"/>
              </a:defRPr>
            </a:pPr>
            <a:endParaRPr lang="en-US"/>
          </a:p>
        </c:txPr>
        <c:crossAx val="1697148383"/>
        <c:crosses val="autoZero"/>
        <c:auto val="1"/>
        <c:lblAlgn val="ctr"/>
        <c:lblOffset val="100"/>
        <c:noMultiLvlLbl val="0"/>
      </c:catAx>
      <c:valAx>
        <c:axId val="1697148383"/>
        <c:scaling>
          <c:orientation val="minMax"/>
        </c:scaling>
        <c:delete val="1"/>
        <c:axPos val="l"/>
        <c:numFmt formatCode="General" sourceLinked="1"/>
        <c:majorTickMark val="none"/>
        <c:minorTickMark val="none"/>
        <c:tickLblPos val="nextTo"/>
        <c:crossAx val="1697165439"/>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91A190-F02F-41CC-8315-06AAEEFE459D}"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3782851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91A190-F02F-41CC-8315-06AAEEFE459D}"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3099533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91A190-F02F-41CC-8315-06AAEEFE459D}"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179864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91A190-F02F-41CC-8315-06AAEEFE459D}"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4034368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91A190-F02F-41CC-8315-06AAEEFE459D}" type="datetimeFigureOut">
              <a:rPr lang="en-US" smtClean="0"/>
              <a:t>3/3/2025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194444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91A190-F02F-41CC-8315-06AAEEFE459D}" type="datetimeFigureOut">
              <a:rPr lang="en-US" smtClean="0"/>
              <a:t>3/3/2025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1963709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1A190-F02F-41CC-8315-06AAEEFE459D}" type="datetimeFigureOut">
              <a:rPr lang="en-US" smtClean="0"/>
              <a:t>3/3/2025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1790066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91A190-F02F-41CC-8315-06AAEEFE459D}"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3805244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91A190-F02F-41CC-8315-06AAEEFE459D}"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154004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91A190-F02F-41CC-8315-06AAEEFE459D}"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554095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91A190-F02F-41CC-8315-06AAEEFE459D}"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4502D21-29BB-478B-B38E-EAB59653A27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1642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491A190-F02F-41CC-8315-06AAEEFE459D}"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1713748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491A190-F02F-41CC-8315-06AAEEFE459D}"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502D21-29BB-478B-B38E-EAB59653A27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3835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491A190-F02F-41CC-8315-06AAEEFE459D}"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832772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91A190-F02F-41CC-8315-06AAEEFE459D}"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3698743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91A190-F02F-41CC-8315-06AAEEFE459D}"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4502D21-29BB-478B-B38E-EAB59653A27E}" type="slidenum">
              <a:rPr lang="en-US" smtClean="0"/>
              <a:t>‹#›</a:t>
            </a:fld>
            <a:endParaRPr lang="en-US"/>
          </a:p>
        </p:txBody>
      </p:sp>
    </p:spTree>
    <p:extLst>
      <p:ext uri="{BB962C8B-B14F-4D97-AF65-F5344CB8AC3E}">
        <p14:creationId xmlns:p14="http://schemas.microsoft.com/office/powerpoint/2010/main" val="2157255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491A190-F02F-41CC-8315-06AAEEFE459D}" type="datetimeFigureOut">
              <a:rPr lang="en-US" smtClean="0"/>
              <a:t>3/3/2025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4502D21-29BB-478B-B38E-EAB59653A27E}" type="slidenum">
              <a:rPr lang="en-US" smtClean="0"/>
              <a:t>‹#›</a:t>
            </a:fld>
            <a:endParaRPr lang="en-US"/>
          </a:p>
        </p:txBody>
      </p:sp>
    </p:spTree>
    <p:extLst>
      <p:ext uri="{BB962C8B-B14F-4D97-AF65-F5344CB8AC3E}">
        <p14:creationId xmlns:p14="http://schemas.microsoft.com/office/powerpoint/2010/main" val="5946878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4C278-0B2C-43AF-B2B0-E247BCCFECD1}"/>
              </a:ext>
            </a:extLst>
          </p:cNvPr>
          <p:cNvSpPr>
            <a:spLocks noGrp="1"/>
          </p:cNvSpPr>
          <p:nvPr>
            <p:ph type="ctrTitle"/>
          </p:nvPr>
        </p:nvSpPr>
        <p:spPr>
          <a:xfrm>
            <a:off x="2028825" y="723900"/>
            <a:ext cx="9420225" cy="2705100"/>
          </a:xfrm>
        </p:spPr>
        <p:txBody>
          <a:bodyPr>
            <a:normAutofit/>
          </a:bodyPr>
          <a:lstStyle/>
          <a:p>
            <a:pPr algn="ctr"/>
            <a:r>
              <a:rPr lang="en-US" b="1" dirty="0">
                <a:latin typeface="Abadi" panose="020B0604020104020204" pitchFamily="34" charset="0"/>
              </a:rPr>
              <a:t>IMPACT OF THE 2025 BUDGET ON THE BUSINESS AND ECONOMIC SECTOR</a:t>
            </a:r>
          </a:p>
        </p:txBody>
      </p:sp>
      <p:sp>
        <p:nvSpPr>
          <p:cNvPr id="3" name="Subtitle 2">
            <a:extLst>
              <a:ext uri="{FF2B5EF4-FFF2-40B4-BE49-F238E27FC236}">
                <a16:creationId xmlns:a16="http://schemas.microsoft.com/office/drawing/2014/main" id="{7079F1EF-AE7B-42D5-920A-F895FF587DF2}"/>
              </a:ext>
            </a:extLst>
          </p:cNvPr>
          <p:cNvSpPr>
            <a:spLocks noGrp="1"/>
          </p:cNvSpPr>
          <p:nvPr>
            <p:ph type="subTitle" idx="1"/>
          </p:nvPr>
        </p:nvSpPr>
        <p:spPr>
          <a:xfrm>
            <a:off x="1333500" y="3746500"/>
            <a:ext cx="10306050" cy="2387600"/>
          </a:xfrm>
        </p:spPr>
        <p:txBody>
          <a:bodyPr>
            <a:noAutofit/>
          </a:bodyPr>
          <a:lstStyle/>
          <a:p>
            <a:pPr algn="ctr"/>
            <a:r>
              <a:rPr lang="en-US" sz="2400" dirty="0">
                <a:latin typeface="Abadi" panose="020B0604020104020204" pitchFamily="34" charset="0"/>
              </a:rPr>
              <a:t>PRESENTATION BY </a:t>
            </a:r>
          </a:p>
          <a:p>
            <a:pPr algn="ctr"/>
            <a:r>
              <a:rPr lang="en-US" sz="2400" dirty="0">
                <a:latin typeface="Abadi" panose="020B0604020104020204" pitchFamily="34" charset="0"/>
              </a:rPr>
              <a:t> DR. MUDA YUSUF</a:t>
            </a:r>
          </a:p>
          <a:p>
            <a:pPr algn="ctr"/>
            <a:r>
              <a:rPr lang="en-US" sz="2400" dirty="0">
                <a:latin typeface="Abadi" panose="020B0604020104020204" pitchFamily="34" charset="0"/>
              </a:rPr>
              <a:t>CEO CENTRE FOR THE PROMOTION OF PRIVATE ENTERPRISE [CPPE]</a:t>
            </a:r>
          </a:p>
          <a:p>
            <a:pPr algn="ctr"/>
            <a:r>
              <a:rPr lang="en-US" sz="2400" dirty="0">
                <a:latin typeface="Abadi" panose="020B0604020104020204" pitchFamily="34" charset="0"/>
              </a:rPr>
              <a:t> AT THE NIGERIA ECONOMIC SOCIETY/NISER SEMINAR ON THE 2025 BUDGET</a:t>
            </a:r>
          </a:p>
          <a:p>
            <a:pPr algn="ctr"/>
            <a:r>
              <a:rPr lang="en-US" sz="2400" dirty="0">
                <a:latin typeface="Abadi" panose="020B0604020104020204" pitchFamily="34" charset="0"/>
              </a:rPr>
              <a:t> HELD ON 6</a:t>
            </a:r>
            <a:r>
              <a:rPr lang="en-US" sz="2400" baseline="30000" dirty="0">
                <a:latin typeface="Abadi" panose="020B0604020104020204" pitchFamily="34" charset="0"/>
              </a:rPr>
              <a:t>TH</a:t>
            </a:r>
            <a:r>
              <a:rPr lang="en-US" sz="2400" dirty="0">
                <a:latin typeface="Abadi" panose="020B0604020104020204" pitchFamily="34" charset="0"/>
              </a:rPr>
              <a:t> MARCH 2025</a:t>
            </a:r>
          </a:p>
        </p:txBody>
      </p:sp>
    </p:spTree>
    <p:extLst>
      <p:ext uri="{BB962C8B-B14F-4D97-AF65-F5344CB8AC3E}">
        <p14:creationId xmlns:p14="http://schemas.microsoft.com/office/powerpoint/2010/main" val="2881251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48C3-1443-4191-A3E7-1914E82B6062}"/>
              </a:ext>
            </a:extLst>
          </p:cNvPr>
          <p:cNvSpPr>
            <a:spLocks noGrp="1"/>
          </p:cNvSpPr>
          <p:nvPr>
            <p:ph type="title"/>
          </p:nvPr>
        </p:nvSpPr>
        <p:spPr/>
        <p:txBody>
          <a:bodyPr/>
          <a:lstStyle/>
          <a:p>
            <a:r>
              <a:rPr lang="en-US" b="1" dirty="0">
                <a:latin typeface="Calibri" panose="020F0502020204030204" pitchFamily="34" charset="0"/>
                <a:ea typeface="Calibri" panose="020F0502020204030204" pitchFamily="34" charset="0"/>
                <a:cs typeface="Times New Roman" panose="02020603050405020304" pitchFamily="18" charset="0"/>
              </a:rPr>
              <a:t>PHILOSOPHY OF THE 2025 BUDGET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66C1B39-A550-4646-8B0B-7EF6DDF00BE7}"/>
              </a:ext>
            </a:extLst>
          </p:cNvPr>
          <p:cNvSpPr>
            <a:spLocks noGrp="1"/>
          </p:cNvSpPr>
          <p:nvPr>
            <p:ph idx="1"/>
          </p:nvPr>
        </p:nvSpPr>
        <p:spPr>
          <a:xfrm>
            <a:off x="1971675" y="1628775"/>
            <a:ext cx="9532937" cy="5229225"/>
          </a:xfrm>
        </p:spPr>
        <p:txBody>
          <a:bodyPr>
            <a:normAutofit/>
          </a:bodyPr>
          <a:lstStyle/>
          <a:p>
            <a:pPr>
              <a:lnSpc>
                <a:spcPct val="107000"/>
              </a:lnSpc>
              <a:spcAft>
                <a:spcPts val="800"/>
              </a:spcAft>
            </a:pPr>
            <a:r>
              <a:rPr lang="en-US" sz="3600" dirty="0">
                <a:effectLst/>
                <a:latin typeface="Candara" panose="020E0502030303020204" pitchFamily="34" charset="0"/>
                <a:ea typeface="Calibri" panose="020F0502020204030204" pitchFamily="34" charset="0"/>
                <a:cs typeface="Times New Roman" panose="02020603050405020304" pitchFamily="18" charset="0"/>
              </a:rPr>
              <a:t>Restore macroeconomic stability.</a:t>
            </a:r>
          </a:p>
          <a:p>
            <a:pPr>
              <a:lnSpc>
                <a:spcPct val="107000"/>
              </a:lnSpc>
              <a:spcAft>
                <a:spcPts val="800"/>
              </a:spcAft>
            </a:pPr>
            <a:r>
              <a:rPr lang="en-US" sz="3600" dirty="0">
                <a:effectLst/>
                <a:latin typeface="Candara" panose="020E0502030303020204" pitchFamily="34" charset="0"/>
                <a:ea typeface="Calibri" panose="020F0502020204030204" pitchFamily="34" charset="0"/>
                <a:cs typeface="Times New Roman" panose="02020603050405020304" pitchFamily="18" charset="0"/>
              </a:rPr>
              <a:t>Enhance the business environment.</a:t>
            </a:r>
          </a:p>
          <a:p>
            <a:pPr>
              <a:lnSpc>
                <a:spcPct val="107000"/>
              </a:lnSpc>
              <a:spcAft>
                <a:spcPts val="800"/>
              </a:spcAft>
            </a:pPr>
            <a:r>
              <a:rPr lang="en-US" sz="3600" dirty="0">
                <a:effectLst/>
                <a:latin typeface="Candara" panose="020E0502030303020204" pitchFamily="34" charset="0"/>
                <a:ea typeface="Calibri" panose="020F0502020204030204" pitchFamily="34" charset="0"/>
                <a:cs typeface="Times New Roman" panose="02020603050405020304" pitchFamily="18" charset="0"/>
              </a:rPr>
              <a:t> Foster inclusive growth, employment, and poverty reduction</a:t>
            </a:r>
          </a:p>
          <a:p>
            <a:pPr>
              <a:lnSpc>
                <a:spcPct val="107000"/>
              </a:lnSpc>
              <a:spcAft>
                <a:spcPts val="800"/>
              </a:spcAft>
            </a:pPr>
            <a:r>
              <a:rPr lang="en-US" sz="3600" dirty="0">
                <a:effectLst/>
                <a:latin typeface="Candara" panose="020E0502030303020204" pitchFamily="34" charset="0"/>
                <a:ea typeface="Calibri" panose="020F0502020204030204" pitchFamily="34" charset="0"/>
                <a:cs typeface="Times New Roman" panose="02020603050405020304" pitchFamily="18" charset="0"/>
              </a:rPr>
              <a:t> Promote equitable income distribution and human capital development. </a:t>
            </a:r>
          </a:p>
          <a:p>
            <a:endParaRPr lang="en-US" dirty="0"/>
          </a:p>
        </p:txBody>
      </p:sp>
    </p:spTree>
    <p:extLst>
      <p:ext uri="{BB962C8B-B14F-4D97-AF65-F5344CB8AC3E}">
        <p14:creationId xmlns:p14="http://schemas.microsoft.com/office/powerpoint/2010/main" val="3931899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BFDFF-67F5-4CEA-B703-70F61C543968}"/>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STRUCTURE OF THE BUDGET</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7552436-7916-499D-A2F8-106B66698891}"/>
              </a:ext>
            </a:extLst>
          </p:cNvPr>
          <p:cNvSpPr>
            <a:spLocks noGrp="1"/>
          </p:cNvSpPr>
          <p:nvPr>
            <p:ph idx="1"/>
          </p:nvPr>
        </p:nvSpPr>
        <p:spPr>
          <a:xfrm>
            <a:off x="838200" y="1552575"/>
            <a:ext cx="10515600" cy="5200650"/>
          </a:xfrm>
        </p:spPr>
        <p:txBody>
          <a:bodyPr>
            <a:normAutofit/>
          </a:bodyPr>
          <a:lstStyle/>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TOTAL FEDERAL BUDGET –  N54.99 TRILLION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STATUTORY TRANSFERS – 3.65 TRILLION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RECURRENT NON-DEBT – 13.64 TRILLION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CAPITAL – 23.96 TRILLION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REVENUE PROJECTION – 40.88 TRILLION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67085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0C2B-669E-486E-BEBA-A9B9C64CC9C4}"/>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REALISM OF BUDGET ASSUMPTIONS</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0D0D017-C250-42AC-82CD-E927A5292B96}"/>
              </a:ext>
            </a:extLst>
          </p:cNvPr>
          <p:cNvSpPr>
            <a:spLocks noGrp="1"/>
          </p:cNvSpPr>
          <p:nvPr>
            <p:ph idx="1"/>
          </p:nvPr>
        </p:nvSpPr>
        <p:spPr>
          <a:xfrm>
            <a:off x="838200" y="1485900"/>
            <a:ext cx="10515600" cy="5305425"/>
          </a:xfrm>
        </p:spPr>
        <p:txBody>
          <a:bodyPr>
            <a:normAutofit/>
          </a:bodyPr>
          <a:lstStyle/>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INFLATION RATE AT 15%</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OIL PRODUCTION AT 2.06 MBPD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OIL PRICE OF $75 PB</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GDP GROWTH OF 4.6%</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EXCHANGE RATE OF N1500/$</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53897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81E75D1-96C5-4FA7-A4D9-9E6215A841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0"/>
            <a:ext cx="12030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003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6499C-4D29-4EEF-B07B-64EA31A774FC}"/>
              </a:ext>
            </a:extLst>
          </p:cNvPr>
          <p:cNvSpPr>
            <a:spLocks noGrp="1"/>
          </p:cNvSpPr>
          <p:nvPr>
            <p:ph type="title"/>
          </p:nvPr>
        </p:nvSpPr>
        <p:spPr/>
        <p:txBody>
          <a:bodyPr>
            <a:normAutofit/>
          </a:bodyPr>
          <a:lstStyle/>
          <a:p>
            <a:r>
              <a:rPr lang="en-US" b="1" dirty="0">
                <a:latin typeface="Candara" panose="020E0502030303020204" pitchFamily="34" charset="0"/>
                <a:ea typeface="Calibri" panose="020F0502020204030204" pitchFamily="34" charset="0"/>
                <a:cs typeface="Times New Roman" panose="02020603050405020304" pitchFamily="18" charset="0"/>
              </a:rPr>
              <a:t>THE BUDGET, BUSINESS AND ECONOMY</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2A95837-F9D5-4E08-A57F-25866D97C113}"/>
              </a:ext>
            </a:extLst>
          </p:cNvPr>
          <p:cNvSpPr>
            <a:spLocks noGrp="1"/>
          </p:cNvSpPr>
          <p:nvPr>
            <p:ph idx="1"/>
          </p:nvPr>
        </p:nvSpPr>
        <p:spPr>
          <a:xfrm>
            <a:off x="1400175" y="1816099"/>
            <a:ext cx="10515600" cy="4841875"/>
          </a:xfrm>
        </p:spPr>
        <p:txBody>
          <a:bodyPr>
            <a:normAutofit fontScale="92500"/>
          </a:bodyPr>
          <a:lstStyle/>
          <a:p>
            <a:pPr marL="342900" indent="-342900">
              <a:lnSpc>
                <a:spcPct val="150000"/>
              </a:lnSpc>
              <a:buFont typeface="Symbol" panose="05050102010706020507" pitchFamily="18" charset="2"/>
              <a:buChar char=""/>
            </a:pPr>
            <a:r>
              <a:rPr lang="en-US" sz="2800" dirty="0">
                <a:latin typeface="Candara" panose="020E0502030303020204" pitchFamily="34" charset="0"/>
                <a:ea typeface="Calibri" panose="020F0502020204030204" pitchFamily="34" charset="0"/>
                <a:cs typeface="Times New Roman" panose="02020603050405020304" pitchFamily="18" charset="0"/>
              </a:rPr>
              <a:t>THE BUDGET IS ESSENTIALLY A FISCAL APPROPRIATION INSTRUMENT – HOW GOVERNMENT REVENUES ARE SPENT TO ACHIEVE VARIOUS ECONOMIC AND SOCIAL OBJECTIVES.</a:t>
            </a:r>
            <a:endParaRPr lang="en-US" sz="2800" dirty="0">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NEED TO SITUATE THE CONVERSATION WITHIN THE CONTEXT OF PRIVATE SECTOR DESIRES IN THE ECONOMIC GOVERNANCE SPACE.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THIS IS WHAT WOULD DETERMINE THE VALUE OF BUDGETS TO THE PRIVATE SECTOR</a:t>
            </a:r>
          </a:p>
          <a:p>
            <a:pPr marL="0" lvl="0" indent="0">
              <a:lnSpc>
                <a:spcPct val="150000"/>
              </a:lnSpc>
              <a:spcAft>
                <a:spcPts val="800"/>
              </a:spcAft>
              <a:buNone/>
            </a:pPr>
            <a:endParaRPr lang="en-US" sz="2800" dirty="0">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36854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BBB47-01C2-4194-AD3C-0AF62FB3ABA2}"/>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BUSINESS IMPLICATION OF THE BUDGET</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E29C236-7046-470E-B8D6-31F238F757ED}"/>
              </a:ext>
            </a:extLst>
          </p:cNvPr>
          <p:cNvSpPr>
            <a:spLocks noGrp="1"/>
          </p:cNvSpPr>
          <p:nvPr>
            <p:ph idx="1"/>
          </p:nvPr>
        </p:nvSpPr>
        <p:spPr>
          <a:xfrm>
            <a:off x="514350" y="1825624"/>
            <a:ext cx="10839450" cy="4956175"/>
          </a:xfrm>
        </p:spPr>
        <p:txBody>
          <a:bodyPr>
            <a:normAutofit fontScale="92500"/>
          </a:bodyPr>
          <a:lstStyle/>
          <a:p>
            <a:pPr marL="342900" lvl="0" indent="-342900">
              <a:lnSpc>
                <a:spcPct val="150000"/>
              </a:lnSpc>
              <a:buFont typeface="Symbol" panose="05050102010706020507" pitchFamily="18" charset="2"/>
              <a:buChar char=""/>
            </a:pPr>
            <a:r>
              <a:rPr lang="en-US" sz="3200" dirty="0">
                <a:effectLst/>
                <a:latin typeface="Candara" panose="020E0502030303020204" pitchFamily="34" charset="0"/>
                <a:ea typeface="Calibri" panose="020F0502020204030204" pitchFamily="34" charset="0"/>
                <a:cs typeface="Times New Roman" panose="02020603050405020304" pitchFamily="18" charset="0"/>
              </a:rPr>
              <a:t>FIXING STRUCTURAL CHALLENGES THROUGH INFRASTRUCTURE SPENDING IN THE BUDGET.  THIS COULD IMPACT POSITIVELY ON THE ECONOMY AND PRIVATE SECTOR.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200" dirty="0">
                <a:effectLst/>
                <a:latin typeface="Candara" panose="020E0502030303020204" pitchFamily="34" charset="0"/>
                <a:ea typeface="Calibri" panose="020F0502020204030204" pitchFamily="34" charset="0"/>
                <a:cs typeface="Times New Roman" panose="02020603050405020304" pitchFamily="18" charset="0"/>
              </a:rPr>
              <a:t>BUSINESSES COULD BENEFIT FROM THE CONTRACTING AND PROCUREMENT ACTIVITIES AS SERVICE PROVIDERS OR SUPPLIERS ONCE SPENDING COMMENCES.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771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AB0DC-B9CF-48BD-BCC6-0AD178FAF44B}"/>
              </a:ext>
            </a:extLst>
          </p:cNvPr>
          <p:cNvSpPr>
            <a:spLocks noGrp="1"/>
          </p:cNvSpPr>
          <p:nvPr>
            <p:ph type="title"/>
          </p:nvPr>
        </p:nvSpPr>
        <p:spPr/>
        <p:txBody>
          <a:bodyPr>
            <a:normAutofit fontScale="90000"/>
          </a:bodyPr>
          <a:lstStyle/>
          <a:p>
            <a:r>
              <a:rPr kumimoji="0" lang="en-US" sz="4400" b="1" i="0" u="none" strike="noStrike" kern="1200" cap="none" spc="0" normalizeH="0" baseline="0" noProof="0" dirty="0">
                <a:ln>
                  <a:noFill/>
                </a:ln>
                <a:solidFill>
                  <a:prstClr val="black"/>
                </a:solidFill>
                <a:effectLst/>
                <a:uLnTx/>
                <a:uFillTx/>
                <a:latin typeface="Candara" panose="020E0502030303020204" pitchFamily="34" charset="0"/>
                <a:ea typeface="Calibri" panose="020F0502020204030204" pitchFamily="34" charset="0"/>
                <a:cs typeface="Times New Roman" panose="02020603050405020304" pitchFamily="18" charset="0"/>
              </a:rPr>
              <a:t>BUSINESS IMPLICATION OF THE BUDGET</a:t>
            </a:r>
            <a:endParaRPr lang="en-US" dirty="0"/>
          </a:p>
        </p:txBody>
      </p:sp>
      <p:sp>
        <p:nvSpPr>
          <p:cNvPr id="3" name="Content Placeholder 2">
            <a:extLst>
              <a:ext uri="{FF2B5EF4-FFF2-40B4-BE49-F238E27FC236}">
                <a16:creationId xmlns:a16="http://schemas.microsoft.com/office/drawing/2014/main" id="{3E97CB35-E864-45A6-9993-794DFD425A2C}"/>
              </a:ext>
            </a:extLst>
          </p:cNvPr>
          <p:cNvSpPr>
            <a:spLocks noGrp="1"/>
          </p:cNvSpPr>
          <p:nvPr>
            <p:ph idx="1"/>
          </p:nvPr>
        </p:nvSpPr>
        <p:spPr>
          <a:xfrm>
            <a:off x="485775" y="1690688"/>
            <a:ext cx="11353800" cy="5167311"/>
          </a:xfrm>
        </p:spPr>
        <p:txBody>
          <a:bodyPr>
            <a:normAutofit fontScale="70000" lnSpcReduction="20000"/>
          </a:bodyPr>
          <a:lstStyle/>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HIGH GOVERNMENT BORROWING MAY HURT THE PRIVATE SECTOR BECAUSE OF THE CROWDING OUT EFFECT IN THE CREDIT MARKET BY GOVERNMENT.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FLIP SIDE OF BORROWING IS THAT IT OFFERS ATTRACTIVE LOW RISK INVESTMENT IN GOVERNMENT SECURITIES TO INVESTORS IN FINANCIAL INSTRUMENTS.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GOVERNMENT SPENDING PRIORITIES FOR SECURITY IS GOOD FOR THE INVESTMENT ENVIRONMENT.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GOVERNMENT HAS TYPICALLY HIGHER IMPACT IN SOCIAL SECTOR SPENDING – EDUCATION, HEALTH, ENVIRONMENT.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39874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5BA171-E637-408A-A11E-25ED86B144C3}"/>
              </a:ext>
            </a:extLst>
          </p:cNvPr>
          <p:cNvPicPr/>
          <p:nvPr/>
        </p:nvPicPr>
        <p:blipFill>
          <a:blip r:embed="rId2"/>
          <a:stretch>
            <a:fillRect/>
          </a:stretch>
        </p:blipFill>
        <p:spPr>
          <a:xfrm>
            <a:off x="-3705225" y="-1485900"/>
            <a:ext cx="16744949" cy="8582025"/>
          </a:xfrm>
          <a:prstGeom prst="rect">
            <a:avLst/>
          </a:prstGeom>
        </p:spPr>
      </p:pic>
    </p:spTree>
    <p:extLst>
      <p:ext uri="{BB962C8B-B14F-4D97-AF65-F5344CB8AC3E}">
        <p14:creationId xmlns:p14="http://schemas.microsoft.com/office/powerpoint/2010/main" val="2556050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AD283-12FB-4109-BADE-B66EECD8A114}"/>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BUDGET IMPLEMENTATION CONCERNS.</a:t>
            </a:r>
            <a:br>
              <a:rPr lang="en-US" sz="3200" b="1" dirty="0">
                <a:effectLst/>
                <a:latin typeface="Calibri" panose="020F0502020204030204" pitchFamily="34" charset="0"/>
                <a:ea typeface="Calibri" panose="020F0502020204030204" pitchFamily="34" charset="0"/>
                <a:cs typeface="Times New Roman" panose="02020603050405020304" pitchFamily="18" charset="0"/>
              </a:rPr>
            </a:br>
            <a:endParaRPr lang="en-US" b="1" dirty="0"/>
          </a:p>
        </p:txBody>
      </p:sp>
      <p:sp>
        <p:nvSpPr>
          <p:cNvPr id="3" name="Content Placeholder 2">
            <a:extLst>
              <a:ext uri="{FF2B5EF4-FFF2-40B4-BE49-F238E27FC236}">
                <a16:creationId xmlns:a16="http://schemas.microsoft.com/office/drawing/2014/main" id="{041BEDF1-4A8D-49AB-8454-2D5EEA723565}"/>
              </a:ext>
            </a:extLst>
          </p:cNvPr>
          <p:cNvSpPr>
            <a:spLocks noGrp="1"/>
          </p:cNvSpPr>
          <p:nvPr>
            <p:ph idx="1"/>
          </p:nvPr>
        </p:nvSpPr>
        <p:spPr>
          <a:xfrm>
            <a:off x="585787" y="1577974"/>
            <a:ext cx="11020425" cy="5032375"/>
          </a:xfrm>
        </p:spPr>
        <p:txBody>
          <a:bodyPr>
            <a:normAutofit fontScale="92500" lnSpcReduction="20000"/>
          </a:bodyPr>
          <a:lstStyle/>
          <a:p>
            <a:pPr marL="342900" lvl="0" indent="-342900">
              <a:lnSpc>
                <a:spcPct val="150000"/>
              </a:lnSpc>
              <a:buFont typeface="Symbol" panose="05050102010706020507" pitchFamily="18" charset="2"/>
              <a:buChar char=""/>
            </a:pPr>
            <a:r>
              <a:rPr lang="en-US" sz="3500" dirty="0">
                <a:effectLst/>
                <a:latin typeface="Candara" panose="020E0502030303020204" pitchFamily="34" charset="0"/>
                <a:ea typeface="Calibri" panose="020F0502020204030204" pitchFamily="34" charset="0"/>
                <a:cs typeface="Times New Roman" panose="02020603050405020304" pitchFamily="18" charset="0"/>
              </a:rPr>
              <a:t>THIS IS VERY CRITICAL FOR THE CREDIBILITY OF THE BUDGET AS AN INSTRUMENT OF APPROPRIATION AND ECONOMIC DEVELOPMENT.</a:t>
            </a:r>
            <a:endParaRPr lang="en-US" sz="3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500" dirty="0">
                <a:effectLst/>
                <a:latin typeface="Candara" panose="020E0502030303020204" pitchFamily="34" charset="0"/>
                <a:ea typeface="Calibri" panose="020F0502020204030204" pitchFamily="34" charset="0"/>
                <a:cs typeface="Times New Roman" panose="02020603050405020304" pitchFamily="18" charset="0"/>
              </a:rPr>
              <a:t>THE 2023 CAPITAL BUDGET WAS INITIALLY ROLLED OVER TO JUNE 2024, THEN ROLLED OVER TO DECEMBER 2024</a:t>
            </a:r>
            <a:endParaRPr lang="en-US" sz="3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500" dirty="0">
                <a:effectLst/>
                <a:latin typeface="Candara" panose="020E0502030303020204" pitchFamily="34" charset="0"/>
                <a:ea typeface="Calibri" panose="020F0502020204030204" pitchFamily="34" charset="0"/>
                <a:cs typeface="Times New Roman" panose="02020603050405020304" pitchFamily="18" charset="0"/>
              </a:rPr>
              <a:t>NOW THE 2024 BUDGET IMPLEMENTATION HAS BEEN ROLLED OVER TO JUNE 2025.</a:t>
            </a:r>
            <a:endParaRPr lang="en-US" sz="35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154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C3FD3-B8A9-467B-A1E9-A146C0A93AA4}"/>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BUDGET IMPLEMENTATION CONCERNS.</a:t>
            </a:r>
            <a:br>
              <a:rPr lang="en-US" sz="3200" b="1"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C0B34F1-4665-4B11-B80E-2481DE3C4D18}"/>
              </a:ext>
            </a:extLst>
          </p:cNvPr>
          <p:cNvSpPr>
            <a:spLocks noGrp="1"/>
          </p:cNvSpPr>
          <p:nvPr>
            <p:ph idx="1"/>
          </p:nvPr>
        </p:nvSpPr>
        <p:spPr>
          <a:xfrm>
            <a:off x="447675" y="1825624"/>
            <a:ext cx="10906125" cy="5032375"/>
          </a:xfrm>
        </p:spPr>
        <p:txBody>
          <a:bodyPr>
            <a:normAutofit fontScale="70000" lnSpcReduction="20000"/>
          </a:bodyPr>
          <a:lstStyle/>
          <a:p>
            <a:pPr marL="342900" lvl="0" indent="-342900">
              <a:lnSpc>
                <a:spcPct val="150000"/>
              </a:lnSpc>
              <a:buFont typeface="Symbol" panose="05050102010706020507" pitchFamily="18" charset="2"/>
              <a:buChar char=""/>
            </a:pPr>
            <a:r>
              <a:rPr lang="en-US" sz="3400" dirty="0">
                <a:effectLst/>
                <a:latin typeface="Candara" panose="020E0502030303020204" pitchFamily="34" charset="0"/>
                <a:ea typeface="Calibri" panose="020F0502020204030204" pitchFamily="34" charset="0"/>
                <a:cs typeface="Times New Roman" panose="02020603050405020304" pitchFamily="18" charset="0"/>
              </a:rPr>
              <a:t>AS OF THE FIRST QUARTER OF 2024, IMPLEMENTATION OF THE 2023 CAPITAL BUDGET WAS STILL ONGOING, WHILE THE AT OF 2024 WAS YET TO COMMENCE ACCORDING TO THE BUDGET IMPLEMENTATION REPORT OF THE BUDGET AND NATIONAL PLANNING MINISTRY</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400" dirty="0">
                <a:effectLst/>
                <a:latin typeface="Candara" panose="020E0502030303020204" pitchFamily="34" charset="0"/>
                <a:ea typeface="Calibri" panose="020F0502020204030204" pitchFamily="34" charset="0"/>
                <a:cs typeface="Times New Roman" panose="02020603050405020304" pitchFamily="18" charset="0"/>
              </a:rPr>
              <a:t>INEVITABLY, THE 2025 BUDGET WILL ALSO BE ROLLED OVER TO 2026.  </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400" dirty="0">
                <a:effectLst/>
                <a:latin typeface="Candara" panose="020E0502030303020204" pitchFamily="34" charset="0"/>
                <a:ea typeface="Calibri" panose="020F0502020204030204" pitchFamily="34" charset="0"/>
                <a:cs typeface="Times New Roman" panose="02020603050405020304" pitchFamily="18" charset="0"/>
              </a:rPr>
              <a:t>WE NEED TO SEPARATE INFRASTRUCTURE SPENDING FROM THE CAPITAL BUDGET TO ENABLE A BETTER ASSESSMENT OF GOVERNMENT COMMITMENT TO INFRASTRUCTURE DEVELOPMENT, WHICH IS A MAJOR DESIRE OF THE PRIVATE SECTOR.</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71698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4B4AC-7D65-4088-8E7F-70BF15438F50}"/>
              </a:ext>
            </a:extLst>
          </p:cNvPr>
          <p:cNvSpPr>
            <a:spLocks noGrp="1"/>
          </p:cNvSpPr>
          <p:nvPr>
            <p:ph type="title"/>
          </p:nvPr>
        </p:nvSpPr>
        <p:spPr>
          <a:xfrm>
            <a:off x="2345006" y="309785"/>
            <a:ext cx="8911687" cy="1280890"/>
          </a:xfrm>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BUDGET OF SUBNATIONAL</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EC52D53-525A-495D-AE1C-053CA5FFBC08}"/>
              </a:ext>
            </a:extLst>
          </p:cNvPr>
          <p:cNvSpPr>
            <a:spLocks noGrp="1"/>
          </p:cNvSpPr>
          <p:nvPr>
            <p:ph idx="1"/>
          </p:nvPr>
        </p:nvSpPr>
        <p:spPr>
          <a:xfrm>
            <a:off x="1104900" y="1514476"/>
            <a:ext cx="11391900" cy="5343524"/>
          </a:xfrm>
        </p:spPr>
        <p:txBody>
          <a:bodyPr>
            <a:normAutofit fontScale="92500" lnSpcReduction="10000"/>
          </a:bodyPr>
          <a:lstStyle/>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THIS ALSO HAS SIGNIFICANT IMPACT ON STATES WITH PUBLIC SECTOR DOMINANCE.  THESE ARE STATES WHERE THE MAJORITY OF THE FORMAL SECTOR WORKERS ARE CIVIL SERVANTS.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THE ECONOMIES OF THOSE STATES ARE TIED STRONGLY TO GOVERNMENT SPENDING – TEACHERS, CIVIL SERVANTS ETC.</a:t>
            </a:r>
          </a:p>
          <a:p>
            <a:pPr marL="342900" lvl="0" indent="-342900">
              <a:lnSpc>
                <a:spcPct val="150000"/>
              </a:lnSpc>
              <a:spcAft>
                <a:spcPts val="800"/>
              </a:spcAft>
              <a:buFont typeface="Symbol" panose="05050102010706020507" pitchFamily="18" charset="2"/>
              <a:buChar char=""/>
            </a:pPr>
            <a:r>
              <a:rPr lang="en-US" sz="2800" dirty="0">
                <a:latin typeface="Candara" panose="020E0502030303020204" pitchFamily="34" charset="0"/>
                <a:ea typeface="Calibri" panose="020F0502020204030204" pitchFamily="34" charset="0"/>
                <a:cs typeface="Times New Roman" panose="02020603050405020304" pitchFamily="18" charset="0"/>
              </a:rPr>
              <a:t>STATES AND LGS HAVE MAJOR ROLES IN AGRICULTURAL AND RURAL SECTOR DEVELOPMENT</a:t>
            </a:r>
          </a:p>
          <a:p>
            <a:pPr marL="342900" lvl="0" indent="-342900">
              <a:lnSpc>
                <a:spcPct val="150000"/>
              </a:lnSpc>
              <a:spcAft>
                <a:spcPts val="800"/>
              </a:spcAft>
              <a:buFont typeface="Symbol" panose="05050102010706020507" pitchFamily="18" charset="2"/>
              <a:buChar char=""/>
            </a:pPr>
            <a:r>
              <a:rPr lang="en-US" sz="2800" dirty="0">
                <a:latin typeface="Candara" panose="020E0502030303020204" pitchFamily="34" charset="0"/>
                <a:ea typeface="Calibri" panose="020F0502020204030204" pitchFamily="34" charset="0"/>
                <a:cs typeface="Times New Roman" panose="02020603050405020304" pitchFamily="18" charset="0"/>
              </a:rPr>
              <a:t>PRIMARY AND SECONDARY EDUCATION AND HEALTH CARE</a:t>
            </a:r>
          </a:p>
          <a:p>
            <a:pPr marL="342900" lvl="0" indent="-342900">
              <a:lnSpc>
                <a:spcPct val="150000"/>
              </a:lnSpc>
              <a:spcAft>
                <a:spcPts val="8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17464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FC87-FC82-46BA-882F-54DEAD3962DE}"/>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KEY CONCERNS OF PRIVATE SECTOR</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40AF676-F7DC-450A-923E-150945528A5D}"/>
              </a:ext>
            </a:extLst>
          </p:cNvPr>
          <p:cNvSpPr>
            <a:spLocks noGrp="1"/>
          </p:cNvSpPr>
          <p:nvPr>
            <p:ph idx="1"/>
          </p:nvPr>
        </p:nvSpPr>
        <p:spPr>
          <a:xfrm>
            <a:off x="714375" y="1527175"/>
            <a:ext cx="11010900" cy="4965700"/>
          </a:xfrm>
        </p:spPr>
        <p:txBody>
          <a:bodyPr>
            <a:normAutofit fontScale="92500"/>
          </a:bodyPr>
          <a:lstStyle/>
          <a:p>
            <a:pPr marL="342900" lvl="0" indent="-342900">
              <a:lnSpc>
                <a:spcPct val="150000"/>
              </a:lnSpc>
              <a:spcAft>
                <a:spcPts val="800"/>
              </a:spcAft>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IT IS THE NEXUS BETWEEN THE BUDGET AND THESE KEY FACTORS THAT WOULD SHAPE THE VALUE PROPOSITION OF THE BUDGET FOR BUSINESS.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MACROECONOMIC STABILITY – LOW INFLATION AND STABLE EXCHANGE RATE.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CREDIT CONDITION  - CURRENT INTEREST RATES ARE OUTRAGEOUS.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STRUCTURAL ISSUES IMPEDING PRODUCTIVITY AND COMPETITIVENESS OF BUSINESSES.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21704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0D51-18AF-4CFA-A170-067C3B032A44}"/>
              </a:ext>
            </a:extLst>
          </p:cNvPr>
          <p:cNvSpPr>
            <a:spLocks noGrp="1"/>
          </p:cNvSpPr>
          <p:nvPr>
            <p:ph type="title"/>
          </p:nvPr>
        </p:nvSpPr>
        <p:spPr/>
        <p:txBody>
          <a:bodyPr/>
          <a:lstStyle/>
          <a:p>
            <a:r>
              <a:rPr lang="en-US" b="1" dirty="0"/>
              <a:t>KEY CONCERNS OF THE PRIVATE SECTOR</a:t>
            </a:r>
          </a:p>
        </p:txBody>
      </p:sp>
      <p:sp>
        <p:nvSpPr>
          <p:cNvPr id="3" name="Content Placeholder 2">
            <a:extLst>
              <a:ext uri="{FF2B5EF4-FFF2-40B4-BE49-F238E27FC236}">
                <a16:creationId xmlns:a16="http://schemas.microsoft.com/office/drawing/2014/main" id="{B6490BCB-F119-4A14-AB6A-204DA3206FB8}"/>
              </a:ext>
            </a:extLst>
          </p:cNvPr>
          <p:cNvSpPr>
            <a:spLocks noGrp="1"/>
          </p:cNvSpPr>
          <p:nvPr>
            <p:ph idx="1"/>
          </p:nvPr>
        </p:nvSpPr>
        <p:spPr/>
        <p:txBody>
          <a:bodyPr>
            <a:normAutofit fontScale="85000" lnSpcReduction="20000"/>
          </a:bodyPr>
          <a:lstStyle/>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LOGISTICS AND SUPPLY CHAIN ISSUES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TAX ENVIRONMENT – OFFICIAL AND UNOFFICIAL TAXES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CORRUPTION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REGULATORY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SECURITY OF LIVES AND PROPERTY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JUSTICE DELIVERY SYSTEM/DISPUTE RESOLUTION.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03131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2D636-734E-4AA8-8126-A10A313F7920}"/>
              </a:ext>
            </a:extLst>
          </p:cNvPr>
          <p:cNvSpPr>
            <a:spLocks noGrp="1"/>
          </p:cNvSpPr>
          <p:nvPr>
            <p:ph type="title"/>
          </p:nvPr>
        </p:nvSpPr>
        <p:spPr/>
        <p:txBody>
          <a:bodyPr>
            <a:normAutofit fontScale="90000"/>
          </a:bodyPr>
          <a:lstStyle/>
          <a:p>
            <a:r>
              <a:rPr lang="en-US" b="1" dirty="0">
                <a:latin typeface="Candara" panose="020E0502030303020204" pitchFamily="34" charset="0"/>
                <a:ea typeface="Calibri" panose="020F0502020204030204" pitchFamily="34" charset="0"/>
                <a:cs typeface="Times New Roman" panose="02020603050405020304" pitchFamily="18" charset="0"/>
              </a:rPr>
              <a:t>KEY POLICY ISSUES OF CONCERN TO BUSINESS</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7395A7A2-1493-42A2-A5A1-CA7F7EB66FE3}"/>
              </a:ext>
            </a:extLst>
          </p:cNvPr>
          <p:cNvSpPr>
            <a:spLocks noGrp="1"/>
          </p:cNvSpPr>
          <p:nvPr>
            <p:ph idx="1"/>
          </p:nvPr>
        </p:nvSpPr>
        <p:spPr>
          <a:xfrm>
            <a:off x="838200" y="1352550"/>
            <a:ext cx="10515600" cy="5410199"/>
          </a:xfrm>
        </p:spPr>
        <p:txBody>
          <a:bodyPr>
            <a:normAutofit/>
          </a:bodyPr>
          <a:lstStyle/>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FISCAL POLICY ISSUES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MONETARY POLICY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FOREIGN EXCHANGE POLICY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TRADE POLICY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4000" dirty="0">
                <a:effectLst/>
                <a:latin typeface="Candara" panose="020E0502030303020204" pitchFamily="34" charset="0"/>
                <a:ea typeface="Calibri" panose="020F0502020204030204" pitchFamily="34" charset="0"/>
                <a:cs typeface="Times New Roman" panose="02020603050405020304" pitchFamily="18" charset="0"/>
              </a:rPr>
              <a:t>ENERGY POLICY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69861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4FDED-02CF-4EF2-988C-DCD0A357D917}"/>
              </a:ext>
            </a:extLst>
          </p:cNvPr>
          <p:cNvSpPr>
            <a:spLocks noGrp="1"/>
          </p:cNvSpPr>
          <p:nvPr>
            <p:ph type="title"/>
          </p:nvPr>
        </p:nvSpPr>
        <p:spPr/>
        <p:txBody>
          <a:bodyPr>
            <a:normAutofit fontScale="90000"/>
          </a:bodyPr>
          <a:lstStyle/>
          <a:p>
            <a:r>
              <a:rPr lang="en-US" b="1" dirty="0">
                <a:latin typeface="Candara" panose="020E0502030303020204" pitchFamily="34" charset="0"/>
                <a:ea typeface="Calibri" panose="020F0502020204030204" pitchFamily="34" charset="0"/>
                <a:cs typeface="Times New Roman" panose="02020603050405020304" pitchFamily="18" charset="0"/>
              </a:rPr>
              <a:t>DOMINANCE OF TAX AND DEBT IN FISCAL OPERATIONS</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A46E274-97EE-49FF-8A11-BBB3C47AA29B}"/>
              </a:ext>
            </a:extLst>
          </p:cNvPr>
          <p:cNvSpPr>
            <a:spLocks noGrp="1"/>
          </p:cNvSpPr>
          <p:nvPr>
            <p:ph idx="1"/>
          </p:nvPr>
        </p:nvSpPr>
        <p:spPr>
          <a:xfrm>
            <a:off x="666749" y="1381125"/>
            <a:ext cx="11439525" cy="5753100"/>
          </a:xfrm>
        </p:spPr>
        <p:txBody>
          <a:bodyPr>
            <a:normAutofit fontScale="77500" lnSpcReduction="20000"/>
          </a:bodyPr>
          <a:lstStyle/>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 THE GOVERNMENT NEEDS TO REDUCE THE DEPENDENCE ON DEBT FINANCING BECAUSE OF THE BURDEN OF DEBT SERVICE.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DEBT SERVICE TO REVENUE RATIO IS TOO HIGH AND COULD IMPEDE ECONOMIC GROWTH.</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 THE COUNTRY’S ASSETS NEED TO BE BETTER OPTIMIZED FOR GOOD RETURNS</a:t>
            </a:r>
          </a:p>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THE POLITICAL ECONOMY ISSUES REMAIN A MAJOR CONSTRAINING FACTOR.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MOFI NEEDS TO BE PROPERLY ACTIVATED.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50000"/>
              </a:lnSpc>
              <a:spcAft>
                <a:spcPts val="800"/>
              </a:spcAft>
              <a:buNone/>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81192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9D1C-2A09-4793-A15C-98826A70B68F}"/>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CONCEPT OF MARKET FAILURE</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75F087D-E2F5-404C-9D81-57BC7A22683E}"/>
              </a:ext>
            </a:extLst>
          </p:cNvPr>
          <p:cNvSpPr>
            <a:spLocks noGrp="1"/>
          </p:cNvSpPr>
          <p:nvPr>
            <p:ph idx="1"/>
          </p:nvPr>
        </p:nvSpPr>
        <p:spPr>
          <a:xfrm>
            <a:off x="838200" y="1825624"/>
            <a:ext cx="10515600" cy="5032375"/>
          </a:xfrm>
        </p:spPr>
        <p:txBody>
          <a:bodyPr>
            <a:normAutofit/>
          </a:bodyPr>
          <a:lstStyle/>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NEED TO REALIZE THAT MARKET CANNOT FIX ALL ECONOMIC PROBLEMS.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THIS UNDERSCORES THE IMPERATIVE OF GOVERNMENT INTERVENTION IN SOME ASPECTS OF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 THE ROLE OF THE STATE IN INFRASTRUCTURE PROVISION, FOOD, HEALTH SERVICES AND POWER ARE CRITICAL TO DRIVE DEVELOPMENT.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59406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6E2D-2E57-4339-BC6E-91EEE1C51A91}"/>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CONCEPT OF MARKET FAILURE</a:t>
            </a:r>
            <a:endParaRPr lang="en-US" dirty="0"/>
          </a:p>
        </p:txBody>
      </p:sp>
      <p:sp>
        <p:nvSpPr>
          <p:cNvPr id="3" name="Content Placeholder 2">
            <a:extLst>
              <a:ext uri="{FF2B5EF4-FFF2-40B4-BE49-F238E27FC236}">
                <a16:creationId xmlns:a16="http://schemas.microsoft.com/office/drawing/2014/main" id="{47F59CF0-DDF1-4FEE-AFD6-2DD48B31DDED}"/>
              </a:ext>
            </a:extLst>
          </p:cNvPr>
          <p:cNvSpPr>
            <a:spLocks noGrp="1"/>
          </p:cNvSpPr>
          <p:nvPr>
            <p:ph idx="1"/>
          </p:nvPr>
        </p:nvSpPr>
        <p:spPr>
          <a:xfrm>
            <a:off x="838200" y="1504950"/>
            <a:ext cx="10801350" cy="5200649"/>
          </a:xfrm>
        </p:spPr>
        <p:txBody>
          <a:bodyPr>
            <a:normAutofit fontScale="92500" lnSpcReduction="20000"/>
          </a:bodyPr>
          <a:lstStyle/>
          <a:p>
            <a:pPr marL="342900" lvl="0" indent="-342900">
              <a:lnSpc>
                <a:spcPct val="150000"/>
              </a:lnSpc>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THE STATE ALSO HAS A BIG ROLE TO PLAY IN THE PROVISION OF LONG-TERM FUNDS AND SINGLE-DIGIT LOAN FACILITIES IN THE REAL SECTOR IS IMPORTANT.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600" dirty="0">
                <a:effectLst/>
                <a:latin typeface="Candara" panose="020E0502030303020204" pitchFamily="34" charset="0"/>
                <a:ea typeface="Calibri" panose="020F0502020204030204" pitchFamily="34" charset="0"/>
                <a:cs typeface="Times New Roman" panose="02020603050405020304" pitchFamily="18" charset="0"/>
              </a:rPr>
              <a:t>EXTREMES OF MARKET IDEOLOGIES  SHOULD BE AVOIDED AS IT IMPOVERISH THE VULNERABLE SEGMENTS OF SOCIETY, ESPECIALLY WHERE THERE IS LIMITED SCOPE FOR COMPETITION</a:t>
            </a:r>
            <a:r>
              <a:rPr lang="en-US" sz="2800" dirty="0">
                <a:effectLst/>
                <a:latin typeface="Candara" panose="020E050203030302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84319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0C36F-2341-44C1-A109-9250BA6B3947}"/>
              </a:ext>
            </a:extLst>
          </p:cNvPr>
          <p:cNvSpPr>
            <a:spLocks noGrp="1"/>
          </p:cNvSpPr>
          <p:nvPr>
            <p:ph type="title"/>
          </p:nvPr>
        </p:nvSpPr>
        <p:spPr/>
        <p:txBody>
          <a:bodyPr/>
          <a:lstStyle/>
          <a:p>
            <a:r>
              <a:rPr lang="en-US" b="1" dirty="0">
                <a:latin typeface="Candara" panose="020E0502030303020204" pitchFamily="34" charset="0"/>
                <a:ea typeface="Calibri" panose="020F0502020204030204" pitchFamily="34" charset="0"/>
                <a:cs typeface="Times New Roman" panose="02020603050405020304" pitchFamily="18" charset="0"/>
              </a:rPr>
              <a:t>FINANCIAL INTERMEDIATION</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73A6122-2120-42B3-A921-78DCA3392100}"/>
              </a:ext>
            </a:extLst>
          </p:cNvPr>
          <p:cNvSpPr>
            <a:spLocks noGrp="1"/>
          </p:cNvSpPr>
          <p:nvPr>
            <p:ph idx="1"/>
          </p:nvPr>
        </p:nvSpPr>
        <p:spPr/>
        <p:txBody>
          <a:bodyPr>
            <a:normAutofit fontScale="85000" lnSpcReduction="20000"/>
          </a:bodyPr>
          <a:lstStyle/>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CURRENT MONETARY POLICY TIGHTENING REGIME IS CREATING A MAJOR CHALLENGE FOR FINANCIAL ROLE AND FINANCIAL INCLUSION IN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CRR AT 50% AND LIQUIDITY RATIO AT 30%  MEANS THAT ABOUT 80% OF DEPOSITS ARE NOT FULLY AVAILABLE FOR LENDING.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2800" dirty="0">
                <a:effectLst/>
                <a:latin typeface="Candara" panose="020E0502030303020204" pitchFamily="34" charset="0"/>
                <a:ea typeface="Calibri" panose="020F0502020204030204" pitchFamily="34" charset="0"/>
                <a:cs typeface="Times New Roman" panose="02020603050405020304" pitchFamily="18" charset="0"/>
              </a:rPr>
              <a:t>THIS HAS MEANT EXTREMELY HIGH INTEREST RATE, ONE OF THE HIGHEST GLOBALLY.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69392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8BE407-6B7F-4516-8561-593B4B85F615}"/>
              </a:ext>
            </a:extLst>
          </p:cNvPr>
          <p:cNvPicPr/>
          <p:nvPr/>
        </p:nvPicPr>
        <p:blipFill>
          <a:blip r:embed="rId2"/>
          <a:stretch>
            <a:fillRect/>
          </a:stretch>
        </p:blipFill>
        <p:spPr>
          <a:xfrm>
            <a:off x="-2920180" y="-2066925"/>
            <a:ext cx="16712380" cy="9582149"/>
          </a:xfrm>
          <a:prstGeom prst="rect">
            <a:avLst/>
          </a:prstGeom>
        </p:spPr>
      </p:pic>
    </p:spTree>
    <p:extLst>
      <p:ext uri="{BB962C8B-B14F-4D97-AF65-F5344CB8AC3E}">
        <p14:creationId xmlns:p14="http://schemas.microsoft.com/office/powerpoint/2010/main" val="2169523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6FC46-5403-4FBC-B1D0-7CA1B9D98D51}"/>
              </a:ext>
            </a:extLst>
          </p:cNvPr>
          <p:cNvSpPr>
            <a:spLocks noGrp="1"/>
          </p:cNvSpPr>
          <p:nvPr>
            <p:ph type="ctrTitle"/>
          </p:nvPr>
        </p:nvSpPr>
        <p:spPr/>
        <p:txBody>
          <a:bodyPr>
            <a:normAutofit/>
          </a:bodyPr>
          <a:lstStyle/>
          <a:p>
            <a:r>
              <a:rPr lang="en-US" sz="8800" dirty="0">
                <a:latin typeface="Bahnschrift" panose="020B0502040204020203" pitchFamily="34" charset="0"/>
              </a:rPr>
              <a:t>STYLIZED FACTS</a:t>
            </a:r>
          </a:p>
        </p:txBody>
      </p:sp>
    </p:spTree>
    <p:extLst>
      <p:ext uri="{BB962C8B-B14F-4D97-AF65-F5344CB8AC3E}">
        <p14:creationId xmlns:p14="http://schemas.microsoft.com/office/powerpoint/2010/main" val="2202551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B4268A4C-20D4-43F0-95A9-BB3F3A575DFB}"/>
              </a:ext>
            </a:extLst>
          </p:cNvPr>
          <p:cNvGraphicFramePr>
            <a:graphicFrameLocks/>
          </p:cNvGraphicFramePr>
          <p:nvPr/>
        </p:nvGraphicFramePr>
        <p:xfrm>
          <a:off x="0" y="-252412"/>
          <a:ext cx="12096750" cy="67722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3361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37323C70-9D35-4CE5-97F5-EC7536F3081E}"/>
              </a:ext>
            </a:extLst>
          </p:cNvPr>
          <p:cNvGraphicFramePr>
            <a:graphicFrameLocks/>
          </p:cNvGraphicFramePr>
          <p:nvPr/>
        </p:nvGraphicFramePr>
        <p:xfrm>
          <a:off x="180975" y="152400"/>
          <a:ext cx="11925300" cy="670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8725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DE861C0-6F24-4900-81EE-E4C5840CAC64}"/>
              </a:ext>
            </a:extLst>
          </p:cNvPr>
          <p:cNvGraphicFramePr>
            <a:graphicFrameLocks/>
          </p:cNvGraphicFramePr>
          <p:nvPr/>
        </p:nvGraphicFramePr>
        <p:xfrm>
          <a:off x="657225" y="95250"/>
          <a:ext cx="11096625" cy="6591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3771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46901C1-B8BA-48BE-ADD1-DD316C9AAEBD}"/>
              </a:ext>
            </a:extLst>
          </p:cNvPr>
          <p:cNvGraphicFramePr>
            <a:graphicFrameLocks/>
          </p:cNvGraphicFramePr>
          <p:nvPr/>
        </p:nvGraphicFramePr>
        <p:xfrm>
          <a:off x="247650" y="152400"/>
          <a:ext cx="11458575" cy="63817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4230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95D74AF2-3542-4CFA-9BF7-9DE792CF180A}"/>
              </a:ext>
            </a:extLst>
          </p:cNvPr>
          <p:cNvGraphicFramePr>
            <a:graphicFrameLocks/>
          </p:cNvGraphicFramePr>
          <p:nvPr/>
        </p:nvGraphicFramePr>
        <p:xfrm>
          <a:off x="1257301" y="457200"/>
          <a:ext cx="10934700" cy="6115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51767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9053E662-89A6-4C6F-81C6-EB718E027A30}"/>
              </a:ext>
            </a:extLst>
          </p:cNvPr>
          <p:cNvGraphicFramePr>
            <a:graphicFrameLocks/>
          </p:cNvGraphicFramePr>
          <p:nvPr/>
        </p:nvGraphicFramePr>
        <p:xfrm>
          <a:off x="2019300" y="276225"/>
          <a:ext cx="9944100" cy="62293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2173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DA9A204-98EB-418C-91DF-5C8AC50DC03E}"/>
              </a:ext>
            </a:extLst>
          </p:cNvPr>
          <p:cNvGraphicFramePr>
            <a:graphicFrameLocks/>
          </p:cNvGraphicFramePr>
          <p:nvPr/>
        </p:nvGraphicFramePr>
        <p:xfrm>
          <a:off x="1104900" y="352425"/>
          <a:ext cx="10820399" cy="6210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23437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75A664A-1462-45A2-A4B7-5E3CA8E8FA19}"/>
              </a:ext>
            </a:extLst>
          </p:cNvPr>
          <p:cNvGraphicFramePr>
            <a:graphicFrameLocks/>
          </p:cNvGraphicFramePr>
          <p:nvPr/>
        </p:nvGraphicFramePr>
        <p:xfrm>
          <a:off x="1552575" y="609600"/>
          <a:ext cx="10067925" cy="6115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8440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B5AC90C-910B-4714-BEC8-D8C0342F5F9C}"/>
              </a:ext>
            </a:extLst>
          </p:cNvPr>
          <p:cNvGraphicFramePr>
            <a:graphicFrameLocks/>
          </p:cNvGraphicFramePr>
          <p:nvPr/>
        </p:nvGraphicFramePr>
        <p:xfrm>
          <a:off x="704850" y="257175"/>
          <a:ext cx="11487150" cy="66008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9253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BFA4127-D80C-4C29-8A99-1143563C595F}"/>
              </a:ext>
            </a:extLst>
          </p:cNvPr>
          <p:cNvGraphicFramePr>
            <a:graphicFrameLocks/>
          </p:cNvGraphicFramePr>
          <p:nvPr/>
        </p:nvGraphicFramePr>
        <p:xfrm>
          <a:off x="1047750" y="409575"/>
          <a:ext cx="10668000" cy="6286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9588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94ACE6B-0DCE-48AD-B7F3-5218A094C19F}"/>
              </a:ext>
            </a:extLst>
          </p:cNvPr>
          <p:cNvGraphicFramePr>
            <a:graphicFrameLocks/>
          </p:cNvGraphicFramePr>
          <p:nvPr/>
        </p:nvGraphicFramePr>
        <p:xfrm>
          <a:off x="1400175" y="171450"/>
          <a:ext cx="10191749" cy="6457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7038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190EC-EF86-4D6B-8141-EEECFB771665}"/>
              </a:ext>
            </a:extLst>
          </p:cNvPr>
          <p:cNvSpPr>
            <a:spLocks noGrp="1"/>
          </p:cNvSpPr>
          <p:nvPr>
            <p:ph type="ctrTitle"/>
          </p:nvPr>
        </p:nvSpPr>
        <p:spPr>
          <a:xfrm>
            <a:off x="2132013" y="1695450"/>
            <a:ext cx="8915399" cy="2262781"/>
          </a:xfrm>
        </p:spPr>
        <p:txBody>
          <a:bodyPr>
            <a:normAutofit/>
          </a:bodyPr>
          <a:lstStyle/>
          <a:p>
            <a:pPr algn="ctr"/>
            <a:r>
              <a:rPr lang="en-US" sz="6600" b="1" dirty="0"/>
              <a:t>ECONOMIC REFORMS</a:t>
            </a:r>
          </a:p>
        </p:txBody>
      </p:sp>
    </p:spTree>
    <p:extLst>
      <p:ext uri="{BB962C8B-B14F-4D97-AF65-F5344CB8AC3E}">
        <p14:creationId xmlns:p14="http://schemas.microsoft.com/office/powerpoint/2010/main" val="2524822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EB1DF-CCD0-47AA-B401-F2C782DF266B}"/>
              </a:ext>
            </a:extLst>
          </p:cNvPr>
          <p:cNvSpPr>
            <a:spLocks noGrp="1"/>
          </p:cNvSpPr>
          <p:nvPr>
            <p:ph type="title"/>
          </p:nvPr>
        </p:nvSpPr>
        <p:spPr/>
        <p:txBody>
          <a:bodyPr>
            <a:normAutofit/>
          </a:bodyPr>
          <a:lstStyle/>
          <a:p>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FLAGSHIP REFORMS </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9215754-9ADD-4A04-A29B-84CBD5FEA18D}"/>
              </a:ext>
            </a:extLst>
          </p:cNvPr>
          <p:cNvSpPr>
            <a:spLocks noGrp="1"/>
          </p:cNvSpPr>
          <p:nvPr>
            <p:ph idx="1"/>
          </p:nvPr>
        </p:nvSpPr>
        <p:spPr>
          <a:xfrm>
            <a:off x="838200" y="1825624"/>
            <a:ext cx="10515600" cy="4918075"/>
          </a:xfrm>
        </p:spPr>
        <p:txBody>
          <a:bodyPr/>
          <a:lstStyle/>
          <a:p>
            <a:pPr marL="342900" lvl="0" indent="-342900">
              <a:lnSpc>
                <a:spcPct val="107000"/>
              </a:lnSpc>
              <a:buFont typeface="Symbol" panose="05050102010706020507" pitchFamily="18" charset="2"/>
              <a:buChar char=""/>
            </a:pPr>
            <a:r>
              <a:rPr lang="en-US" sz="44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Foreign Exchange Policy Reform</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44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Petrol subsidy removal/reduction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44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Monetary policy tightening by CBN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44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Fiscal Policy and Tax Reforms</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339483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00C85-7656-4496-8D87-C273F5B6F977}"/>
              </a:ext>
            </a:extLst>
          </p:cNvPr>
          <p:cNvSpPr>
            <a:spLocks noGrp="1"/>
          </p:cNvSpPr>
          <p:nvPr>
            <p:ph type="ctrTitle"/>
          </p:nvPr>
        </p:nvSpPr>
        <p:spPr>
          <a:xfrm>
            <a:off x="2636838" y="1876425"/>
            <a:ext cx="8915399" cy="2262781"/>
          </a:xfrm>
        </p:spPr>
        <p:txBody>
          <a:bodyPr>
            <a:normAutofit fontScale="90000"/>
          </a:bodyPr>
          <a:lstStyle/>
          <a:p>
            <a:pPr algn="ctr"/>
            <a:r>
              <a:rPr lang="en-US" b="1" dirty="0"/>
              <a:t>FOREX REFORM: IMPLICATIONS FOR THE ECONOMY</a:t>
            </a:r>
          </a:p>
        </p:txBody>
      </p:sp>
    </p:spTree>
    <p:extLst>
      <p:ext uri="{BB962C8B-B14F-4D97-AF65-F5344CB8AC3E}">
        <p14:creationId xmlns:p14="http://schemas.microsoft.com/office/powerpoint/2010/main" val="307066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692107F-F92E-4941-A11F-28B7AA789338}"/>
              </a:ext>
            </a:extLst>
          </p:cNvPr>
          <p:cNvGraphicFramePr/>
          <p:nvPr/>
        </p:nvGraphicFramePr>
        <p:xfrm>
          <a:off x="0" y="109537"/>
          <a:ext cx="12030074" cy="66389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48584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59107-0050-4FB4-B6EF-10FA8F333DF0}"/>
              </a:ext>
            </a:extLst>
          </p:cNvPr>
          <p:cNvSpPr>
            <a:spLocks noGrp="1"/>
          </p:cNvSpPr>
          <p:nvPr>
            <p:ph type="title"/>
          </p:nvPr>
        </p:nvSpPr>
        <p:spPr/>
        <p:txBody>
          <a:bodyPr>
            <a:normAutofit fontScale="90000"/>
          </a:bodyPr>
          <a:lstStyle/>
          <a:p>
            <a:pPr algn="ctr"/>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Foreign Exchange Policy Reforms [Exchange Rate Convergence]</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9B80292-10E2-4125-92CB-68A231CC38FD}"/>
              </a:ext>
            </a:extLst>
          </p:cNvPr>
          <p:cNvSpPr>
            <a:spLocks noGrp="1"/>
          </p:cNvSpPr>
          <p:nvPr>
            <p:ph idx="1"/>
          </p:nvPr>
        </p:nvSpPr>
        <p:spPr>
          <a:xfrm>
            <a:off x="838200" y="1524000"/>
            <a:ext cx="10515600" cy="5334000"/>
          </a:xfrm>
        </p:spPr>
        <p:txBody>
          <a:bodyPr>
            <a:normAutofit/>
          </a:bodyPr>
          <a:lstStyle/>
          <a:p>
            <a:pPr marL="0" indent="0">
              <a:lnSpc>
                <a:spcPct val="107000"/>
              </a:lnSpc>
              <a:spcAft>
                <a:spcPts val="800"/>
              </a:spcAft>
              <a:buNone/>
            </a:pPr>
            <a:r>
              <a:rPr lang="en-US" sz="2800" b="1"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Benefits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Better transparency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Positive impact on forex liquidity in the short term.</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Better prospects for forex inflow.</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More revenue for government.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Better prospects for growth of non-oil sector.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89959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FB7E7-D466-4053-BC3D-AA4AC3A026C9}"/>
              </a:ext>
            </a:extLst>
          </p:cNvPr>
          <p:cNvSpPr>
            <a:spLocks noGrp="1"/>
          </p:cNvSpPr>
          <p:nvPr>
            <p:ph type="title"/>
          </p:nvPr>
        </p:nvSpPr>
        <p:spPr/>
        <p:txBody>
          <a:bodyPr>
            <a:normAutofit/>
          </a:bodyPr>
          <a:lstStyle/>
          <a:p>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FLIP SIDE OF FOREX REFORM</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E2F1EFE-16BC-41E5-A613-EB2B08C5AF96}"/>
              </a:ext>
            </a:extLst>
          </p:cNvPr>
          <p:cNvSpPr>
            <a:spLocks noGrp="1"/>
          </p:cNvSpPr>
          <p:nvPr>
            <p:ph idx="1"/>
          </p:nvPr>
        </p:nvSpPr>
        <p:spPr>
          <a:xfrm>
            <a:off x="838200" y="1825624"/>
            <a:ext cx="10515600" cy="4937125"/>
          </a:xfrm>
        </p:spPr>
        <p:txBody>
          <a:bodyPr>
            <a:normAutofit/>
          </a:bodyPr>
          <a:lstStyle/>
          <a:p>
            <a:pPr marL="342900" lvl="0" indent="-342900">
              <a:lnSpc>
                <a:spcPct val="107000"/>
              </a:lnSpc>
              <a:spcAft>
                <a:spcPts val="800"/>
              </a:spcAft>
              <a:buFont typeface="Symbol" panose="05050102010706020507" pitchFamily="18" charset="2"/>
              <a:buChar char=""/>
            </a:pPr>
            <a:r>
              <a:rPr lang="en-US" sz="32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Depreciating Exchange Rate </a:t>
            </a:r>
            <a:r>
              <a:rPr lang="en-US" sz="3200"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came with severe </a:t>
            </a:r>
            <a:r>
              <a:rPr lang="en-US" sz="32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shocks on the economy.</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200"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S</a:t>
            </a:r>
            <a:r>
              <a:rPr lang="en-US" sz="32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peculative pressures on the naira resulting from volatility at the onset of the reform.</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2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Currency flight to the dollar as store of value.</a:t>
            </a:r>
          </a:p>
          <a:p>
            <a:pPr marL="342900" lvl="0" indent="-342900">
              <a:lnSpc>
                <a:spcPct val="107000"/>
              </a:lnSpc>
              <a:spcAft>
                <a:spcPts val="800"/>
              </a:spcAft>
              <a:buFont typeface="Symbol" panose="05050102010706020507" pitchFamily="18" charset="2"/>
              <a:buChar char=""/>
            </a:pPr>
            <a:r>
              <a:rPr lang="en-US" sz="3200" dirty="0">
                <a:solidFill>
                  <a:srgbClr val="222222"/>
                </a:solidFill>
                <a:latin typeface="Book Antiqua" panose="02040602050305030304" pitchFamily="18" charset="0"/>
                <a:ea typeface="Calibri" panose="020F0502020204030204" pitchFamily="34" charset="0"/>
                <a:cs typeface="Calibri" panose="020F0502020204030204" pitchFamily="34" charset="0"/>
              </a:rPr>
              <a:t>Elevated uncertainty in business</a:t>
            </a:r>
          </a:p>
          <a:p>
            <a:pPr marL="342900" lvl="0" indent="-342900">
              <a:lnSpc>
                <a:spcPct val="107000"/>
              </a:lnSpc>
              <a:spcAft>
                <a:spcPts val="800"/>
              </a:spcAft>
              <a:buFont typeface="Symbol" panose="05050102010706020507" pitchFamily="18" charset="2"/>
              <a:buChar char=""/>
            </a:pPr>
            <a:r>
              <a:rPr lang="en-US" sz="3200" dirty="0">
                <a:solidFill>
                  <a:srgbClr val="222222"/>
                </a:solidFill>
                <a:effectLst/>
                <a:latin typeface="Book Antiqua" panose="02040602050305030304" pitchFamily="18" charset="0"/>
                <a:ea typeface="Calibri" panose="020F0502020204030204" pitchFamily="34" charset="0"/>
                <a:cs typeface="Calibri" panose="020F0502020204030204" pitchFamily="34" charset="0"/>
              </a:rPr>
              <a:t>Massive cost escalation across sectors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80899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467A9-3273-4A8E-AB1A-795301F651AE}"/>
              </a:ext>
            </a:extLst>
          </p:cNvPr>
          <p:cNvSpPr>
            <a:spLocks noGrp="1"/>
          </p:cNvSpPr>
          <p:nvPr>
            <p:ph type="title"/>
          </p:nvPr>
        </p:nvSpPr>
        <p:spPr/>
        <p:txBody>
          <a:bodyPr/>
          <a:lstStyle/>
          <a:p>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Implications for the Business</a:t>
            </a:r>
            <a:endParaRPr lang="en-US" dirty="0"/>
          </a:p>
        </p:txBody>
      </p:sp>
      <p:sp>
        <p:nvSpPr>
          <p:cNvPr id="3" name="Content Placeholder 2">
            <a:extLst>
              <a:ext uri="{FF2B5EF4-FFF2-40B4-BE49-F238E27FC236}">
                <a16:creationId xmlns:a16="http://schemas.microsoft.com/office/drawing/2014/main" id="{9039599C-2A4A-40BF-BC59-A5D9FE3CAB5B}"/>
              </a:ext>
            </a:extLst>
          </p:cNvPr>
          <p:cNvSpPr>
            <a:spLocks noGrp="1"/>
          </p:cNvSpPr>
          <p:nvPr>
            <p:ph idx="1"/>
          </p:nvPr>
        </p:nvSpPr>
        <p:spPr>
          <a:xfrm>
            <a:off x="1593574" y="1164784"/>
            <a:ext cx="10515600" cy="5343524"/>
          </a:xfrm>
        </p:spPr>
        <p:txBody>
          <a:bodyPr>
            <a:normAutofit fontScale="92500" lnSpcReduction="10000"/>
          </a:bodyPr>
          <a:lstStyle/>
          <a:p>
            <a:pPr>
              <a:lnSpc>
                <a:spcPct val="107000"/>
              </a:lnSpc>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Cost escalation resulting from currency depreciation.  Most budget items have foreign exchange content.</a:t>
            </a:r>
          </a:p>
          <a:p>
            <a:pPr marL="342900" lvl="0" indent="-342900">
              <a:lnSpc>
                <a:spcPct val="107000"/>
              </a:lnSpc>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Worsened uncertainties in business</a:t>
            </a:r>
          </a:p>
          <a:p>
            <a:pPr marL="342900" lvl="0" indent="-342900">
              <a:lnSpc>
                <a:spcPct val="107000"/>
              </a:lnSpc>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Higher risk of request for contract variation requests.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Risk of increased number of uncompleted projects.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029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E8BC-1DCB-4948-87CA-926D286E17A6}"/>
              </a:ext>
            </a:extLst>
          </p:cNvPr>
          <p:cNvSpPr>
            <a:spLocks noGrp="1"/>
          </p:cNvSpPr>
          <p:nvPr>
            <p:ph type="title"/>
          </p:nvPr>
        </p:nvSpPr>
        <p:spPr/>
        <p:txBody>
          <a:bodyPr/>
          <a:lstStyle/>
          <a:p>
            <a:pPr algn="ctr"/>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Implications for Business[Contd]</a:t>
            </a:r>
            <a:endParaRPr lang="en-US" dirty="0"/>
          </a:p>
        </p:txBody>
      </p:sp>
      <p:sp>
        <p:nvSpPr>
          <p:cNvPr id="3" name="Content Placeholder 2">
            <a:extLst>
              <a:ext uri="{FF2B5EF4-FFF2-40B4-BE49-F238E27FC236}">
                <a16:creationId xmlns:a16="http://schemas.microsoft.com/office/drawing/2014/main" id="{0ADEC51E-8D4E-4807-8228-1AA26E0F5206}"/>
              </a:ext>
            </a:extLst>
          </p:cNvPr>
          <p:cNvSpPr>
            <a:spLocks noGrp="1"/>
          </p:cNvSpPr>
          <p:nvPr>
            <p:ph idx="1"/>
          </p:nvPr>
        </p:nvSpPr>
        <p:spPr>
          <a:xfrm>
            <a:off x="1132840" y="1754504"/>
            <a:ext cx="10515600" cy="4918075"/>
          </a:xfrm>
        </p:spPr>
        <p:txBody>
          <a:bodyPr>
            <a:normAutofit fontScale="92500" lnSpcReduction="20000"/>
          </a:bodyPr>
          <a:lstStyle/>
          <a:p>
            <a:pPr marL="342900" lvl="0" indent="-342900">
              <a:lnSpc>
                <a:spcPct val="107000"/>
              </a:lnSpc>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Negative impact on citizens welfare worsening poverty conditions.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Need for more social intervention projects by the </a:t>
            </a:r>
            <a:r>
              <a:rPr lang="en-US" sz="3600" dirty="0" err="1">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governemnts</a:t>
            </a:r>
            <a:r>
              <a:rPr lang="en-US" sz="3600"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a:t>
            </a:r>
            <a:endPar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endParaRPr>
          </a:p>
          <a:p>
            <a:pPr marL="342900" lvl="0" indent="-342900">
              <a:lnSpc>
                <a:spcPct val="107000"/>
              </a:lnSpc>
              <a:buFont typeface="Symbol" panose="05050102010706020507" pitchFamily="18" charset="2"/>
              <a:buChar char=""/>
            </a:pPr>
            <a:r>
              <a:rPr lang="en-US" sz="3600" dirty="0">
                <a:effectLst/>
                <a:latin typeface="Calibri" panose="020F0502020204030204" pitchFamily="34" charset="0"/>
                <a:ea typeface="Calibri" panose="020F0502020204030204" pitchFamily="34" charset="0"/>
                <a:cs typeface="Times New Roman" panose="02020603050405020304" pitchFamily="18" charset="0"/>
              </a:rPr>
              <a:t>Weaker purchasing power</a:t>
            </a: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Positive impact – more revenue from FAAC resulting from increase forex exchange gains to the federation account which could be used to develop infrastructure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38087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4829-7729-4570-BB44-B34999435E7A}"/>
              </a:ext>
            </a:extLst>
          </p:cNvPr>
          <p:cNvSpPr>
            <a:spLocks noGrp="1"/>
          </p:cNvSpPr>
          <p:nvPr>
            <p:ph type="ctrTitle"/>
          </p:nvPr>
        </p:nvSpPr>
        <p:spPr>
          <a:xfrm>
            <a:off x="3084513" y="1562100"/>
            <a:ext cx="8915399" cy="2262781"/>
          </a:xfrm>
        </p:spPr>
        <p:txBody>
          <a:bodyPr>
            <a:normAutofit/>
          </a:bodyPr>
          <a:lstStyle/>
          <a:p>
            <a:pPr algn="ctr"/>
            <a:r>
              <a:rPr lang="en-US" b="1" dirty="0">
                <a:latin typeface="Aharoni" panose="02010803020104030203" pitchFamily="2" charset="-79"/>
                <a:cs typeface="Aharoni" panose="02010803020104030203" pitchFamily="2" charset="-79"/>
              </a:rPr>
              <a:t>FX DYNAMICS 2025:</a:t>
            </a:r>
            <a:br>
              <a:rPr lang="en-US" b="1" dirty="0">
                <a:latin typeface="Aharoni" panose="02010803020104030203" pitchFamily="2" charset="-79"/>
                <a:cs typeface="Aharoni" panose="02010803020104030203" pitchFamily="2" charset="-79"/>
              </a:rPr>
            </a:br>
            <a:r>
              <a:rPr lang="en-US" b="1" dirty="0">
                <a:latin typeface="Aharoni" panose="02010803020104030203" pitchFamily="2" charset="-79"/>
                <a:cs typeface="Aharoni" panose="02010803020104030203" pitchFamily="2" charset="-79"/>
              </a:rPr>
              <a:t>UPSIDES &amp;  RISKS</a:t>
            </a:r>
          </a:p>
        </p:txBody>
      </p:sp>
    </p:spTree>
    <p:extLst>
      <p:ext uri="{BB962C8B-B14F-4D97-AF65-F5344CB8AC3E}">
        <p14:creationId xmlns:p14="http://schemas.microsoft.com/office/powerpoint/2010/main" val="907013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D223A-7A06-4C94-9418-FA8B3018E7BC}"/>
              </a:ext>
            </a:extLst>
          </p:cNvPr>
          <p:cNvSpPr>
            <a:spLocks noGrp="1"/>
          </p:cNvSpPr>
          <p:nvPr>
            <p:ph type="title"/>
          </p:nvPr>
        </p:nvSpPr>
        <p:spPr>
          <a:xfrm>
            <a:off x="2420412" y="205010"/>
            <a:ext cx="8911687" cy="814165"/>
          </a:xfrm>
        </p:spPr>
        <p:txBody>
          <a:bodyPr/>
          <a:lstStyle/>
          <a:p>
            <a:r>
              <a:rPr lang="en-US" b="1" dirty="0"/>
              <a:t>UPSIDES</a:t>
            </a:r>
          </a:p>
        </p:txBody>
      </p:sp>
      <p:sp>
        <p:nvSpPr>
          <p:cNvPr id="3" name="Content Placeholder 2">
            <a:extLst>
              <a:ext uri="{FF2B5EF4-FFF2-40B4-BE49-F238E27FC236}">
                <a16:creationId xmlns:a16="http://schemas.microsoft.com/office/drawing/2014/main" id="{CDABEE48-CD8E-4B4B-B9AF-ABF7242109E7}"/>
              </a:ext>
            </a:extLst>
          </p:cNvPr>
          <p:cNvSpPr>
            <a:spLocks noGrp="1"/>
          </p:cNvSpPr>
          <p:nvPr>
            <p:ph idx="1"/>
          </p:nvPr>
        </p:nvSpPr>
        <p:spPr>
          <a:xfrm>
            <a:off x="1200150" y="1019175"/>
            <a:ext cx="11601450" cy="5943600"/>
          </a:xfrm>
        </p:spPr>
        <p:txBody>
          <a:bodyPr>
            <a:noAutofit/>
          </a:bodyPr>
          <a:lstStyle/>
          <a:p>
            <a:r>
              <a:rPr lang="en-US" sz="2800" dirty="0"/>
              <a:t>Inflows from IMTOs have improved markedly.</a:t>
            </a:r>
          </a:p>
          <a:p>
            <a:r>
              <a:rPr lang="en-US" sz="2800" dirty="0"/>
              <a:t>Improvement in crude oil output following the more aggressive stance against crude oil theft.</a:t>
            </a:r>
          </a:p>
          <a:p>
            <a:r>
              <a:rPr lang="en-US" sz="2800" dirty="0"/>
              <a:t>Diaspora inflows also improving.</a:t>
            </a:r>
          </a:p>
          <a:p>
            <a:r>
              <a:rPr lang="en-US" sz="2800" dirty="0"/>
              <a:t>$500m Domestic Dollar bond oversubscribed, more to be issued.</a:t>
            </a:r>
          </a:p>
          <a:p>
            <a:r>
              <a:rPr lang="en-US" sz="2800" dirty="0"/>
              <a:t>$2 billion Eurobond recently issued was oversubscribed.</a:t>
            </a:r>
          </a:p>
          <a:p>
            <a:r>
              <a:rPr lang="en-US" sz="2800" dirty="0"/>
              <a:t>Foreign reserves now in excess of $40 billion</a:t>
            </a:r>
          </a:p>
          <a:p>
            <a:r>
              <a:rPr lang="en-US" sz="2800" dirty="0"/>
              <a:t>$7 billion Forex backlog obligations have been cleared</a:t>
            </a:r>
          </a:p>
          <a:p>
            <a:r>
              <a:rPr lang="en-US" sz="2800" dirty="0"/>
              <a:t>Debt service payments has steadied, no default</a:t>
            </a:r>
          </a:p>
          <a:p>
            <a:r>
              <a:rPr lang="en-US" sz="2800" dirty="0"/>
              <a:t>Fiscal deficit monetization has ended</a:t>
            </a:r>
          </a:p>
        </p:txBody>
      </p:sp>
    </p:spTree>
    <p:extLst>
      <p:ext uri="{BB962C8B-B14F-4D97-AF65-F5344CB8AC3E}">
        <p14:creationId xmlns:p14="http://schemas.microsoft.com/office/powerpoint/2010/main" val="12251997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CC2D-B5D3-477F-A16F-A92434626FCE}"/>
              </a:ext>
            </a:extLst>
          </p:cNvPr>
          <p:cNvSpPr>
            <a:spLocks noGrp="1"/>
          </p:cNvSpPr>
          <p:nvPr>
            <p:ph type="title"/>
          </p:nvPr>
        </p:nvSpPr>
        <p:spPr>
          <a:xfrm>
            <a:off x="2592925" y="319310"/>
            <a:ext cx="8911687" cy="890365"/>
          </a:xfrm>
        </p:spPr>
        <p:txBody>
          <a:bodyPr/>
          <a:lstStyle/>
          <a:p>
            <a:r>
              <a:rPr lang="en-US" b="1" dirty="0"/>
              <a:t>UPSIDES</a:t>
            </a:r>
          </a:p>
        </p:txBody>
      </p:sp>
      <p:sp>
        <p:nvSpPr>
          <p:cNvPr id="3" name="Content Placeholder 2">
            <a:extLst>
              <a:ext uri="{FF2B5EF4-FFF2-40B4-BE49-F238E27FC236}">
                <a16:creationId xmlns:a16="http://schemas.microsoft.com/office/drawing/2014/main" id="{5B70B867-A166-4B09-A2CC-255DAF13FFCB}"/>
              </a:ext>
            </a:extLst>
          </p:cNvPr>
          <p:cNvSpPr>
            <a:spLocks noGrp="1"/>
          </p:cNvSpPr>
          <p:nvPr>
            <p:ph idx="1"/>
          </p:nvPr>
        </p:nvSpPr>
        <p:spPr>
          <a:xfrm>
            <a:off x="1847850" y="1371599"/>
            <a:ext cx="9656762" cy="5553075"/>
          </a:xfrm>
        </p:spPr>
        <p:txBody>
          <a:bodyPr>
            <a:normAutofit/>
          </a:bodyPr>
          <a:lstStyle/>
          <a:p>
            <a:r>
              <a:rPr lang="en-US" sz="3200" dirty="0"/>
              <a:t>Import substitution effects of the Dangote refinery, and other domestic Refineries would be significant.</a:t>
            </a:r>
          </a:p>
          <a:p>
            <a:r>
              <a:rPr lang="en-US" sz="3200" dirty="0"/>
              <a:t>CBN consistent intervention in the forex market to ensure rate stability</a:t>
            </a:r>
          </a:p>
          <a:p>
            <a:r>
              <a:rPr lang="en-US" sz="3200" dirty="0"/>
              <a:t>Sustained monetary policy tightening.</a:t>
            </a:r>
          </a:p>
          <a:p>
            <a:r>
              <a:rPr lang="en-US" sz="3200" dirty="0"/>
              <a:t>Tighter CBN regulatory oversight to curb malpractices in the forex market</a:t>
            </a:r>
          </a:p>
          <a:p>
            <a:r>
              <a:rPr lang="en-US" sz="3200" dirty="0"/>
              <a:t>Elevated foreign portfolio inflows on the back of high interest rate </a:t>
            </a:r>
          </a:p>
        </p:txBody>
      </p:sp>
    </p:spTree>
    <p:extLst>
      <p:ext uri="{BB962C8B-B14F-4D97-AF65-F5344CB8AC3E}">
        <p14:creationId xmlns:p14="http://schemas.microsoft.com/office/powerpoint/2010/main" val="6910607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CCC43-3369-42D1-8939-4C20A21AB802}"/>
              </a:ext>
            </a:extLst>
          </p:cNvPr>
          <p:cNvSpPr>
            <a:spLocks noGrp="1"/>
          </p:cNvSpPr>
          <p:nvPr>
            <p:ph type="title"/>
          </p:nvPr>
        </p:nvSpPr>
        <p:spPr>
          <a:xfrm>
            <a:off x="2507200" y="252635"/>
            <a:ext cx="8911687" cy="1280890"/>
          </a:xfrm>
        </p:spPr>
        <p:txBody>
          <a:bodyPr/>
          <a:lstStyle/>
          <a:p>
            <a:r>
              <a:rPr lang="en-US" b="1" dirty="0"/>
              <a:t>RISKS TO FOREX OUTLOOK</a:t>
            </a:r>
          </a:p>
        </p:txBody>
      </p:sp>
      <p:sp>
        <p:nvSpPr>
          <p:cNvPr id="3" name="Content Placeholder 2">
            <a:extLst>
              <a:ext uri="{FF2B5EF4-FFF2-40B4-BE49-F238E27FC236}">
                <a16:creationId xmlns:a16="http://schemas.microsoft.com/office/drawing/2014/main" id="{A0233875-7047-4288-A362-DAF00036956E}"/>
              </a:ext>
            </a:extLst>
          </p:cNvPr>
          <p:cNvSpPr>
            <a:spLocks noGrp="1"/>
          </p:cNvSpPr>
          <p:nvPr>
            <p:ph idx="1"/>
          </p:nvPr>
        </p:nvSpPr>
        <p:spPr>
          <a:xfrm>
            <a:off x="1438275" y="1390650"/>
            <a:ext cx="10599737" cy="5295900"/>
          </a:xfrm>
        </p:spPr>
        <p:txBody>
          <a:bodyPr>
            <a:normAutofit lnSpcReduction="10000"/>
          </a:bodyPr>
          <a:lstStyle/>
          <a:p>
            <a:r>
              <a:rPr lang="en-US" sz="2600" dirty="0"/>
              <a:t>Outlook for crude oil price may be impacted by Trump presidency may lead to significant drop in crude oil price and forex earnings. </a:t>
            </a:r>
          </a:p>
          <a:p>
            <a:r>
              <a:rPr lang="en-US" sz="2600" dirty="0"/>
              <a:t>Stronger dollar likely on the back of Trump Presidency.  Stronger dollar weakens naira exchange rate.</a:t>
            </a:r>
          </a:p>
          <a:p>
            <a:r>
              <a:rPr lang="en-US" sz="2600" dirty="0"/>
              <a:t>Likely rate hike in the first year of Trump Presidency as Trade wars may spike inflation in the US and the Federal Reserve may raise interest rates as a result.</a:t>
            </a:r>
          </a:p>
          <a:p>
            <a:r>
              <a:rPr lang="en-US" sz="2600" dirty="0"/>
              <a:t>Fiscal operations of government at all levels would increase and could trigger liquidity surge in the economy .  Already a N49.7 trillion naira budget is proposed in the MTEF.</a:t>
            </a:r>
          </a:p>
          <a:p>
            <a:r>
              <a:rPr lang="en-US" sz="2600" dirty="0"/>
              <a:t>Fiscal deficit is likely to increase. </a:t>
            </a:r>
          </a:p>
          <a:p>
            <a:endParaRPr lang="en-US" dirty="0"/>
          </a:p>
        </p:txBody>
      </p:sp>
    </p:spTree>
    <p:extLst>
      <p:ext uri="{BB962C8B-B14F-4D97-AF65-F5344CB8AC3E}">
        <p14:creationId xmlns:p14="http://schemas.microsoft.com/office/powerpoint/2010/main" val="1442265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0D47976-CDA9-4C97-A589-B411463FC2AC}"/>
              </a:ext>
            </a:extLst>
          </p:cNvPr>
          <p:cNvGraphicFramePr>
            <a:graphicFrameLocks/>
          </p:cNvGraphicFramePr>
          <p:nvPr/>
        </p:nvGraphicFramePr>
        <p:xfrm>
          <a:off x="885825" y="104775"/>
          <a:ext cx="11153775" cy="6657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1548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725BD-516E-4DC4-9305-B8384A7B559C}"/>
              </a:ext>
            </a:extLst>
          </p:cNvPr>
          <p:cNvSpPr>
            <a:spLocks noGrp="1"/>
          </p:cNvSpPr>
          <p:nvPr>
            <p:ph type="title"/>
          </p:nvPr>
        </p:nvSpPr>
        <p:spPr>
          <a:xfrm>
            <a:off x="2199640" y="422275"/>
            <a:ext cx="10953750" cy="766445"/>
          </a:xfrm>
        </p:spPr>
        <p:txBody>
          <a:bodyPr>
            <a:normAutofit fontScale="90000"/>
          </a:bodyPr>
          <a:lstStyle/>
          <a:p>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PETROL SUBSIDY REMOVAL/REDUCTION</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D88B5E4-CF05-46EB-9E23-0CB5E259D67A}"/>
              </a:ext>
            </a:extLst>
          </p:cNvPr>
          <p:cNvSpPr>
            <a:spLocks noGrp="1"/>
          </p:cNvSpPr>
          <p:nvPr>
            <p:ph idx="1"/>
          </p:nvPr>
        </p:nvSpPr>
        <p:spPr>
          <a:xfrm>
            <a:off x="1549400" y="1283335"/>
            <a:ext cx="10515600" cy="6172199"/>
          </a:xfrm>
        </p:spPr>
        <p:txBody>
          <a:bodyPr>
            <a:normAutofit/>
          </a:bodyPr>
          <a:lstStyle/>
          <a:p>
            <a:pPr marL="0" indent="0">
              <a:lnSpc>
                <a:spcPct val="107000"/>
              </a:lnSpc>
              <a:spcAft>
                <a:spcPts val="800"/>
              </a:spcAft>
              <a:buNone/>
            </a:pPr>
            <a:r>
              <a:rPr lang="en-US" sz="3600" b="1"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Justification</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Not fiscally sustainable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Too much leakages/corruption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Smuggling of petrol to neighbouring countries.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Challenge of monitoring.</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Huge loss of revenue as NNPC could not remit funds to federation account.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63666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D9C7-C9CF-43D0-BE13-3057CE69CB85}"/>
              </a:ext>
            </a:extLst>
          </p:cNvPr>
          <p:cNvSpPr>
            <a:spLocks noGrp="1"/>
          </p:cNvSpPr>
          <p:nvPr>
            <p:ph type="ctrTitle"/>
          </p:nvPr>
        </p:nvSpPr>
        <p:spPr>
          <a:xfrm>
            <a:off x="2503488" y="1781175"/>
            <a:ext cx="8915399" cy="2262781"/>
          </a:xfrm>
        </p:spPr>
        <p:txBody>
          <a:bodyPr>
            <a:normAutofit fontScale="90000"/>
          </a:bodyPr>
          <a:lstStyle/>
          <a:p>
            <a:pPr algn="ctr"/>
            <a:r>
              <a:rPr lang="en-US" b="1" dirty="0"/>
              <a:t>PETROL SUBSIDY REMOVAL:</a:t>
            </a:r>
            <a:br>
              <a:rPr lang="en-US" b="1" dirty="0"/>
            </a:br>
            <a:r>
              <a:rPr lang="en-US" b="1" dirty="0"/>
              <a:t>IMPACT ON ECONOMY, BUSINESS AND WELFARE</a:t>
            </a:r>
          </a:p>
        </p:txBody>
      </p:sp>
    </p:spTree>
    <p:extLst>
      <p:ext uri="{BB962C8B-B14F-4D97-AF65-F5344CB8AC3E}">
        <p14:creationId xmlns:p14="http://schemas.microsoft.com/office/powerpoint/2010/main" val="606930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A39B-8859-4FDC-ACD4-B87EB0CE03B4}"/>
              </a:ext>
            </a:extLst>
          </p:cNvPr>
          <p:cNvSpPr>
            <a:spLocks noGrp="1"/>
          </p:cNvSpPr>
          <p:nvPr>
            <p:ph type="title"/>
          </p:nvPr>
        </p:nvSpPr>
        <p:spPr/>
        <p:txBody>
          <a:bodyPr/>
          <a:lstStyle/>
          <a:p>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BENEFITS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C664E8D-D01E-4409-8F52-A16A4E202938}"/>
              </a:ext>
            </a:extLst>
          </p:cNvPr>
          <p:cNvSpPr>
            <a:spLocks noGrp="1"/>
          </p:cNvSpPr>
          <p:nvPr>
            <p:ph idx="1"/>
          </p:nvPr>
        </p:nvSpPr>
        <p:spPr>
          <a:xfrm>
            <a:off x="838200" y="1552576"/>
            <a:ext cx="10515600" cy="5305424"/>
          </a:xfrm>
        </p:spPr>
        <p:txBody>
          <a:bodyPr>
            <a:normAutofit/>
          </a:bodyPr>
          <a:lstStyle/>
          <a:p>
            <a:pPr marL="342900" lvl="0" indent="-342900">
              <a:lnSpc>
                <a:spcPct val="107000"/>
              </a:lnSpc>
              <a:spcAft>
                <a:spcPts val="800"/>
              </a:spcAft>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NNPC remittance to federation account improved. This is expected to impact on FAAC allocation to states.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Reduced smuggling of petroleum products.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Eradicated the inherent corruption in fuel subsidy.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116098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A6B73-F1AB-45DB-9C60-991FEBAEC671}"/>
              </a:ext>
            </a:extLst>
          </p:cNvPr>
          <p:cNvSpPr>
            <a:spLocks noGrp="1"/>
          </p:cNvSpPr>
          <p:nvPr>
            <p:ph type="title"/>
          </p:nvPr>
        </p:nvSpPr>
        <p:spPr/>
        <p:txBody>
          <a:bodyPr>
            <a:normAutofit/>
          </a:bodyPr>
          <a:lstStyle/>
          <a:p>
            <a:r>
              <a:rPr lang="en-US" sz="5400" b="1" dirty="0">
                <a:latin typeface="Candara" panose="020E0502030303020204" pitchFamily="34" charset="0"/>
              </a:rPr>
              <a:t>BENEFITS</a:t>
            </a:r>
          </a:p>
        </p:txBody>
      </p:sp>
      <p:sp>
        <p:nvSpPr>
          <p:cNvPr id="3" name="Content Placeholder 2">
            <a:extLst>
              <a:ext uri="{FF2B5EF4-FFF2-40B4-BE49-F238E27FC236}">
                <a16:creationId xmlns:a16="http://schemas.microsoft.com/office/drawing/2014/main" id="{C202E3E6-DDED-4334-855A-40C8C3B12B8E}"/>
              </a:ext>
            </a:extLst>
          </p:cNvPr>
          <p:cNvSpPr>
            <a:spLocks noGrp="1"/>
          </p:cNvSpPr>
          <p:nvPr>
            <p:ph idx="1"/>
          </p:nvPr>
        </p:nvSpPr>
        <p:spPr>
          <a:xfrm>
            <a:off x="838200" y="1825624"/>
            <a:ext cx="10515600" cy="4937125"/>
          </a:xfrm>
        </p:spPr>
        <p:txBody>
          <a:bodyPr>
            <a:normAutofit lnSpcReduction="10000"/>
          </a:bodyPr>
          <a:lstStyle/>
          <a:p>
            <a:pPr marL="342900" lvl="0" indent="-342900">
              <a:lnSpc>
                <a:spcPct val="107000"/>
              </a:lnSpc>
              <a:spcAft>
                <a:spcPts val="800"/>
              </a:spcAft>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Reduced domestic consumption from about 65 million litres daily to </a:t>
            </a:r>
            <a:r>
              <a:rPr lang="en-US" sz="4000"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about</a:t>
            </a: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 40 million litres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Outlook for private investment in the downstream is much brighter.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40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Conservation of foreign exchange as less fuel is imported.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685847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E2629-4707-4605-9442-CE57B2E2B340}"/>
              </a:ext>
            </a:extLst>
          </p:cNvPr>
          <p:cNvSpPr>
            <a:spLocks noGrp="1"/>
          </p:cNvSpPr>
          <p:nvPr>
            <p:ph type="title"/>
          </p:nvPr>
        </p:nvSpPr>
        <p:spPr>
          <a:xfrm>
            <a:off x="2082800" y="624110"/>
            <a:ext cx="10109200" cy="1280890"/>
          </a:xfrm>
        </p:spPr>
        <p:txBody>
          <a:bodyPr>
            <a:normAutofit fontScale="90000"/>
          </a:bodyPr>
          <a:lstStyle/>
          <a:p>
            <a:r>
              <a:rPr lang="en-US" sz="4400"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FLIP SIDE OF FUEL SUBSIDY REMOVAL</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ED4A017-3E06-4C26-8702-E58CB7CF8774}"/>
              </a:ext>
            </a:extLst>
          </p:cNvPr>
          <p:cNvSpPr>
            <a:spLocks noGrp="1"/>
          </p:cNvSpPr>
          <p:nvPr>
            <p:ph idx="1"/>
          </p:nvPr>
        </p:nvSpPr>
        <p:spPr>
          <a:xfrm>
            <a:off x="838200" y="1825624"/>
            <a:ext cx="10515600" cy="4937125"/>
          </a:xfrm>
        </p:spPr>
        <p:txBody>
          <a:bodyPr>
            <a:normAutofit lnSpcReduction="10000"/>
          </a:bodyPr>
          <a:lstStyle/>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The increase in PMS price by over 300% was a huge shock to the economy, investors and the citizens.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Triggered intense inflationary pressures because of sharp increases in transportation and operating costs.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Huge</a:t>
            </a:r>
            <a:r>
              <a:rPr lang="en-US" sz="36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 impact on the welfare of the citizens – food prices, transportation costs.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60719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9819F-33B1-4E3B-9B83-196269BEA232}"/>
              </a:ext>
            </a:extLst>
          </p:cNvPr>
          <p:cNvSpPr>
            <a:spLocks noGrp="1"/>
          </p:cNvSpPr>
          <p:nvPr>
            <p:ph type="title"/>
          </p:nvPr>
        </p:nvSpPr>
        <p:spPr>
          <a:xfrm>
            <a:off x="1889761" y="624110"/>
            <a:ext cx="9614852" cy="1280890"/>
          </a:xfrm>
        </p:spPr>
        <p:txBody>
          <a:bodyPr>
            <a:normAutofit/>
          </a:bodyPr>
          <a:lstStyle/>
          <a:p>
            <a:r>
              <a:rPr lang="en-US" b="1" dirty="0">
                <a:solidFill>
                  <a:srgbClr val="222222"/>
                </a:solidFill>
                <a:latin typeface="Book Antiqua" panose="02040602050305030304" pitchFamily="18" charset="0"/>
                <a:cs typeface="Calibri" panose="020F0502020204030204" pitchFamily="34" charset="0"/>
              </a:rPr>
              <a:t>FLIP SIDE OF FUEL SUBSIDY REMOVAL</a:t>
            </a:r>
            <a:endParaRPr lang="en-US" dirty="0"/>
          </a:p>
        </p:txBody>
      </p:sp>
      <p:sp>
        <p:nvSpPr>
          <p:cNvPr id="3" name="Content Placeholder 2">
            <a:extLst>
              <a:ext uri="{FF2B5EF4-FFF2-40B4-BE49-F238E27FC236}">
                <a16:creationId xmlns:a16="http://schemas.microsoft.com/office/drawing/2014/main" id="{22828B36-C2D4-472A-902D-2D6502D88B8E}"/>
              </a:ext>
            </a:extLst>
          </p:cNvPr>
          <p:cNvSpPr>
            <a:spLocks noGrp="1"/>
          </p:cNvSpPr>
          <p:nvPr>
            <p:ph idx="1"/>
          </p:nvPr>
        </p:nvSpPr>
        <p:spPr/>
        <p:txBody>
          <a:bodyPr>
            <a:normAutofit fontScale="85000" lnSpcReduction="20000"/>
          </a:bodyPr>
          <a:lstStyle/>
          <a:p>
            <a:pPr marL="342900" lvl="0" indent="-342900">
              <a:lnSpc>
                <a:spcPct val="107000"/>
              </a:lnSpc>
              <a:spcAft>
                <a:spcPts val="800"/>
              </a:spcAft>
              <a:buFont typeface="Symbol" panose="05050102010706020507" pitchFamily="18" charset="2"/>
              <a:buChar char=""/>
            </a:pPr>
            <a:r>
              <a:rPr lang="en-US" sz="44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Poverty level increased.</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4400" dirty="0">
                <a:solidFill>
                  <a:srgbClr val="222222"/>
                </a:solidFill>
                <a:effectLst/>
                <a:latin typeface="Book Antiqua" panose="02040602050305030304" pitchFamily="18" charset="0"/>
                <a:ea typeface="Times New Roman" panose="02020603050405020304" pitchFamily="18" charset="0"/>
                <a:cs typeface="Calibri" panose="020F0502020204030204" pitchFamily="34" charset="0"/>
              </a:rPr>
              <a:t>Profit margins of many businesses were considerably eroded due to high operating costs which are not transferable to consumers.</a:t>
            </a:r>
          </a:p>
          <a:p>
            <a:pPr marL="342900" lvl="0" indent="-342900">
              <a:lnSpc>
                <a:spcPct val="107000"/>
              </a:lnSpc>
              <a:spcAft>
                <a:spcPts val="800"/>
              </a:spcAft>
              <a:buFont typeface="Symbol" panose="05050102010706020507" pitchFamily="18" charset="2"/>
              <a:buChar char=""/>
            </a:pPr>
            <a:r>
              <a:rPr lang="en-US" sz="4400" dirty="0">
                <a:solidFill>
                  <a:srgbClr val="222222"/>
                </a:solidFill>
                <a:latin typeface="Book Antiqua" panose="02040602050305030304" pitchFamily="18" charset="0"/>
                <a:ea typeface="Calibri" panose="020F0502020204030204" pitchFamily="34" charset="0"/>
                <a:cs typeface="Calibri" panose="020F0502020204030204" pitchFamily="34" charset="0"/>
              </a:rPr>
              <a:t>High level of social discontent</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366186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40E0-487F-4476-B6F2-076F0F2DA292}"/>
              </a:ext>
            </a:extLst>
          </p:cNvPr>
          <p:cNvSpPr>
            <a:spLocks noGrp="1"/>
          </p:cNvSpPr>
          <p:nvPr>
            <p:ph type="ctrTitle"/>
          </p:nvPr>
        </p:nvSpPr>
        <p:spPr>
          <a:xfrm>
            <a:off x="2028189" y="3187700"/>
            <a:ext cx="10448926" cy="2387600"/>
          </a:xfrm>
        </p:spPr>
        <p:txBody>
          <a:bodyPr>
            <a:normAutofit fontScale="90000"/>
          </a:bodyPr>
          <a:lstStyle/>
          <a:p>
            <a:pPr algn="ctr"/>
            <a:r>
              <a:rPr lang="en-US" sz="6600" b="1" dirty="0">
                <a:latin typeface="Abadi" panose="020B0604020104020204" pitchFamily="34" charset="0"/>
              </a:rPr>
              <a:t>MONETARY POLICY REFORM:</a:t>
            </a:r>
            <a:br>
              <a:rPr lang="en-US" sz="6600" b="1" dirty="0">
                <a:latin typeface="Abadi" panose="020B0604020104020204" pitchFamily="34" charset="0"/>
              </a:rPr>
            </a:br>
            <a:r>
              <a:rPr lang="en-US" sz="6600" b="1" dirty="0">
                <a:latin typeface="Abadi" panose="020B0604020104020204" pitchFamily="34" charset="0"/>
              </a:rPr>
              <a:t>IMPLICATIONS FOR BUSINESS OUTLOOK IN 2025</a:t>
            </a:r>
            <a:br>
              <a:rPr lang="en-US" sz="6600" b="1" dirty="0">
                <a:latin typeface="Abadi" panose="020B0604020104020204" pitchFamily="34" charset="0"/>
              </a:rPr>
            </a:br>
            <a:endParaRPr lang="en-US" sz="6600" b="1" dirty="0">
              <a:latin typeface="Abadi" panose="020B0604020104020204" pitchFamily="34" charset="0"/>
            </a:endParaRPr>
          </a:p>
        </p:txBody>
      </p:sp>
    </p:spTree>
    <p:extLst>
      <p:ext uri="{BB962C8B-B14F-4D97-AF65-F5344CB8AC3E}">
        <p14:creationId xmlns:p14="http://schemas.microsoft.com/office/powerpoint/2010/main" val="2648187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0A95D-3335-4781-BFA0-8AB26561DE62}"/>
              </a:ext>
            </a:extLst>
          </p:cNvPr>
          <p:cNvSpPr>
            <a:spLocks noGrp="1"/>
          </p:cNvSpPr>
          <p:nvPr>
            <p:ph type="title"/>
          </p:nvPr>
        </p:nvSpPr>
        <p:spPr>
          <a:xfrm>
            <a:off x="1676400" y="317500"/>
            <a:ext cx="10515600" cy="1325563"/>
          </a:xfrm>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Key Instruments of Monetary Policy</a:t>
            </a:r>
            <a:br>
              <a:rPr lang="en-US" sz="2000" b="1" dirty="0">
                <a:effectLst/>
                <a:latin typeface="Calibri" panose="020F0502020204030204" pitchFamily="34" charset="0"/>
                <a:ea typeface="Calibri" panose="020F0502020204030204" pitchFamily="34" charset="0"/>
                <a:cs typeface="Times New Roman" panose="02020603050405020304" pitchFamily="18" charset="0"/>
              </a:rPr>
            </a:br>
            <a:endParaRPr lang="en-US" b="1" dirty="0"/>
          </a:p>
        </p:txBody>
      </p:sp>
      <p:sp>
        <p:nvSpPr>
          <p:cNvPr id="3" name="Content Placeholder 2">
            <a:extLst>
              <a:ext uri="{FF2B5EF4-FFF2-40B4-BE49-F238E27FC236}">
                <a16:creationId xmlns:a16="http://schemas.microsoft.com/office/drawing/2014/main" id="{EA7B969A-CAD2-4AE2-9EE3-3ABDBCA561B7}"/>
              </a:ext>
            </a:extLst>
          </p:cNvPr>
          <p:cNvSpPr>
            <a:spLocks noGrp="1"/>
          </p:cNvSpPr>
          <p:nvPr>
            <p:ph idx="1"/>
          </p:nvPr>
        </p:nvSpPr>
        <p:spPr>
          <a:xfrm>
            <a:off x="1924050" y="1631950"/>
            <a:ext cx="10515600" cy="4908550"/>
          </a:xfrm>
        </p:spPr>
        <p:txBody>
          <a:bodyPr>
            <a:normAutofit fontScale="92500"/>
          </a:bodyPr>
          <a:lstStyle/>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Monetary Policy Rate [MPR]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Liquidity Ratio</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Cash Reserve Ratio [CRR]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Asymmetric Corridor around the MPR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Open Market Operation [OMO]</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08670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887FD-CB40-4491-8D2D-9A4E4B632F1C}"/>
              </a:ext>
            </a:extLst>
          </p:cNvPr>
          <p:cNvSpPr>
            <a:spLocks noGrp="1"/>
          </p:cNvSpPr>
          <p:nvPr>
            <p:ph type="title"/>
          </p:nvPr>
        </p:nvSpPr>
        <p:spPr>
          <a:xfrm>
            <a:off x="2200275" y="624110"/>
            <a:ext cx="9486900" cy="1280890"/>
          </a:xfrm>
        </p:spPr>
        <p:txBody>
          <a:bodyPr>
            <a:normAutofit fontScale="90000"/>
          </a:bodyPr>
          <a:lstStyle/>
          <a:p>
            <a:r>
              <a:rPr lang="en-US" sz="4000" b="1" dirty="0">
                <a:latin typeface="Book Antiqua" panose="02040602050305030304" pitchFamily="18" charset="0"/>
                <a:ea typeface="Calibri" panose="020F0502020204030204" pitchFamily="34" charset="0"/>
                <a:cs typeface="Times New Roman" panose="02020603050405020304" pitchFamily="18" charset="0"/>
              </a:rPr>
              <a:t>RECENT SHIFTS IN MONETARY POLICY</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DA83252-46A3-4F0A-B203-05F08C92CE99}"/>
              </a:ext>
            </a:extLst>
          </p:cNvPr>
          <p:cNvSpPr>
            <a:spLocks noGrp="1"/>
          </p:cNvSpPr>
          <p:nvPr>
            <p:ph idx="1"/>
          </p:nvPr>
        </p:nvSpPr>
        <p:spPr/>
        <p:txBody>
          <a:bodyPr>
            <a:normAutofit fontScale="92500" lnSpcReduction="20000"/>
          </a:bodyPr>
          <a:lstStyle/>
          <a:p>
            <a:pPr>
              <a:lnSpc>
                <a:spcPct val="150000"/>
              </a:lnSpc>
              <a:spcAft>
                <a:spcPts val="800"/>
              </a:spcAft>
            </a:pPr>
            <a:r>
              <a:rPr lang="en-US" sz="4400" dirty="0">
                <a:effectLst/>
                <a:latin typeface="Book Antiqua" panose="02040602050305030304" pitchFamily="18" charset="0"/>
                <a:ea typeface="Calibri" panose="020F0502020204030204" pitchFamily="34" charset="0"/>
                <a:cs typeface="Times New Roman" panose="02020603050405020304" pitchFamily="18" charset="0"/>
              </a:rPr>
              <a:t>Unorthodox  Monetary Policy under the Emefiele Regime</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400" dirty="0">
                <a:effectLst/>
                <a:latin typeface="Book Antiqua" panose="02040602050305030304" pitchFamily="18" charset="0"/>
                <a:ea typeface="Calibri" panose="020F0502020204030204" pitchFamily="34" charset="0"/>
                <a:cs typeface="Times New Roman" panose="02020603050405020304" pitchFamily="18" charset="0"/>
              </a:rPr>
              <a:t>Return to Orthodox Monetary Policy under Cardoso regime</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799994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759B0-96A6-4FC6-9D5F-8578ED6CE89C}"/>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Features of Unorthodox Policy </a:t>
            </a:r>
            <a:br>
              <a:rPr lang="en-US" sz="2000" b="1" dirty="0">
                <a:effectLst/>
                <a:latin typeface="Calibri" panose="020F0502020204030204" pitchFamily="34" charset="0"/>
                <a:ea typeface="Calibri" panose="020F0502020204030204" pitchFamily="34" charset="0"/>
                <a:cs typeface="Times New Roman" panose="02020603050405020304" pitchFamily="18" charset="0"/>
              </a:rPr>
            </a:br>
            <a:endParaRPr lang="en-US" b="1" dirty="0"/>
          </a:p>
        </p:txBody>
      </p:sp>
      <p:sp>
        <p:nvSpPr>
          <p:cNvPr id="3" name="Content Placeholder 2">
            <a:extLst>
              <a:ext uri="{FF2B5EF4-FFF2-40B4-BE49-F238E27FC236}">
                <a16:creationId xmlns:a16="http://schemas.microsoft.com/office/drawing/2014/main" id="{7806C4D7-C9B6-447D-9FB5-77226F3DF1DB}"/>
              </a:ext>
            </a:extLst>
          </p:cNvPr>
          <p:cNvSpPr>
            <a:spLocks noGrp="1"/>
          </p:cNvSpPr>
          <p:nvPr>
            <p:ph idx="1"/>
          </p:nvPr>
        </p:nvSpPr>
        <p:spPr>
          <a:xfrm>
            <a:off x="838200" y="1352550"/>
            <a:ext cx="10515600" cy="5505449"/>
          </a:xfrm>
        </p:spPr>
        <p:txBody>
          <a:bodyPr>
            <a:normAutofit fontScale="85000" lnSpcReduction="10000"/>
          </a:bodyPr>
          <a:lstStyle/>
          <a:p>
            <a:pPr>
              <a:lnSpc>
                <a:spcPct val="150000"/>
              </a:lnSpc>
              <a:spcAft>
                <a:spcPts val="800"/>
              </a:spcAft>
            </a:pPr>
            <a:r>
              <a:rPr lang="en-US" sz="3900" dirty="0">
                <a:effectLst/>
                <a:latin typeface="Book Antiqua" panose="02040602050305030304" pitchFamily="18" charset="0"/>
                <a:ea typeface="Calibri" panose="020F0502020204030204" pitchFamily="34" charset="0"/>
                <a:cs typeface="Times New Roman" panose="02020603050405020304" pitchFamily="18" charset="0"/>
              </a:rPr>
              <a:t>Massive intervention funds to support various sectors – manufacturing, agriculture, health, aviation, SMEs, creative industry</a:t>
            </a:r>
            <a:endParaRPr lang="en-US" sz="3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900" dirty="0">
                <a:effectLst/>
                <a:latin typeface="Book Antiqua" panose="02040602050305030304" pitchFamily="18" charset="0"/>
                <a:ea typeface="Calibri" panose="020F0502020204030204" pitchFamily="34" charset="0"/>
                <a:cs typeface="Times New Roman" panose="02020603050405020304" pitchFamily="18" charset="0"/>
              </a:rPr>
              <a:t>Multiple exchange rates</a:t>
            </a:r>
            <a:endParaRPr lang="en-US" sz="3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900" dirty="0">
                <a:effectLst/>
                <a:latin typeface="Book Antiqua" panose="02040602050305030304" pitchFamily="18" charset="0"/>
                <a:ea typeface="Calibri" panose="020F0502020204030204" pitchFamily="34" charset="0"/>
                <a:cs typeface="Times New Roman" panose="02020603050405020304" pitchFamily="18" charset="0"/>
              </a:rPr>
              <a:t>Administrative allocation of forex,</a:t>
            </a:r>
            <a:endParaRPr lang="en-US" sz="3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900" dirty="0">
                <a:effectLst/>
                <a:latin typeface="Book Antiqua" panose="02040602050305030304" pitchFamily="18" charset="0"/>
                <a:ea typeface="Calibri" panose="020F0502020204030204" pitchFamily="34" charset="0"/>
                <a:cs typeface="Times New Roman" panose="02020603050405020304" pitchFamily="18" charset="0"/>
              </a:rPr>
              <a:t>Exclusion of 41 items from the official forex window</a:t>
            </a:r>
            <a:endParaRPr lang="en-US" sz="3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07977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D9EBE-4D9D-4F3E-9633-D1ECB3B39C0C}"/>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Features of Unorthodox Policy [Contd]</a:t>
            </a:r>
            <a:endParaRPr lang="en-US" dirty="0"/>
          </a:p>
        </p:txBody>
      </p:sp>
      <p:sp>
        <p:nvSpPr>
          <p:cNvPr id="3" name="Content Placeholder 2">
            <a:extLst>
              <a:ext uri="{FF2B5EF4-FFF2-40B4-BE49-F238E27FC236}">
                <a16:creationId xmlns:a16="http://schemas.microsoft.com/office/drawing/2014/main" id="{7329E080-953A-459A-9126-149D64DB8236}"/>
              </a:ext>
            </a:extLst>
          </p:cNvPr>
          <p:cNvSpPr>
            <a:spLocks noGrp="1"/>
          </p:cNvSpPr>
          <p:nvPr>
            <p:ph idx="1"/>
          </p:nvPr>
        </p:nvSpPr>
        <p:spPr>
          <a:xfrm>
            <a:off x="1438275" y="1425574"/>
            <a:ext cx="10515600" cy="5032375"/>
          </a:xfrm>
        </p:spPr>
        <p:txBody>
          <a:bodyPr>
            <a:normAutofit fontScale="85000" lnSpcReduction="20000"/>
          </a:bodyPr>
          <a:lstStyle/>
          <a:p>
            <a:pPr>
              <a:lnSpc>
                <a:spcPct val="150000"/>
              </a:lnSpc>
              <a:spcAft>
                <a:spcPts val="800"/>
              </a:spcAft>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Embargo on over 300 bank accounts for alleged infractions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Bullish support for the real sector of the economy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Intervention in some strategic areas like creative industry, COVID, </a:t>
            </a:r>
            <a:r>
              <a:rPr lang="en-US" sz="4000" dirty="0">
                <a:latin typeface="Book Antiqua" panose="02040602050305030304" pitchFamily="18" charset="0"/>
                <a:ea typeface="Calibri" panose="020F0502020204030204" pitchFamily="34" charset="0"/>
                <a:cs typeface="Times New Roman" panose="02020603050405020304" pitchFamily="18" charset="0"/>
              </a:rPr>
              <a:t>H</a:t>
            </a:r>
            <a:r>
              <a:rPr lang="en-US" sz="4000" dirty="0">
                <a:effectLst/>
                <a:latin typeface="Book Antiqua" panose="02040602050305030304" pitchFamily="18" charset="0"/>
                <a:ea typeface="Calibri" panose="020F0502020204030204" pitchFamily="34" charset="0"/>
                <a:cs typeface="Times New Roman" panose="02020603050405020304" pitchFamily="18" charset="0"/>
              </a:rPr>
              <a:t>ealth, Aviation, Power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Differentiated CRR to Support Real Sector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696701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9DCBB-5C2A-4E3C-9F6E-DE274E24D3FF}"/>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Features of Orthodox Monetary Policy</a:t>
            </a:r>
            <a:endParaRPr lang="en-US" dirty="0"/>
          </a:p>
        </p:txBody>
      </p:sp>
      <p:sp>
        <p:nvSpPr>
          <p:cNvPr id="3" name="Content Placeholder 2">
            <a:extLst>
              <a:ext uri="{FF2B5EF4-FFF2-40B4-BE49-F238E27FC236}">
                <a16:creationId xmlns:a16="http://schemas.microsoft.com/office/drawing/2014/main" id="{07497237-D899-4FFF-84DC-51392DB24582}"/>
              </a:ext>
            </a:extLst>
          </p:cNvPr>
          <p:cNvSpPr>
            <a:spLocks noGrp="1"/>
          </p:cNvSpPr>
          <p:nvPr>
            <p:ph idx="1"/>
          </p:nvPr>
        </p:nvSpPr>
        <p:spPr>
          <a:xfrm>
            <a:off x="1790968" y="1539874"/>
            <a:ext cx="10515600" cy="5032375"/>
          </a:xfrm>
        </p:spPr>
        <p:txBody>
          <a:bodyPr>
            <a:normAutofit fontScale="92500"/>
          </a:bodyPr>
          <a:lstStyle/>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Floating of the currency to promote rate convergence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Scrapping of intervention funds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Market driven Interest rates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Inflation targeting policy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High interest rate to attract portfolio flows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67823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364BA589-104F-43B2-8D06-23775C81A70E}"/>
              </a:ext>
            </a:extLst>
          </p:cNvPr>
          <p:cNvGraphicFramePr/>
          <p:nvPr/>
        </p:nvGraphicFramePr>
        <p:xfrm>
          <a:off x="190500" y="247650"/>
          <a:ext cx="11811000" cy="65341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905208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EE6D0-9226-47B7-9D5D-8789097A3CF4}"/>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Features of Orthodox Monetary Policy</a:t>
            </a:r>
            <a:endParaRPr lang="en-US" dirty="0"/>
          </a:p>
        </p:txBody>
      </p:sp>
      <p:sp>
        <p:nvSpPr>
          <p:cNvPr id="3" name="Content Placeholder 2">
            <a:extLst>
              <a:ext uri="{FF2B5EF4-FFF2-40B4-BE49-F238E27FC236}">
                <a16:creationId xmlns:a16="http://schemas.microsoft.com/office/drawing/2014/main" id="{4B831B5B-7E83-428D-9CC0-7A20C160058D}"/>
              </a:ext>
            </a:extLst>
          </p:cNvPr>
          <p:cNvSpPr>
            <a:spLocks noGrp="1"/>
          </p:cNvSpPr>
          <p:nvPr>
            <p:ph idx="1"/>
          </p:nvPr>
        </p:nvSpPr>
        <p:spPr>
          <a:xfrm>
            <a:off x="838200" y="1825624"/>
            <a:ext cx="10515600" cy="4937125"/>
          </a:xfrm>
        </p:spPr>
        <p:txBody>
          <a:bodyPr>
            <a:normAutofit lnSpcReduction="10000"/>
          </a:bodyPr>
          <a:lstStyle/>
          <a:p>
            <a:pPr>
              <a:lnSpc>
                <a:spcPct val="150000"/>
              </a:lnSpc>
              <a:spcAft>
                <a:spcPts val="800"/>
              </a:spcAft>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Scrapping of exclusion of 41 items from official forex window.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IMTOs adopt willing buyer willing seller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Policy drive to achieve positive real interest rate.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380817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1486-D43D-4976-A625-3F0DA18D3E7A}"/>
              </a:ext>
            </a:extLst>
          </p:cNvPr>
          <p:cNvSpPr>
            <a:spLocks noGrp="1"/>
          </p:cNvSpPr>
          <p:nvPr>
            <p:ph type="title"/>
          </p:nvPr>
        </p:nvSpPr>
        <p:spPr>
          <a:xfrm>
            <a:off x="838200" y="76200"/>
            <a:ext cx="10515600" cy="1749425"/>
          </a:xfrm>
        </p:spPr>
        <p:txBody>
          <a:bodyPr>
            <a:normAutofit/>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OUTCOMES OF RETURN TO MONETARY POLICY ORTHODOXY</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133F7DC-B9DA-4054-9FA2-BC4D75B63AFE}"/>
              </a:ext>
            </a:extLst>
          </p:cNvPr>
          <p:cNvSpPr>
            <a:spLocks noGrp="1"/>
          </p:cNvSpPr>
          <p:nvPr>
            <p:ph idx="1"/>
          </p:nvPr>
        </p:nvSpPr>
        <p:spPr>
          <a:xfrm>
            <a:off x="838200" y="1314450"/>
            <a:ext cx="10515600" cy="5400675"/>
          </a:xfrm>
        </p:spPr>
        <p:txBody>
          <a:bodyPr>
            <a:normAutofit/>
          </a:bodyPr>
          <a:lstStyle/>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Sharp depreciation of the currency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Inflationary pressure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Better transparency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Improved liquidity in forex</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High volatility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244385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F7B1-3C35-489C-B20F-682A4462162C}"/>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OUTCOMES OF RETURN TO MONETARY POLICY ORTHODOXY</a:t>
            </a:r>
            <a:endParaRPr lang="en-US" dirty="0"/>
          </a:p>
        </p:txBody>
      </p:sp>
      <p:sp>
        <p:nvSpPr>
          <p:cNvPr id="3" name="Content Placeholder 2">
            <a:extLst>
              <a:ext uri="{FF2B5EF4-FFF2-40B4-BE49-F238E27FC236}">
                <a16:creationId xmlns:a16="http://schemas.microsoft.com/office/drawing/2014/main" id="{CF9A9392-4376-4747-B384-BC953566C95A}"/>
              </a:ext>
            </a:extLst>
          </p:cNvPr>
          <p:cNvSpPr>
            <a:spLocks noGrp="1"/>
          </p:cNvSpPr>
          <p:nvPr>
            <p:ph idx="1"/>
          </p:nvPr>
        </p:nvSpPr>
        <p:spPr>
          <a:xfrm>
            <a:off x="619125" y="1690688"/>
            <a:ext cx="10734675" cy="5272087"/>
          </a:xfrm>
        </p:spPr>
        <p:txBody>
          <a:bodyPr>
            <a:normAutofit fontScale="62500" lnSpcReduction="20000"/>
          </a:bodyPr>
          <a:lstStyle/>
          <a:p>
            <a:pPr>
              <a:lnSpc>
                <a:spcPct val="150000"/>
              </a:lnSpc>
              <a:spcAft>
                <a:spcPts val="800"/>
              </a:spcAft>
            </a:pPr>
            <a:r>
              <a:rPr lang="en-US" sz="4600" dirty="0">
                <a:effectLst/>
                <a:latin typeface="Book Antiqua" panose="02040602050305030304" pitchFamily="18" charset="0"/>
                <a:ea typeface="Calibri" panose="020F0502020204030204" pitchFamily="34" charset="0"/>
                <a:cs typeface="Times New Roman" panose="02020603050405020304" pitchFamily="18" charset="0"/>
              </a:rPr>
              <a:t>Exit of multinationals as dollar returns contracted massively.</a:t>
            </a:r>
          </a:p>
          <a:p>
            <a:pPr>
              <a:lnSpc>
                <a:spcPct val="150000"/>
              </a:lnSpc>
              <a:spcAft>
                <a:spcPts val="800"/>
              </a:spcAft>
            </a:pPr>
            <a:r>
              <a:rPr lang="en-US" sz="4600" dirty="0">
                <a:latin typeface="Book Antiqua" panose="02040602050305030304" pitchFamily="18" charset="0"/>
                <a:ea typeface="Calibri" panose="020F0502020204030204" pitchFamily="34" charset="0"/>
                <a:cs typeface="Times New Roman" panose="02020603050405020304" pitchFamily="18" charset="0"/>
              </a:rPr>
              <a:t>Huge forex losses by many large enterprises and multinationals</a:t>
            </a:r>
            <a:endParaRPr lang="en-US" sz="4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600" dirty="0">
                <a:effectLst/>
                <a:latin typeface="Book Antiqua" panose="02040602050305030304" pitchFamily="18" charset="0"/>
                <a:ea typeface="Calibri" panose="020F0502020204030204" pitchFamily="34" charset="0"/>
                <a:cs typeface="Times New Roman" panose="02020603050405020304" pitchFamily="18" charset="0"/>
              </a:rPr>
              <a:t>Escalation in Cost of doing business, cost of operations and cost of production.</a:t>
            </a:r>
            <a:endParaRPr lang="en-US" sz="4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600" dirty="0">
                <a:effectLst/>
                <a:latin typeface="Book Antiqua" panose="02040602050305030304" pitchFamily="18" charset="0"/>
                <a:ea typeface="Calibri" panose="020F0502020204030204" pitchFamily="34" charset="0"/>
                <a:cs typeface="Times New Roman" panose="02020603050405020304" pitchFamily="18" charset="0"/>
              </a:rPr>
              <a:t>Social cost very high leading to protests.</a:t>
            </a:r>
            <a:endParaRPr lang="en-US" sz="4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522704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4A967-DB65-4BEC-AB03-43E144129B76}"/>
              </a:ext>
            </a:extLst>
          </p:cNvPr>
          <p:cNvSpPr>
            <a:spLocks noGrp="1"/>
          </p:cNvSpPr>
          <p:nvPr>
            <p:ph type="title"/>
          </p:nvPr>
        </p:nvSpPr>
        <p:spPr/>
        <p:txBody>
          <a:bodyPr/>
          <a:lstStyle/>
          <a:p>
            <a:r>
              <a:rPr lang="en-US" b="1" dirty="0">
                <a:solidFill>
                  <a:srgbClr val="222222"/>
                </a:solidFill>
                <a:latin typeface="Book Antiqua" panose="02040602050305030304" pitchFamily="18" charset="0"/>
                <a:ea typeface="Times New Roman" panose="02020603050405020304" pitchFamily="18" charset="0"/>
                <a:cs typeface="Calibri" panose="020F0502020204030204" pitchFamily="34" charset="0"/>
              </a:rPr>
              <a:t>MONETARY POLICY TIGHTENING.</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B5120ED-507E-4BCB-A77C-477E41F057CF}"/>
              </a:ext>
            </a:extLst>
          </p:cNvPr>
          <p:cNvSpPr>
            <a:spLocks noGrp="1"/>
          </p:cNvSpPr>
          <p:nvPr>
            <p:ph idx="1"/>
          </p:nvPr>
        </p:nvSpPr>
        <p:spPr>
          <a:xfrm>
            <a:off x="1257299" y="1608931"/>
            <a:ext cx="11039475" cy="5830094"/>
          </a:xfrm>
        </p:spPr>
        <p:txBody>
          <a:bodyPr>
            <a:noAutofit/>
          </a:bodyPr>
          <a:lstStyle/>
          <a:p>
            <a:pPr>
              <a:lnSpc>
                <a:spcPct val="107000"/>
              </a:lnSpc>
              <a:spcAft>
                <a:spcPts val="800"/>
              </a:spcAft>
            </a:pPr>
            <a:r>
              <a:rPr lang="en-US" sz="3200" dirty="0">
                <a:effectLst/>
                <a:latin typeface="Book Antiqua" panose="02040602050305030304" pitchFamily="18" charset="0"/>
                <a:ea typeface="Calibri" panose="020F0502020204030204" pitchFamily="34" charset="0"/>
                <a:cs typeface="Times New Roman" panose="02020603050405020304" pitchFamily="18" charset="0"/>
              </a:rPr>
              <a:t>At the last MPC meeting held in </a:t>
            </a:r>
            <a:r>
              <a:rPr lang="en-US" sz="3200" dirty="0">
                <a:latin typeface="Book Antiqua" panose="02040602050305030304" pitchFamily="18" charset="0"/>
                <a:ea typeface="Calibri" panose="020F0502020204030204" pitchFamily="34" charset="0"/>
                <a:cs typeface="Times New Roman" panose="02020603050405020304" pitchFamily="18" charset="0"/>
              </a:rPr>
              <a:t>Nov 2024</a:t>
            </a:r>
            <a:r>
              <a:rPr lang="en-US" sz="3200" dirty="0">
                <a:effectLst/>
                <a:latin typeface="Book Antiqua" panose="02040602050305030304" pitchFamily="18" charset="0"/>
                <a:ea typeface="Calibri" panose="020F0502020204030204" pitchFamily="34" charset="0"/>
                <a:cs typeface="Times New Roman" panose="02020603050405020304" pitchFamily="18" charset="0"/>
              </a:rPr>
              <a:t>, the CBN continued its monetary policy tightening stance to tackle inflation.</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200" dirty="0">
                <a:effectLst/>
                <a:latin typeface="Book Antiqua" panose="02040602050305030304" pitchFamily="18" charset="0"/>
                <a:ea typeface="Calibri" panose="020F0502020204030204" pitchFamily="34" charset="0"/>
                <a:cs typeface="Times New Roman" panose="02020603050405020304" pitchFamily="18" charset="0"/>
              </a:rPr>
              <a:t>Monetary Policy Rate [MPR] was increased by 25 basis point from 27.25% to 27.5%.</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200">
                <a:effectLst/>
                <a:latin typeface="Book Antiqua" panose="02040602050305030304" pitchFamily="18" charset="0"/>
                <a:ea typeface="Calibri" panose="020F0502020204030204" pitchFamily="34" charset="0"/>
                <a:cs typeface="Times New Roman" panose="02020603050405020304" pitchFamily="18" charset="0"/>
              </a:rPr>
              <a:t>Cash </a:t>
            </a:r>
            <a:r>
              <a:rPr lang="en-US" sz="3200" dirty="0">
                <a:effectLst/>
                <a:latin typeface="Book Antiqua" panose="02040602050305030304" pitchFamily="18" charset="0"/>
                <a:ea typeface="Calibri" panose="020F0502020204030204" pitchFamily="34" charset="0"/>
                <a:cs typeface="Times New Roman" panose="02020603050405020304" pitchFamily="18" charset="0"/>
              </a:rPr>
              <a:t>Reserve Ratio[CRR]  of Deposit Money Banks </a:t>
            </a:r>
            <a:r>
              <a:rPr lang="en-US" sz="3200" dirty="0">
                <a:latin typeface="Book Antiqua" panose="02040602050305030304" pitchFamily="18" charset="0"/>
                <a:ea typeface="Calibri" panose="020F0502020204030204" pitchFamily="34" charset="0"/>
                <a:cs typeface="Times New Roman" panose="02020603050405020304" pitchFamily="18" charset="0"/>
              </a:rPr>
              <a:t>was retained at</a:t>
            </a:r>
            <a:r>
              <a:rPr lang="en-US" sz="3200" dirty="0">
                <a:effectLst/>
                <a:latin typeface="Book Antiqua" panose="02040602050305030304" pitchFamily="18" charset="0"/>
                <a:ea typeface="Calibri" panose="020F0502020204030204" pitchFamily="34" charset="0"/>
                <a:cs typeface="Times New Roman" panose="02020603050405020304" pitchFamily="18" charset="0"/>
              </a:rPr>
              <a:t> 50%; and merchant banks </a:t>
            </a:r>
            <a:r>
              <a:rPr lang="en-US" sz="3200" dirty="0">
                <a:latin typeface="Book Antiqua" panose="02040602050305030304" pitchFamily="18" charset="0"/>
                <a:ea typeface="Calibri" panose="020F0502020204030204" pitchFamily="34" charset="0"/>
                <a:cs typeface="Times New Roman" panose="02020603050405020304" pitchFamily="18" charset="0"/>
              </a:rPr>
              <a:t>at</a:t>
            </a:r>
            <a:r>
              <a:rPr lang="en-US" sz="3200" dirty="0">
                <a:effectLst/>
                <a:latin typeface="Book Antiqua" panose="02040602050305030304" pitchFamily="18" charset="0"/>
                <a:ea typeface="Calibri" panose="020F0502020204030204" pitchFamily="34" charset="0"/>
                <a:cs typeface="Times New Roman" panose="02020603050405020304" pitchFamily="18" charset="0"/>
              </a:rPr>
              <a:t> 15%</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200" dirty="0">
                <a:effectLst/>
                <a:latin typeface="Book Antiqua" panose="02040602050305030304" pitchFamily="18" charset="0"/>
                <a:ea typeface="Calibri" panose="020F0502020204030204" pitchFamily="34" charset="0"/>
                <a:cs typeface="Times New Roman" panose="02020603050405020304" pitchFamily="18" charset="0"/>
              </a:rPr>
              <a:t>Retained Asymmetric Corridor around MPR at +500/-100 basis point.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08994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E704A09-108D-43C3-8269-D445764C6253}"/>
              </a:ext>
            </a:extLst>
          </p:cNvPr>
          <p:cNvGraphicFramePr/>
          <p:nvPr/>
        </p:nvGraphicFramePr>
        <p:xfrm>
          <a:off x="-838200" y="66675"/>
          <a:ext cx="13868400" cy="67913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76033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01A5D-65E9-46B1-B0FE-EEAAB4A8C7EA}"/>
              </a:ext>
            </a:extLst>
          </p:cNvPr>
          <p:cNvSpPr>
            <a:spLocks noGrp="1"/>
          </p:cNvSpPr>
          <p:nvPr>
            <p:ph type="title"/>
          </p:nvPr>
        </p:nvSpPr>
        <p:spPr>
          <a:xfrm>
            <a:off x="2735165" y="248190"/>
            <a:ext cx="8911687" cy="1280890"/>
          </a:xfrm>
        </p:spPr>
        <p:txBody>
          <a:bodyPr>
            <a:normAutofit fontScale="90000"/>
          </a:bodyPr>
          <a:lstStyle/>
          <a:p>
            <a:r>
              <a:rPr lang="en-US" sz="6700" b="1" dirty="0">
                <a:latin typeface="Book Antiqua" panose="02040602050305030304" pitchFamily="18" charset="0"/>
                <a:ea typeface="Calibri" panose="020F0502020204030204" pitchFamily="34" charset="0"/>
                <a:cs typeface="Times New Roman" panose="02020603050405020304" pitchFamily="18" charset="0"/>
              </a:rPr>
              <a:t>Impact on Business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2AF188B-F3D3-4385-935E-164B6294E981}"/>
              </a:ext>
            </a:extLst>
          </p:cNvPr>
          <p:cNvSpPr>
            <a:spLocks noGrp="1"/>
          </p:cNvSpPr>
          <p:nvPr>
            <p:ph idx="1"/>
          </p:nvPr>
        </p:nvSpPr>
        <p:spPr>
          <a:xfrm>
            <a:off x="1676400" y="1642744"/>
            <a:ext cx="10515600" cy="5438775"/>
          </a:xfrm>
        </p:spPr>
        <p:txBody>
          <a:bodyPr>
            <a:normAutofit/>
          </a:bodyPr>
          <a:lstStyle/>
          <a:p>
            <a:pPr marL="342900" lvl="0" indent="-342900">
              <a:lnSpc>
                <a:spcPct val="107000"/>
              </a:lnSpc>
              <a:buFont typeface="Symbol" panose="05050102010706020507" pitchFamily="18" charset="2"/>
              <a:buChar char=""/>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Cost of borrowing by investors and contractors would increase and this may increase business and project costs.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Debt service cost on domestic debt may increase.</a:t>
            </a:r>
          </a:p>
          <a:p>
            <a:pPr marL="342900" lvl="0" indent="-342900">
              <a:lnSpc>
                <a:spcPct val="107000"/>
              </a:lnSpc>
              <a:buFont typeface="Symbol" panose="05050102010706020507" pitchFamily="18" charset="2"/>
              <a:buChar char=""/>
            </a:pPr>
            <a:r>
              <a:rPr lang="en-US" sz="3600" dirty="0">
                <a:latin typeface="Book Antiqua" panose="02040602050305030304" pitchFamily="18" charset="0"/>
                <a:ea typeface="Calibri" panose="020F0502020204030204" pitchFamily="34" charset="0"/>
                <a:cs typeface="Times New Roman" panose="02020603050405020304" pitchFamily="18" charset="0"/>
              </a:rPr>
              <a:t>High risk of loan defaults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3600" dirty="0">
                <a:latin typeface="Book Antiqua" panose="02040602050305030304" pitchFamily="18" charset="0"/>
                <a:ea typeface="Calibri" panose="020F0502020204030204" pitchFamily="34" charset="0"/>
                <a:cs typeface="Times New Roman" panose="02020603050405020304" pitchFamily="18" charset="0"/>
              </a:rPr>
              <a:t>Business sustainability vulnerable to elevated risks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845923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43AFA-1CD0-468B-AFA3-AC1FF4288110}"/>
              </a:ext>
            </a:extLst>
          </p:cNvPr>
          <p:cNvSpPr>
            <a:spLocks noGrp="1"/>
          </p:cNvSpPr>
          <p:nvPr>
            <p:ph type="ctrTitle"/>
          </p:nvPr>
        </p:nvSpPr>
        <p:spPr>
          <a:xfrm>
            <a:off x="2589212" y="1895475"/>
            <a:ext cx="8915399" cy="2262781"/>
          </a:xfrm>
        </p:spPr>
        <p:txBody>
          <a:bodyPr>
            <a:normAutofit fontScale="90000"/>
          </a:bodyPr>
          <a:lstStyle/>
          <a:p>
            <a:pPr algn="ctr"/>
            <a:r>
              <a:rPr lang="en-US" b="1" dirty="0"/>
              <a:t>TAX REFORMS: IMPLICATIONS FOR BUSINESS OUTLOOK IN 2025</a:t>
            </a:r>
          </a:p>
        </p:txBody>
      </p:sp>
    </p:spTree>
    <p:extLst>
      <p:ext uri="{BB962C8B-B14F-4D97-AF65-F5344CB8AC3E}">
        <p14:creationId xmlns:p14="http://schemas.microsoft.com/office/powerpoint/2010/main" val="26327049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4AD8B-AD1E-4826-B8E8-B6A04027B62B}"/>
              </a:ext>
            </a:extLst>
          </p:cNvPr>
          <p:cNvSpPr>
            <a:spLocks noGrp="1"/>
          </p:cNvSpPr>
          <p:nvPr>
            <p:ph type="title"/>
          </p:nvPr>
        </p:nvSpPr>
        <p:spPr>
          <a:xfrm>
            <a:off x="2877405" y="349790"/>
            <a:ext cx="8911687" cy="1280890"/>
          </a:xfrm>
        </p:spPr>
        <p:txBody>
          <a:bodyPr>
            <a:normAutofit fontScale="90000"/>
          </a:bodyPr>
          <a:lstStyle/>
          <a:p>
            <a:r>
              <a:rPr lang="en-US" sz="6000" b="1" dirty="0">
                <a:latin typeface="Book Antiqua" panose="02040602050305030304" pitchFamily="18" charset="0"/>
                <a:ea typeface="Calibri" panose="020F0502020204030204" pitchFamily="34" charset="0"/>
                <a:cs typeface="Times New Roman" panose="02020603050405020304" pitchFamily="18" charset="0"/>
              </a:rPr>
              <a:t>TAX REFORMS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A3F6B74-A10B-475D-94D0-38BBAA1522F6}"/>
              </a:ext>
            </a:extLst>
          </p:cNvPr>
          <p:cNvSpPr>
            <a:spLocks noGrp="1"/>
          </p:cNvSpPr>
          <p:nvPr>
            <p:ph idx="1"/>
          </p:nvPr>
        </p:nvSpPr>
        <p:spPr>
          <a:xfrm>
            <a:off x="838200" y="1514476"/>
            <a:ext cx="10515600" cy="5514974"/>
          </a:xfrm>
        </p:spPr>
        <p:txBody>
          <a:bodyPr>
            <a:normAutofit/>
          </a:bodyPr>
          <a:lstStyle/>
          <a:p>
            <a:pPr marL="342900" lvl="0" indent="-342900">
              <a:lnSpc>
                <a:spcPct val="107000"/>
              </a:lnSpc>
              <a:buFont typeface="Symbol" panose="05050102010706020507" pitchFamily="18" charset="2"/>
              <a:buChar char=""/>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The Presidential Committee on Fiscal Policy and Tax Reforms is coming up with strategies to improve tax compliance by leveraging technology.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This may boost tax revenue to the federation account the benefit of which would cascade down to the sub nationals.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785567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59832-6965-418A-ADBF-73964E3ABE81}"/>
              </a:ext>
            </a:extLst>
          </p:cNvPr>
          <p:cNvSpPr>
            <a:spLocks noGrp="1"/>
          </p:cNvSpPr>
          <p:nvPr>
            <p:ph type="title"/>
          </p:nvPr>
        </p:nvSpPr>
        <p:spPr>
          <a:xfrm>
            <a:off x="1971675" y="128810"/>
            <a:ext cx="9667875" cy="1052290"/>
          </a:xfrm>
        </p:spPr>
        <p:txBody>
          <a:bodyPr/>
          <a:lstStyle/>
          <a:p>
            <a:r>
              <a:rPr lang="en-US" b="1" dirty="0"/>
              <a:t>TAX REFORMS: IMPLICATIONS FOR BUSINESS</a:t>
            </a:r>
          </a:p>
        </p:txBody>
      </p:sp>
      <p:sp>
        <p:nvSpPr>
          <p:cNvPr id="3" name="Content Placeholder 2">
            <a:extLst>
              <a:ext uri="{FF2B5EF4-FFF2-40B4-BE49-F238E27FC236}">
                <a16:creationId xmlns:a16="http://schemas.microsoft.com/office/drawing/2014/main" id="{9B95196A-0A0B-4AE2-A988-5673346B53FF}"/>
              </a:ext>
            </a:extLst>
          </p:cNvPr>
          <p:cNvSpPr>
            <a:spLocks noGrp="1"/>
          </p:cNvSpPr>
          <p:nvPr>
            <p:ph idx="1"/>
          </p:nvPr>
        </p:nvSpPr>
        <p:spPr>
          <a:xfrm>
            <a:off x="1885950" y="1181100"/>
            <a:ext cx="10382250" cy="5229225"/>
          </a:xfrm>
        </p:spPr>
        <p:txBody>
          <a:bodyPr>
            <a:noAutofit/>
          </a:bodyPr>
          <a:lstStyle/>
          <a:p>
            <a:r>
              <a:rPr lang="en-US" sz="2800" dirty="0"/>
              <a:t>Reduction in Company Tax from 30% to 25%</a:t>
            </a:r>
          </a:p>
          <a:p>
            <a:r>
              <a:rPr lang="en-US" sz="2800" dirty="0"/>
              <a:t>Exemption of SMEs with turnover of N50 million and below from VAT and CIT</a:t>
            </a:r>
          </a:p>
          <a:p>
            <a:r>
              <a:rPr lang="en-US" sz="2800" dirty="0"/>
              <a:t>Abrogation of archaic Tax laws  </a:t>
            </a:r>
          </a:p>
          <a:p>
            <a:r>
              <a:rPr lang="en-US" sz="2800" dirty="0"/>
              <a:t>Abrogation of nuisance taxes – wheel barrow tax, radio and television tax etc.</a:t>
            </a:r>
          </a:p>
          <a:p>
            <a:r>
              <a:rPr lang="en-US" sz="2800" dirty="0"/>
              <a:t>Introduction of Economic development tax incentives.</a:t>
            </a:r>
          </a:p>
          <a:p>
            <a:r>
              <a:rPr lang="en-US" sz="2800" dirty="0"/>
              <a:t>Rationalization of number of taxes.</a:t>
            </a:r>
          </a:p>
          <a:p>
            <a:r>
              <a:rPr lang="en-US" sz="2800" dirty="0"/>
              <a:t>Proposal to increase VAT from 7.5% to 10% commencing 2025</a:t>
            </a:r>
          </a:p>
        </p:txBody>
      </p:sp>
    </p:spTree>
    <p:extLst>
      <p:ext uri="{BB962C8B-B14F-4D97-AF65-F5344CB8AC3E}">
        <p14:creationId xmlns:p14="http://schemas.microsoft.com/office/powerpoint/2010/main" val="4009182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49D5D-4D50-450F-85CD-A8E98EF9E2B9}"/>
              </a:ext>
            </a:extLst>
          </p:cNvPr>
          <p:cNvSpPr>
            <a:spLocks noGrp="1"/>
          </p:cNvSpPr>
          <p:nvPr>
            <p:ph type="ctrTitle"/>
          </p:nvPr>
        </p:nvSpPr>
        <p:spPr/>
        <p:txBody>
          <a:bodyPr>
            <a:normAutofit fontScale="90000"/>
          </a:bodyPr>
          <a:lstStyle/>
          <a:p>
            <a:pPr algn="ctr"/>
            <a:r>
              <a:rPr lang="en-US" b="1" dirty="0"/>
              <a:t>SILVER LINING IN THE CURRENT ECONOMIC REFORMS</a:t>
            </a:r>
          </a:p>
        </p:txBody>
      </p:sp>
    </p:spTree>
    <p:extLst>
      <p:ext uri="{BB962C8B-B14F-4D97-AF65-F5344CB8AC3E}">
        <p14:creationId xmlns:p14="http://schemas.microsoft.com/office/powerpoint/2010/main" val="18990653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88567-E1F4-4F57-A7DC-87CFD015429C}"/>
              </a:ext>
            </a:extLst>
          </p:cNvPr>
          <p:cNvSpPr>
            <a:spLocks noGrp="1"/>
          </p:cNvSpPr>
          <p:nvPr>
            <p:ph type="title"/>
          </p:nvPr>
        </p:nvSpPr>
        <p:spPr>
          <a:xfrm>
            <a:off x="2096979" y="600863"/>
            <a:ext cx="8911687" cy="1280890"/>
          </a:xfrm>
        </p:spPr>
        <p:txBody>
          <a:bodyPr>
            <a:normAutofit fontScale="90000"/>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OPPORTUNITIES IN THE CURRENT REFORMS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9D2E3C0-B577-48DA-B696-575063467B0A}"/>
              </a:ext>
            </a:extLst>
          </p:cNvPr>
          <p:cNvSpPr>
            <a:spLocks noGrp="1"/>
          </p:cNvSpPr>
          <p:nvPr>
            <p:ph idx="1"/>
          </p:nvPr>
        </p:nvSpPr>
        <p:spPr>
          <a:xfrm>
            <a:off x="1676400" y="1387474"/>
            <a:ext cx="10515600" cy="5032375"/>
          </a:xfrm>
        </p:spPr>
        <p:txBody>
          <a:bodyPr>
            <a:normAutofit fontScale="92500"/>
          </a:bodyPr>
          <a:lstStyle/>
          <a:p>
            <a:pPr marL="0" indent="0">
              <a:lnSpc>
                <a:spcPct val="150000"/>
              </a:lnSpc>
              <a:spcAft>
                <a:spcPts val="800"/>
              </a:spcAft>
              <a:buNone/>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Significant opportunities for import substitution across all sectors.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800" dirty="0">
                <a:latin typeface="Book Antiqua" panose="02040602050305030304" pitchFamily="18" charset="0"/>
                <a:ea typeface="Calibri" panose="020F0502020204030204" pitchFamily="34" charset="0"/>
                <a:cs typeface="Times New Roman" panose="02020603050405020304" pitchFamily="18" charset="0"/>
              </a:rPr>
              <a:t>Alternatives to industrial raw materials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Provision of domestic alternatives to medical tourism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Alternatives to education tourism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Alternatives to vacation abroad.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Local fabrications of spare parts and other mechanical devices.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443439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4A6FD-93BC-4644-B62C-97E89236C6E3}"/>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OPPORTUNITIES IN THE REFORMS</a:t>
            </a:r>
            <a:endParaRPr lang="en-US" dirty="0"/>
          </a:p>
        </p:txBody>
      </p:sp>
      <p:sp>
        <p:nvSpPr>
          <p:cNvPr id="3" name="Content Placeholder 2">
            <a:extLst>
              <a:ext uri="{FF2B5EF4-FFF2-40B4-BE49-F238E27FC236}">
                <a16:creationId xmlns:a16="http://schemas.microsoft.com/office/drawing/2014/main" id="{82733540-7BE2-4546-B522-7937B82DF3A0}"/>
              </a:ext>
            </a:extLst>
          </p:cNvPr>
          <p:cNvSpPr>
            <a:spLocks noGrp="1"/>
          </p:cNvSpPr>
          <p:nvPr>
            <p:ph idx="1"/>
          </p:nvPr>
        </p:nvSpPr>
        <p:spPr>
          <a:xfrm>
            <a:off x="1070674" y="1531156"/>
            <a:ext cx="10515600" cy="5032375"/>
          </a:xfrm>
        </p:spPr>
        <p:txBody>
          <a:bodyPr>
            <a:normAutofit fontScale="92500" lnSpcReduction="20000"/>
          </a:bodyPr>
          <a:lstStyle/>
          <a:p>
            <a:pPr marL="457200" indent="-457200">
              <a:lnSpc>
                <a:spcPct val="150000"/>
              </a:lnSpc>
              <a:spcAft>
                <a:spcPts val="800"/>
              </a:spcAft>
            </a:pPr>
            <a:r>
              <a:rPr lang="en-US" sz="2800" dirty="0">
                <a:latin typeface="Book Antiqua" panose="02040602050305030304" pitchFamily="18" charset="0"/>
                <a:ea typeface="Calibri" panose="020F0502020204030204" pitchFamily="34" charset="0"/>
                <a:cs typeface="Times New Roman" panose="02020603050405020304" pitchFamily="18" charset="0"/>
              </a:rPr>
              <a:t>Currency depreciation offers incredible incentives </a:t>
            </a:r>
            <a:r>
              <a:rPr lang="en-US" sz="2800">
                <a:latin typeface="Book Antiqua" panose="02040602050305030304" pitchFamily="18" charset="0"/>
                <a:ea typeface="Calibri" panose="020F0502020204030204" pitchFamily="34" charset="0"/>
                <a:cs typeface="Times New Roman" panose="02020603050405020304" pitchFamily="18" charset="0"/>
              </a:rPr>
              <a:t>for Export </a:t>
            </a:r>
            <a:r>
              <a:rPr lang="en-US" sz="2800" dirty="0">
                <a:latin typeface="Book Antiqua" panose="02040602050305030304" pitchFamily="18" charset="0"/>
                <a:ea typeface="Calibri" panose="020F0502020204030204" pitchFamily="34" charset="0"/>
                <a:cs typeface="Times New Roman" panose="02020603050405020304" pitchFamily="18" charset="0"/>
              </a:rPr>
              <a:t>business.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High food prices are a great opportunity for investment in agriculture.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Opportunities for diaspora Nigerians to invest at home.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Opportunities for export of services – </a:t>
            </a:r>
            <a:r>
              <a:rPr lang="en-US" sz="2800" dirty="0" err="1">
                <a:effectLst/>
                <a:latin typeface="Book Antiqua" panose="02040602050305030304" pitchFamily="18" charset="0"/>
                <a:ea typeface="Calibri" panose="020F0502020204030204" pitchFamily="34" charset="0"/>
                <a:cs typeface="Times New Roman" panose="02020603050405020304" pitchFamily="18" charset="0"/>
              </a:rPr>
              <a:t>Japa</a:t>
            </a:r>
            <a:r>
              <a:rPr lang="en-US" sz="2800" dirty="0">
                <a:effectLst/>
                <a:latin typeface="Book Antiqua" panose="02040602050305030304" pitchFamily="18" charset="0"/>
                <a:ea typeface="Calibri" panose="020F0502020204030204" pitchFamily="34" charset="0"/>
                <a:cs typeface="Times New Roman" panose="02020603050405020304" pitchFamily="18" charset="0"/>
              </a:rPr>
              <a:t> not entirely a bad idea. India had $125 billion remittances in 2023, Philippines $40 billion; China $50 billion; Mexico N67 billion , Nigeria $22 billion in 2022.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663543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60598-35F6-4BBE-81B6-010628FEB65C}"/>
              </a:ext>
            </a:extLst>
          </p:cNvPr>
          <p:cNvSpPr>
            <a:spLocks noGrp="1"/>
          </p:cNvSpPr>
          <p:nvPr>
            <p:ph type="title"/>
          </p:nvPr>
        </p:nvSpPr>
        <p:spPr>
          <a:xfrm>
            <a:off x="1952787" y="624110"/>
            <a:ext cx="9551826" cy="1280890"/>
          </a:xfrm>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OPPORTUNITIES IN THE REFORMS</a:t>
            </a:r>
            <a:endParaRPr lang="en-US" dirty="0"/>
          </a:p>
        </p:txBody>
      </p:sp>
      <p:sp>
        <p:nvSpPr>
          <p:cNvPr id="3" name="Content Placeholder 2">
            <a:extLst>
              <a:ext uri="{FF2B5EF4-FFF2-40B4-BE49-F238E27FC236}">
                <a16:creationId xmlns:a16="http://schemas.microsoft.com/office/drawing/2014/main" id="{2740A310-D0F4-4BA5-AF35-8569A45CB3E1}"/>
              </a:ext>
            </a:extLst>
          </p:cNvPr>
          <p:cNvSpPr>
            <a:spLocks noGrp="1"/>
          </p:cNvSpPr>
          <p:nvPr>
            <p:ph idx="1"/>
          </p:nvPr>
        </p:nvSpPr>
        <p:spPr>
          <a:xfrm>
            <a:off x="838200" y="1690688"/>
            <a:ext cx="10515600" cy="5243511"/>
          </a:xfrm>
        </p:spPr>
        <p:txBody>
          <a:bodyPr>
            <a:normAutofit fontScale="47500" lnSpcReduction="20000"/>
          </a:bodyPr>
          <a:lstStyle/>
          <a:p>
            <a:pPr>
              <a:lnSpc>
                <a:spcPct val="150000"/>
              </a:lnSpc>
              <a:spcAft>
                <a:spcPts val="800"/>
              </a:spcAft>
            </a:pPr>
            <a:r>
              <a:rPr lang="en-US" sz="4500" dirty="0">
                <a:effectLst/>
                <a:latin typeface="Book Antiqua" panose="02040602050305030304" pitchFamily="18" charset="0"/>
                <a:ea typeface="Calibri" panose="020F0502020204030204" pitchFamily="34" charset="0"/>
                <a:cs typeface="Times New Roman" panose="02020603050405020304" pitchFamily="18" charset="0"/>
              </a:rPr>
              <a:t>There should be deliberate policy to </a:t>
            </a:r>
            <a:r>
              <a:rPr lang="en-US" sz="4500">
                <a:effectLst/>
                <a:latin typeface="Book Antiqua" panose="02040602050305030304" pitchFamily="18" charset="0"/>
                <a:ea typeface="Calibri" panose="020F0502020204030204" pitchFamily="34" charset="0"/>
                <a:cs typeface="Times New Roman" panose="02020603050405020304" pitchFamily="18" charset="0"/>
              </a:rPr>
              <a:t>promote legal migration </a:t>
            </a:r>
            <a:r>
              <a:rPr lang="en-US" sz="4500" dirty="0">
                <a:effectLst/>
                <a:latin typeface="Book Antiqua" panose="02040602050305030304" pitchFamily="18" charset="0"/>
                <a:ea typeface="Calibri" panose="020F0502020204030204" pitchFamily="34" charset="0"/>
                <a:cs typeface="Times New Roman" panose="02020603050405020304" pitchFamily="18" charset="0"/>
              </a:rPr>
              <a:t>abroad.  Even our artisans, care givers, truck drivers can benefit.</a:t>
            </a:r>
            <a:endParaRPr lang="en-US" sz="4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500" dirty="0">
                <a:effectLst/>
                <a:latin typeface="Book Antiqua" panose="02040602050305030304" pitchFamily="18" charset="0"/>
                <a:ea typeface="Calibri" panose="020F0502020204030204" pitchFamily="34" charset="0"/>
                <a:cs typeface="Times New Roman" panose="02020603050405020304" pitchFamily="18" charset="0"/>
              </a:rPr>
              <a:t>Outsourcing opportunities for business abroad.</a:t>
            </a:r>
            <a:endParaRPr lang="en-US" sz="4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500" dirty="0">
                <a:effectLst/>
                <a:latin typeface="Book Antiqua" panose="02040602050305030304" pitchFamily="18" charset="0"/>
                <a:ea typeface="Calibri" panose="020F0502020204030204" pitchFamily="34" charset="0"/>
                <a:cs typeface="Times New Roman" panose="02020603050405020304" pitchFamily="18" charset="0"/>
              </a:rPr>
              <a:t>Bigger Investment opportunities in the petroleum refineries and related industries following the deregulation of the sector.</a:t>
            </a:r>
            <a:endParaRPr lang="en-US" sz="4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500" dirty="0">
                <a:effectLst/>
                <a:latin typeface="Book Antiqua" panose="02040602050305030304" pitchFamily="18" charset="0"/>
                <a:ea typeface="Calibri" panose="020F0502020204030204" pitchFamily="34" charset="0"/>
                <a:cs typeface="Times New Roman" panose="02020603050405020304" pitchFamily="18" charset="0"/>
              </a:rPr>
              <a:t>Opportunities in renewable energy investment, cheaper and more environment friendly.</a:t>
            </a:r>
            <a:endParaRPr lang="en-US" sz="4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500" dirty="0">
                <a:effectLst/>
                <a:latin typeface="Book Antiqua" panose="02040602050305030304" pitchFamily="18" charset="0"/>
                <a:ea typeface="Calibri" panose="020F0502020204030204" pitchFamily="34" charset="0"/>
                <a:cs typeface="Times New Roman" panose="02020603050405020304" pitchFamily="18" charset="0"/>
              </a:rPr>
              <a:t>Better focus by investors and households on energy efficiency.</a:t>
            </a:r>
            <a:endParaRPr lang="en-US" sz="4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500" dirty="0">
                <a:effectLst/>
                <a:latin typeface="Book Antiqua" panose="02040602050305030304" pitchFamily="18" charset="0"/>
                <a:ea typeface="Calibri" panose="020F0502020204030204" pitchFamily="34" charset="0"/>
                <a:cs typeface="Times New Roman" panose="02020603050405020304" pitchFamily="18" charset="0"/>
              </a:rPr>
              <a:t>New opportunities in the use of CNG, LPG in transportation.</a:t>
            </a:r>
            <a:endParaRPr lang="en-US" sz="45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336092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3AEAB-CE6E-47ED-A37F-EB7354FAE0FD}"/>
              </a:ext>
            </a:extLst>
          </p:cNvPr>
          <p:cNvSpPr>
            <a:spLocks noGrp="1"/>
          </p:cNvSpPr>
          <p:nvPr>
            <p:ph type="title"/>
          </p:nvPr>
        </p:nvSpPr>
        <p:spPr/>
        <p:txBody>
          <a:bodyPr>
            <a:normAutofit fontScale="90000"/>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OPPORTUNITES IN ELECTRICITY SECTOR REFORM</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B781DD7-0A46-4D25-BDA8-E9F5EBDF0E3E}"/>
              </a:ext>
            </a:extLst>
          </p:cNvPr>
          <p:cNvSpPr>
            <a:spLocks noGrp="1"/>
          </p:cNvSpPr>
          <p:nvPr>
            <p:ph idx="1"/>
          </p:nvPr>
        </p:nvSpPr>
        <p:spPr>
          <a:xfrm>
            <a:off x="1566620" y="1593150"/>
            <a:ext cx="10515600" cy="4918075"/>
          </a:xfrm>
        </p:spPr>
        <p:txBody>
          <a:bodyPr/>
          <a:lstStyle/>
          <a:p>
            <a:pPr marL="0" indent="0">
              <a:lnSpc>
                <a:spcPct val="150000"/>
              </a:lnSpc>
              <a:spcAft>
                <a:spcPts val="800"/>
              </a:spcAft>
              <a:buNone/>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Decentralization opens up opportunities in the entire electricity value chain.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Aft>
                <a:spcPts val="800"/>
              </a:spcAft>
              <a:buNone/>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Opportunities in embedded power solutions.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Aft>
                <a:spcPts val="800"/>
              </a:spcAft>
              <a:buNone/>
            </a:pPr>
            <a:r>
              <a:rPr lang="en-US" sz="4000" dirty="0">
                <a:effectLst/>
                <a:latin typeface="Book Antiqua" panose="02040602050305030304" pitchFamily="18" charset="0"/>
                <a:ea typeface="Calibri" panose="020F0502020204030204" pitchFamily="34" charset="0"/>
                <a:cs typeface="Times New Roman" panose="02020603050405020304" pitchFamily="18" charset="0"/>
              </a:rPr>
              <a:t>Opportunities in mini-grids.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685672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CEFD-7182-468D-A2F4-4445D425444E}"/>
              </a:ext>
            </a:extLst>
          </p:cNvPr>
          <p:cNvSpPr>
            <a:spLocks noGrp="1"/>
          </p:cNvSpPr>
          <p:nvPr>
            <p:ph type="ctrTitle"/>
          </p:nvPr>
        </p:nvSpPr>
        <p:spPr>
          <a:xfrm>
            <a:off x="2419350" y="2806700"/>
            <a:ext cx="9144000" cy="2387600"/>
          </a:xfrm>
        </p:spPr>
        <p:txBody>
          <a:bodyPr>
            <a:noAutofit/>
          </a:bodyPr>
          <a:lstStyle/>
          <a:p>
            <a:pPr algn="ctr"/>
            <a:r>
              <a:rPr lang="en-US" sz="6600" b="1" dirty="0">
                <a:latin typeface="+mn-lt"/>
              </a:rPr>
              <a:t>ADAPTING TO CHANGING ECONOMIC AND BUSINESS LANDSCAPE </a:t>
            </a:r>
          </a:p>
        </p:txBody>
      </p:sp>
    </p:spTree>
    <p:extLst>
      <p:ext uri="{BB962C8B-B14F-4D97-AF65-F5344CB8AC3E}">
        <p14:creationId xmlns:p14="http://schemas.microsoft.com/office/powerpoint/2010/main" val="19748070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40766-B199-4A3C-B070-8A379D68DB8B}"/>
              </a:ext>
            </a:extLst>
          </p:cNvPr>
          <p:cNvSpPr>
            <a:spLocks noGrp="1"/>
          </p:cNvSpPr>
          <p:nvPr>
            <p:ph type="title"/>
          </p:nvPr>
        </p:nvSpPr>
        <p:spPr/>
        <p:txBody>
          <a:bodyPr/>
          <a:lstStyle/>
          <a:p>
            <a:r>
              <a:rPr lang="en-US" b="1" dirty="0"/>
              <a:t>BUSINESS ENVIRONMENT DYNAMICS</a:t>
            </a:r>
          </a:p>
        </p:txBody>
      </p:sp>
      <p:sp>
        <p:nvSpPr>
          <p:cNvPr id="3" name="Content Placeholder 2">
            <a:extLst>
              <a:ext uri="{FF2B5EF4-FFF2-40B4-BE49-F238E27FC236}">
                <a16:creationId xmlns:a16="http://schemas.microsoft.com/office/drawing/2014/main" id="{97074D7B-925C-42C5-9FE3-355FD2981C61}"/>
              </a:ext>
            </a:extLst>
          </p:cNvPr>
          <p:cNvSpPr>
            <a:spLocks noGrp="1"/>
          </p:cNvSpPr>
          <p:nvPr>
            <p:ph idx="1"/>
          </p:nvPr>
        </p:nvSpPr>
        <p:spPr>
          <a:xfrm>
            <a:off x="838200" y="1690688"/>
            <a:ext cx="10515600" cy="4995861"/>
          </a:xfrm>
        </p:spPr>
        <p:txBody>
          <a:bodyPr>
            <a:normAutofit lnSpcReduction="10000"/>
          </a:bodyPr>
          <a:lstStyle/>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The business landscape in Nigeria is very dynamic , driven by technological advancements, macroeconomic headwinds.</a:t>
            </a:r>
          </a:p>
          <a:p>
            <a:pPr>
              <a:lnSpc>
                <a:spcPct val="150000"/>
              </a:lnSpc>
              <a:spcAft>
                <a:spcPts val="800"/>
              </a:spcAft>
            </a:pPr>
            <a:r>
              <a:rPr lang="en-US" dirty="0">
                <a:latin typeface="Book Antiqua" panose="02040602050305030304" pitchFamily="18" charset="0"/>
                <a:ea typeface="Calibri" panose="020F0502020204030204" pitchFamily="34" charset="0"/>
                <a:cs typeface="Times New Roman" panose="02020603050405020304" pitchFamily="18" charset="0"/>
              </a:rPr>
              <a:t>R</a:t>
            </a:r>
            <a:r>
              <a:rPr lang="en-US" sz="2800" dirty="0">
                <a:effectLst/>
                <a:latin typeface="Book Antiqua" panose="02040602050305030304" pitchFamily="18" charset="0"/>
                <a:ea typeface="Calibri" panose="020F0502020204030204" pitchFamily="34" charset="0"/>
                <a:cs typeface="Times New Roman" panose="02020603050405020304" pitchFamily="18" charset="0"/>
              </a:rPr>
              <a:t>egulatory issues and rapidly changing consumer behavior, driven by demographic changes and economic conditions have become critical for business strategy</a:t>
            </a: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These dynamics demand that business strategies are constantly reviewed to ensure relevance, resilience and competitiveness.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en-US" sz="2800" dirty="0">
              <a:effectLst/>
              <a:latin typeface="Book Antiqua" panose="02040602050305030304" pitchFamily="18" charset="0"/>
              <a:ea typeface="Calibri" panose="020F0502020204030204" pitchFamily="34" charset="0"/>
              <a:cs typeface="Times New Roman" panose="02020603050405020304" pitchFamily="18" charset="0"/>
            </a:endParaRPr>
          </a:p>
          <a:p>
            <a:pPr>
              <a:lnSpc>
                <a:spcPct val="150000"/>
              </a:lnSpc>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294418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67898-F440-411B-8FF7-F9874385707F}"/>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Flexibility of Business Models: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42289E7-F861-4AD0-A5D2-099FD00CA0D2}"/>
              </a:ext>
            </a:extLst>
          </p:cNvPr>
          <p:cNvSpPr>
            <a:spLocks noGrp="1"/>
          </p:cNvSpPr>
          <p:nvPr>
            <p:ph idx="1"/>
          </p:nvPr>
        </p:nvSpPr>
        <p:spPr/>
        <p:txBody>
          <a:bodyPr>
            <a:normAutofit fontScale="77500" lnSpcReduction="20000"/>
          </a:bodyPr>
          <a:lstStyle/>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In a rapidly changing business landscape, flexibility of business model is vital for Nigerian businesses. </a:t>
            </a: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Being able to respond quickly to market trends, customer demands, and emerging opportunities is critical.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849172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6CAB8-94F2-4C36-8032-6C6CAF86AE4C}"/>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Scenario Planning</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B45F70D-3CC6-4B61-AF25-A83814AD7249}"/>
              </a:ext>
            </a:extLst>
          </p:cNvPr>
          <p:cNvSpPr>
            <a:spLocks noGrp="1"/>
          </p:cNvSpPr>
          <p:nvPr>
            <p:ph idx="1"/>
          </p:nvPr>
        </p:nvSpPr>
        <p:spPr>
          <a:xfrm>
            <a:off x="838200" y="1825624"/>
            <a:ext cx="10515600" cy="5032375"/>
          </a:xfrm>
        </p:spPr>
        <p:txBody>
          <a:bodyPr>
            <a:normAutofit lnSpcReduction="10000"/>
          </a:bodyPr>
          <a:lstStyle/>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Scenario planning is critical for adaptation of business strategies to changing economic conditions.  </a:t>
            </a: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We should construct scenarios for the critical variables that affect our businesses – exchange rate, inflation rate, interest rate, oil price, energy prices.  </a:t>
            </a: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This should guide business decisions going forward as it allows for a proactive business decision.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494322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FA3F-DDCB-43E9-AE9C-4B29F174FC08}"/>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Reduce Forex Exposure</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7ADBED6-513E-4E73-9363-C3C8F6EAF439}"/>
              </a:ext>
            </a:extLst>
          </p:cNvPr>
          <p:cNvSpPr>
            <a:spLocks noGrp="1"/>
          </p:cNvSpPr>
          <p:nvPr>
            <p:ph idx="1"/>
          </p:nvPr>
        </p:nvSpPr>
        <p:spPr>
          <a:xfrm>
            <a:off x="1638299" y="1504950"/>
            <a:ext cx="10410825" cy="5353050"/>
          </a:xfrm>
        </p:spPr>
        <p:txBody>
          <a:bodyPr>
            <a:normAutofit fontScale="92500" lnSpcReduction="10000"/>
          </a:bodyPr>
          <a:lstStyle/>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Reduce exposure to forex as much as possible.  Explore import substitution options as much as possible. </a:t>
            </a: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 High forex exposure could endanger a business at this time.  </a:t>
            </a: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Avoid offshore debt financing because of the weak currency and elevated exchange rate risk, except for export oriented industry.  Many companies are paying a huge price for such exposures at this time</a:t>
            </a:r>
          </a:p>
          <a:p>
            <a:pPr>
              <a:lnSpc>
                <a:spcPct val="150000"/>
              </a:lnSpc>
              <a:spcAft>
                <a:spcPts val="800"/>
              </a:spcAft>
            </a:pPr>
            <a:r>
              <a:rPr lang="en-US" sz="2800" dirty="0">
                <a:latin typeface="Book Antiqua" panose="02040602050305030304" pitchFamily="18" charset="0"/>
                <a:ea typeface="Calibri" panose="020F0502020204030204" pitchFamily="34" charset="0"/>
                <a:cs typeface="Times New Roman" panose="02020603050405020304" pitchFamily="18" charset="0"/>
              </a:rPr>
              <a:t>Aim for naira dominant balance sheet</a:t>
            </a:r>
            <a:r>
              <a:rPr lang="en-US" sz="2800" dirty="0">
                <a:effectLst/>
                <a:latin typeface="Book Antiqua" panose="02040602050305030304" pitchFamily="18" charset="0"/>
                <a:ea typeface="Calibri" panose="020F0502020204030204" pitchFamily="34" charset="0"/>
                <a:cs typeface="Times New Roman" panose="02020603050405020304" pitchFamily="18" charset="0"/>
              </a:rPr>
              <a:t>.</a:t>
            </a:r>
          </a:p>
          <a:p>
            <a:pPr>
              <a:lnSpc>
                <a:spcPct val="150000"/>
              </a:lnSpc>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354440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BB4A-7C0F-4682-8788-3933B301CE5A}"/>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Reduce Debt Financing</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8580D34-DFB9-4B4E-BE06-4661398659FD}"/>
              </a:ext>
            </a:extLst>
          </p:cNvPr>
          <p:cNvSpPr>
            <a:spLocks noGrp="1"/>
          </p:cNvSpPr>
          <p:nvPr>
            <p:ph idx="1"/>
          </p:nvPr>
        </p:nvSpPr>
        <p:spPr>
          <a:xfrm>
            <a:off x="1676400" y="1409701"/>
            <a:ext cx="10515600" cy="5553074"/>
          </a:xfrm>
        </p:spPr>
        <p:txBody>
          <a:bodyPr>
            <a:normAutofit fontScale="77500" lnSpcReduction="20000"/>
          </a:bodyPr>
          <a:lstStyle/>
          <a:p>
            <a:pPr>
              <a:lnSpc>
                <a:spcPct val="150000"/>
              </a:lnSpc>
              <a:spcAft>
                <a:spcPts val="800"/>
              </a:spcAft>
            </a:pPr>
            <a:r>
              <a:rPr lang="en-US" sz="3500" dirty="0">
                <a:effectLst/>
                <a:latin typeface="Book Antiqua" panose="02040602050305030304" pitchFamily="18" charset="0"/>
                <a:ea typeface="Calibri" panose="020F0502020204030204" pitchFamily="34" charset="0"/>
                <a:cs typeface="Times New Roman" panose="02020603050405020304" pitchFamily="18" charset="0"/>
              </a:rPr>
              <a:t>Reduce exposure to commercial bank credit.  Interest rate risks are very high at this time and this may persist for some time. </a:t>
            </a:r>
          </a:p>
          <a:p>
            <a:pPr>
              <a:lnSpc>
                <a:spcPct val="150000"/>
              </a:lnSpc>
              <a:spcAft>
                <a:spcPts val="800"/>
              </a:spcAft>
            </a:pPr>
            <a:r>
              <a:rPr lang="en-US" sz="3500" dirty="0">
                <a:effectLst/>
                <a:latin typeface="Book Antiqua" panose="02040602050305030304" pitchFamily="18" charset="0"/>
                <a:ea typeface="Calibri" panose="020F0502020204030204" pitchFamily="34" charset="0"/>
                <a:cs typeface="Times New Roman" panose="02020603050405020304" pitchFamily="18" charset="0"/>
              </a:rPr>
              <a:t>Prospects of monetary policy tightening at the domestic and global markets are very high.  This could exert tremendous pressure on the business. </a:t>
            </a:r>
            <a:endParaRPr lang="en-US" sz="3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3500" dirty="0">
                <a:effectLst/>
                <a:latin typeface="Book Antiqua" panose="02040602050305030304" pitchFamily="18" charset="0"/>
                <a:ea typeface="Calibri" panose="020F0502020204030204" pitchFamily="34" charset="0"/>
                <a:cs typeface="Times New Roman" panose="02020603050405020304" pitchFamily="18" charset="0"/>
              </a:rPr>
              <a:t>We should seek concessionary credit – BOI, BOA, SME Funds </a:t>
            </a:r>
            <a:r>
              <a:rPr lang="en-US" sz="3500" dirty="0" err="1">
                <a:effectLst/>
                <a:latin typeface="Book Antiqua" panose="02040602050305030304" pitchFamily="18" charset="0"/>
                <a:ea typeface="Calibri" panose="020F0502020204030204" pitchFamily="34" charset="0"/>
                <a:cs typeface="Times New Roman" panose="02020603050405020304" pitchFamily="18" charset="0"/>
              </a:rPr>
              <a:t>etc</a:t>
            </a:r>
            <a:endParaRPr lang="en-US" sz="3500" dirty="0">
              <a:effectLst/>
              <a:latin typeface="Book Antiqua" panose="02040602050305030304" pitchFamily="18" charset="0"/>
              <a:ea typeface="Calibri" panose="020F0502020204030204" pitchFamily="34" charset="0"/>
              <a:cs typeface="Times New Roman" panose="02020603050405020304" pitchFamily="18" charset="0"/>
            </a:endParaRPr>
          </a:p>
          <a:p>
            <a:pPr>
              <a:lnSpc>
                <a:spcPct val="150000"/>
              </a:lnSpc>
              <a:spcAft>
                <a:spcPts val="800"/>
              </a:spcAft>
            </a:pPr>
            <a:r>
              <a:rPr lang="en-US" sz="3500" dirty="0">
                <a:effectLst/>
                <a:latin typeface="Book Antiqua" panose="02040602050305030304" pitchFamily="18" charset="0"/>
                <a:ea typeface="Calibri" panose="020F0502020204030204" pitchFamily="34" charset="0"/>
                <a:cs typeface="Times New Roman" panose="02020603050405020304" pitchFamily="18" charset="0"/>
              </a:rPr>
              <a:t>Equity financing options should be explored more. </a:t>
            </a:r>
            <a:endParaRPr lang="en-US" sz="35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906030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E7370-D6F4-40A2-92E5-B21D019DD7F2}"/>
              </a:ext>
            </a:extLst>
          </p:cNvPr>
          <p:cNvSpPr>
            <a:spLocks noGrp="1"/>
          </p:cNvSpPr>
          <p:nvPr>
            <p:ph type="title"/>
          </p:nvPr>
        </p:nvSpPr>
        <p:spPr/>
        <p:txBody>
          <a:bodyPr/>
          <a:lstStyle/>
          <a:p>
            <a:r>
              <a:rPr lang="en-US" b="1" dirty="0"/>
              <a:t>COST CONTAINMENT</a:t>
            </a:r>
          </a:p>
        </p:txBody>
      </p:sp>
      <p:sp>
        <p:nvSpPr>
          <p:cNvPr id="3" name="Content Placeholder 2">
            <a:extLst>
              <a:ext uri="{FF2B5EF4-FFF2-40B4-BE49-F238E27FC236}">
                <a16:creationId xmlns:a16="http://schemas.microsoft.com/office/drawing/2014/main" id="{58FC0946-A5F3-4917-AACA-363817FF5B63}"/>
              </a:ext>
            </a:extLst>
          </p:cNvPr>
          <p:cNvSpPr>
            <a:spLocks noGrp="1"/>
          </p:cNvSpPr>
          <p:nvPr>
            <p:ph idx="1"/>
          </p:nvPr>
        </p:nvSpPr>
        <p:spPr>
          <a:xfrm>
            <a:off x="838200" y="1825624"/>
            <a:ext cx="10515600" cy="5032375"/>
          </a:xfrm>
        </p:spPr>
        <p:txBody>
          <a:bodyPr>
            <a:normAutofit/>
          </a:bodyPr>
          <a:lstStyle/>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Adaptation is also about managing cost to ensure resilience’s and competitiveness. It is thus imperative to identify costs that we can reduce.  </a:t>
            </a: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We need to ensure a comprehensive </a:t>
            </a:r>
            <a:r>
              <a:rPr lang="en-US" sz="2800" dirty="0">
                <a:latin typeface="Book Antiqua" panose="02040602050305030304" pitchFamily="18" charset="0"/>
                <a:ea typeface="Calibri" panose="020F0502020204030204" pitchFamily="34" charset="0"/>
                <a:cs typeface="Times New Roman" panose="02020603050405020304" pitchFamily="18" charset="0"/>
              </a:rPr>
              <a:t>cost audit</a:t>
            </a:r>
            <a:r>
              <a:rPr lang="en-US" sz="2800" dirty="0">
                <a:effectLst/>
                <a:latin typeface="Book Antiqua" panose="02040602050305030304" pitchFamily="18" charset="0"/>
                <a:ea typeface="Calibri" panose="020F0502020204030204" pitchFamily="34" charset="0"/>
                <a:cs typeface="Times New Roman" panose="02020603050405020304" pitchFamily="18" charset="0"/>
              </a:rPr>
              <a:t> to effect spending cuts in a way that would not negatively impact the business.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422080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88A42-8AB5-44CD-B73B-66483A79F010}"/>
              </a:ext>
            </a:extLst>
          </p:cNvPr>
          <p:cNvSpPr>
            <a:spLocks noGrp="1"/>
          </p:cNvSpPr>
          <p:nvPr>
            <p:ph type="title"/>
          </p:nvPr>
        </p:nvSpPr>
        <p:spPr/>
        <p:txBody>
          <a:bodyPr/>
          <a:lstStyle/>
          <a:p>
            <a:r>
              <a:rPr lang="en-US" b="1" dirty="0">
                <a:solidFill>
                  <a:prstClr val="black"/>
                </a:solidFill>
                <a:latin typeface="Book Antiqua" panose="02040602050305030304" pitchFamily="18" charset="0"/>
                <a:ea typeface="Calibri" panose="020F0502020204030204" pitchFamily="34" charset="0"/>
                <a:cs typeface="Times New Roman" panose="02020603050405020304" pitchFamily="18" charset="0"/>
              </a:rPr>
              <a:t>Cost Effective Energy Solution</a:t>
            </a:r>
            <a:br>
              <a:rPr lang="en-US" sz="16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6F4D883-9AFD-4366-AE95-C49D898EE651}"/>
              </a:ext>
            </a:extLst>
          </p:cNvPr>
          <p:cNvSpPr>
            <a:spLocks noGrp="1"/>
          </p:cNvSpPr>
          <p:nvPr>
            <p:ph idx="1"/>
          </p:nvPr>
        </p:nvSpPr>
        <p:spPr/>
        <p:txBody>
          <a:bodyPr/>
          <a:lstStyle/>
          <a:p>
            <a:pPr marL="228600" marR="0" lvl="0" indent="-228600" algn="l" defTabSz="914400" rtl="0" eaLnBrk="1" fontAlgn="auto" latinLnBrk="0" hangingPunct="1">
              <a:lnSpc>
                <a:spcPct val="150000"/>
              </a:lnSpc>
              <a:spcBef>
                <a:spcPts val="1000"/>
              </a:spcBef>
              <a:spcAft>
                <a:spcPts val="8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Times New Roman" panose="02020603050405020304" pitchFamily="18" charset="0"/>
              </a:rPr>
              <a:t>Energy cost is a big issue at this time. We should therefore in energy solutions that are efficient and cost effective.</a:t>
            </a:r>
          </a:p>
          <a:p>
            <a:pPr marL="228600" marR="0" lvl="0" indent="-228600" algn="l" defTabSz="914400" rtl="0" eaLnBrk="1" fontAlgn="auto" latinLnBrk="0" hangingPunct="1">
              <a:lnSpc>
                <a:spcPct val="150000"/>
              </a:lnSpc>
              <a:spcBef>
                <a:spcPts val="1000"/>
              </a:spcBef>
              <a:spcAft>
                <a:spcPts val="800"/>
              </a:spcAft>
              <a:buClrTx/>
              <a:buSzTx/>
              <a:buFont typeface="Arial" panose="020B0604020202020204" pitchFamily="34" charset="0"/>
              <a:buChar char="•"/>
              <a:tabLst/>
              <a:defRPr/>
            </a:pPr>
            <a:r>
              <a:rPr lang="en-US" sz="3600" dirty="0">
                <a:solidFill>
                  <a:prstClr val="black"/>
                </a:solidFill>
                <a:latin typeface="Book Antiqua" panose="02040602050305030304" pitchFamily="18" charset="0"/>
                <a:ea typeface="Calibri" panose="020F0502020204030204" pitchFamily="34" charset="0"/>
                <a:cs typeface="Times New Roman" panose="02020603050405020304" pitchFamily="18" charset="0"/>
              </a:rPr>
              <a:t>CNG, LPG, SOLAR, WIND ETC</a:t>
            </a:r>
            <a:endPar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668964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5A5E-450B-49AC-BF25-F22929430043}"/>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Stakeholder Engagement</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2F4856F-82F3-42E5-8DAD-2E2994C312EE}"/>
              </a:ext>
            </a:extLst>
          </p:cNvPr>
          <p:cNvSpPr>
            <a:spLocks noGrp="1"/>
          </p:cNvSpPr>
          <p:nvPr>
            <p:ph idx="1"/>
          </p:nvPr>
        </p:nvSpPr>
        <p:spPr/>
        <p:txBody>
          <a:bodyPr>
            <a:normAutofit fontScale="77500" lnSpcReduction="20000"/>
          </a:bodyPr>
          <a:lstStyle/>
          <a:p>
            <a:pPr>
              <a:lnSpc>
                <a:spcPct val="150000"/>
              </a:lnSpc>
              <a:spcAft>
                <a:spcPts val="800"/>
              </a:spcAft>
            </a:pPr>
            <a:r>
              <a:rPr lang="en-US" sz="4400" dirty="0">
                <a:effectLst/>
                <a:latin typeface="Book Antiqua" panose="02040602050305030304" pitchFamily="18" charset="0"/>
                <a:ea typeface="Calibri" panose="020F0502020204030204" pitchFamily="34" charset="0"/>
                <a:cs typeface="Times New Roman" panose="02020603050405020304" pitchFamily="18" charset="0"/>
              </a:rPr>
              <a:t>Stakeholder engagement is critical to manage the external environment such as regulatory authorities, security agencies, electricity suppliers, gas suppliers and the host community.</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819186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77C3F-85AB-4C49-A086-A5501A3CE551}"/>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Leveraging Technology</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9C78964-C16F-4DDB-90A9-2C178E337B98}"/>
              </a:ext>
            </a:extLst>
          </p:cNvPr>
          <p:cNvSpPr>
            <a:spLocks noGrp="1"/>
          </p:cNvSpPr>
          <p:nvPr>
            <p:ph idx="1"/>
          </p:nvPr>
        </p:nvSpPr>
        <p:spPr>
          <a:xfrm>
            <a:off x="838200" y="1333500"/>
            <a:ext cx="10515600" cy="5400675"/>
          </a:xfrm>
        </p:spPr>
        <p:txBody>
          <a:bodyPr>
            <a:normAutofit fontScale="92500" lnSpcReduction="20000"/>
          </a:bodyPr>
          <a:lstStyle/>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Technology is crucial for the response and adaptation of businesses to the dynamics of evolving economic environment.  Leveraging technology serves to optimize operations, enhance productivity, and deliver exceptional customer experiences. </a:t>
            </a: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Embracing digitalization, cloud computing, automation, and data analytics can help businesses streamline processes, improve decision-making, and gain a competitive edge. Moreover, technology enables businesses to reach a wider market and adapt to changing consumer behaviors in an increasingly digital world.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139443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7B4-037F-43E7-A082-B5DA97A8348B}"/>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Embracing Innovation</a:t>
            </a:r>
            <a:endParaRPr lang="en-US" dirty="0"/>
          </a:p>
        </p:txBody>
      </p:sp>
      <p:sp>
        <p:nvSpPr>
          <p:cNvPr id="3" name="Content Placeholder 2">
            <a:extLst>
              <a:ext uri="{FF2B5EF4-FFF2-40B4-BE49-F238E27FC236}">
                <a16:creationId xmlns:a16="http://schemas.microsoft.com/office/drawing/2014/main" id="{A618E4BC-F86A-49EB-9363-1E4095F726E0}"/>
              </a:ext>
            </a:extLst>
          </p:cNvPr>
          <p:cNvSpPr>
            <a:spLocks noGrp="1"/>
          </p:cNvSpPr>
          <p:nvPr>
            <p:ph idx="1"/>
          </p:nvPr>
        </p:nvSpPr>
        <p:spPr/>
        <p:txBody>
          <a:bodyPr>
            <a:normAutofit fontScale="85000" lnSpcReduction="20000"/>
          </a:bodyPr>
          <a:lstStyle/>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Innovation is a key driver of business success in any evolving landscape. Organizations that promote a culture of innovation can proactively identify and create new opportunities.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This process could involve committing resources to research and development and supporting creative thinking.   Value proposition is enhanced and competitiveness is improved.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544889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ABA9-F0D6-44EF-8022-672BDD40EB74}"/>
              </a:ext>
            </a:extLst>
          </p:cNvPr>
          <p:cNvSpPr>
            <a:spLocks noGrp="1"/>
          </p:cNvSpPr>
          <p:nvPr>
            <p:ph type="title"/>
          </p:nvPr>
        </p:nvSpPr>
        <p:spPr/>
        <p:txBody>
          <a:bodyPr/>
          <a:lstStyle/>
          <a:p>
            <a:r>
              <a:rPr lang="en-US" b="1" dirty="0"/>
              <a:t>Manage Volatility Risks</a:t>
            </a:r>
          </a:p>
        </p:txBody>
      </p:sp>
      <p:sp>
        <p:nvSpPr>
          <p:cNvPr id="3" name="Content Placeholder 2">
            <a:extLst>
              <a:ext uri="{FF2B5EF4-FFF2-40B4-BE49-F238E27FC236}">
                <a16:creationId xmlns:a16="http://schemas.microsoft.com/office/drawing/2014/main" id="{8E38948C-FA29-499A-9501-85A107239C9E}"/>
              </a:ext>
            </a:extLst>
          </p:cNvPr>
          <p:cNvSpPr>
            <a:spLocks noGrp="1"/>
          </p:cNvSpPr>
          <p:nvPr>
            <p:ph idx="1"/>
          </p:nvPr>
        </p:nvSpPr>
        <p:spPr/>
        <p:txBody>
          <a:bodyPr>
            <a:normAutofit fontScale="92500" lnSpcReduction="10000"/>
          </a:bodyPr>
          <a:lstStyle/>
          <a:p>
            <a:r>
              <a:rPr lang="en-US" sz="3600" dirty="0"/>
              <a:t>Long term contracts could indemnify against price volatility</a:t>
            </a:r>
          </a:p>
          <a:p>
            <a:r>
              <a:rPr lang="en-US" sz="3600" dirty="0"/>
              <a:t>Fixed sum contract could also protect against  price volatility </a:t>
            </a:r>
          </a:p>
          <a:p>
            <a:r>
              <a:rPr lang="en-US" sz="3600" dirty="0"/>
              <a:t>Domestic currency pricing of contracts</a:t>
            </a:r>
          </a:p>
          <a:p>
            <a:r>
              <a:rPr lang="en-US" sz="3600" dirty="0"/>
              <a:t>Avoidance of offshore financing to reduce currency risk.</a:t>
            </a:r>
          </a:p>
          <a:p>
            <a:endParaRPr lang="en-US" dirty="0"/>
          </a:p>
        </p:txBody>
      </p:sp>
    </p:spTree>
    <p:extLst>
      <p:ext uri="{BB962C8B-B14F-4D97-AF65-F5344CB8AC3E}">
        <p14:creationId xmlns:p14="http://schemas.microsoft.com/office/powerpoint/2010/main" val="34281897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7B8DC-6FDE-4EFC-9116-C7CE4D57E1D0}"/>
              </a:ext>
            </a:extLst>
          </p:cNvPr>
          <p:cNvSpPr>
            <a:spLocks noGrp="1"/>
          </p:cNvSpPr>
          <p:nvPr>
            <p:ph type="title"/>
          </p:nvPr>
        </p:nvSpPr>
        <p:spPr>
          <a:xfrm>
            <a:off x="2459575" y="219075"/>
            <a:ext cx="8911687" cy="1280890"/>
          </a:xfrm>
        </p:spPr>
        <p:txBody>
          <a:bodyPr/>
          <a:lstStyle/>
          <a:p>
            <a:r>
              <a:rPr lang="en-US" b="1" dirty="0"/>
              <a:t>Manage Volatility Risks</a:t>
            </a:r>
            <a:endParaRPr lang="en-US" dirty="0"/>
          </a:p>
        </p:txBody>
      </p:sp>
      <p:sp>
        <p:nvSpPr>
          <p:cNvPr id="3" name="Content Placeholder 2">
            <a:extLst>
              <a:ext uri="{FF2B5EF4-FFF2-40B4-BE49-F238E27FC236}">
                <a16:creationId xmlns:a16="http://schemas.microsoft.com/office/drawing/2014/main" id="{25C862D2-9CC4-4606-994C-A2938ABA2276}"/>
              </a:ext>
            </a:extLst>
          </p:cNvPr>
          <p:cNvSpPr>
            <a:spLocks noGrp="1"/>
          </p:cNvSpPr>
          <p:nvPr>
            <p:ph idx="1"/>
          </p:nvPr>
        </p:nvSpPr>
        <p:spPr>
          <a:xfrm>
            <a:off x="2246312" y="1175379"/>
            <a:ext cx="8915400" cy="5463546"/>
          </a:xfrm>
        </p:spPr>
        <p:txBody>
          <a:bodyPr>
            <a:noAutofit/>
          </a:bodyPr>
          <a:lstStyle/>
          <a:p>
            <a:r>
              <a:rPr lang="en-US" sz="2400" dirty="0"/>
              <a:t>Investment in government securities – government bonds and treasury bills.</a:t>
            </a:r>
          </a:p>
          <a:p>
            <a:r>
              <a:rPr lang="en-US" sz="2400" dirty="0"/>
              <a:t>Investment in forex denominated assets</a:t>
            </a:r>
          </a:p>
          <a:p>
            <a:r>
              <a:rPr lang="en-US" sz="2400" dirty="0"/>
              <a:t>Investment in real estate</a:t>
            </a:r>
          </a:p>
          <a:p>
            <a:r>
              <a:rPr lang="en-US" sz="2400" dirty="0"/>
              <a:t>Investment in Eurobond and similar financial instruments.</a:t>
            </a:r>
          </a:p>
          <a:p>
            <a:r>
              <a:rPr lang="en-US" sz="2400" dirty="0"/>
              <a:t>Businesses with high local content, minimum forex exposure.</a:t>
            </a:r>
          </a:p>
          <a:p>
            <a:r>
              <a:rPr lang="en-US" sz="2400" dirty="0"/>
              <a:t>Avoidance of debt financing because of high interest rate.  Priorities equity financing. Or development financing windows – BOI, BOA, DBN</a:t>
            </a:r>
          </a:p>
          <a:p>
            <a:r>
              <a:rPr lang="en-US" sz="2400" dirty="0"/>
              <a:t>Export investment windows with minimum imported input to take advantage of weak currency.</a:t>
            </a:r>
          </a:p>
        </p:txBody>
      </p:sp>
    </p:spTree>
    <p:extLst>
      <p:ext uri="{BB962C8B-B14F-4D97-AF65-F5344CB8AC3E}">
        <p14:creationId xmlns:p14="http://schemas.microsoft.com/office/powerpoint/2010/main" val="37658429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B9FA7-482F-4DAB-8D86-83CD49155E7C}"/>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Talent Development</a:t>
            </a:r>
            <a:endParaRPr lang="en-US" dirty="0"/>
          </a:p>
        </p:txBody>
      </p:sp>
      <p:sp>
        <p:nvSpPr>
          <p:cNvPr id="3" name="Content Placeholder 2">
            <a:extLst>
              <a:ext uri="{FF2B5EF4-FFF2-40B4-BE49-F238E27FC236}">
                <a16:creationId xmlns:a16="http://schemas.microsoft.com/office/drawing/2014/main" id="{35528889-E98C-4E59-ACF5-4F3063F9EBD4}"/>
              </a:ext>
            </a:extLst>
          </p:cNvPr>
          <p:cNvSpPr>
            <a:spLocks noGrp="1"/>
          </p:cNvSpPr>
          <p:nvPr>
            <p:ph idx="1"/>
          </p:nvPr>
        </p:nvSpPr>
        <p:spPr>
          <a:xfrm>
            <a:off x="1790968" y="1343025"/>
            <a:ext cx="10515600" cy="5295900"/>
          </a:xfrm>
        </p:spPr>
        <p:txBody>
          <a:bodyPr>
            <a:normAutofit fontScale="92500"/>
          </a:bodyPr>
          <a:lstStyle/>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The changing business landscape demands new talents that could readily align with the changing dynamics. Investment in talent development across the entire ecosystem is therefore imperative. </a:t>
            </a:r>
          </a:p>
          <a:p>
            <a:pPr>
              <a:lnSpc>
                <a:spcPct val="150000"/>
              </a:lnSpc>
              <a:spcAft>
                <a:spcPts val="800"/>
              </a:spcAft>
            </a:pPr>
            <a:r>
              <a:rPr lang="en-US" sz="3600" dirty="0">
                <a:effectLst/>
                <a:latin typeface="Book Antiqua" panose="02040602050305030304" pitchFamily="18" charset="0"/>
                <a:ea typeface="Calibri" panose="020F0502020204030204" pitchFamily="34" charset="0"/>
                <a:cs typeface="Times New Roman" panose="02020603050405020304" pitchFamily="18" charset="0"/>
              </a:rPr>
              <a:t>Talents drive creativity and innovation and also promotes competitiveness and resilience.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738734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33794-DB60-4BC4-8669-3155F039B6FA}"/>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Strengthen Customer Focus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7D259EB-62A8-418A-9B1E-F713DA1A91CF}"/>
              </a:ext>
            </a:extLst>
          </p:cNvPr>
          <p:cNvSpPr>
            <a:spLocks noGrp="1"/>
          </p:cNvSpPr>
          <p:nvPr>
            <p:ph idx="1"/>
          </p:nvPr>
        </p:nvSpPr>
        <p:spPr>
          <a:xfrm>
            <a:off x="2047875" y="1647825"/>
            <a:ext cx="9925050" cy="5105400"/>
          </a:xfrm>
        </p:spPr>
        <p:txBody>
          <a:bodyPr>
            <a:normAutofit fontScale="77500" lnSpcReduction="20000"/>
          </a:bodyPr>
          <a:lstStyle/>
          <a:p>
            <a:pPr>
              <a:lnSpc>
                <a:spcPct val="150000"/>
              </a:lnSpc>
              <a:spcAft>
                <a:spcPts val="800"/>
              </a:spcAft>
            </a:pPr>
            <a:r>
              <a:rPr lang="en-US" sz="3800" dirty="0">
                <a:effectLst/>
                <a:latin typeface="Book Antiqua" panose="02040602050305030304" pitchFamily="18" charset="0"/>
                <a:ea typeface="Calibri" panose="020F0502020204030204" pitchFamily="34" charset="0"/>
                <a:cs typeface="Times New Roman" panose="02020603050405020304" pitchFamily="18" charset="0"/>
              </a:rPr>
              <a:t>It is the understanding of customer preferences that can sustain a business. </a:t>
            </a:r>
          </a:p>
          <a:p>
            <a:pPr>
              <a:lnSpc>
                <a:spcPct val="150000"/>
              </a:lnSpc>
              <a:spcAft>
                <a:spcPts val="800"/>
              </a:spcAft>
            </a:pPr>
            <a:r>
              <a:rPr lang="en-US" sz="3800" dirty="0">
                <a:effectLst/>
                <a:latin typeface="Book Antiqua" panose="02040602050305030304" pitchFamily="18" charset="0"/>
                <a:ea typeface="Calibri" panose="020F0502020204030204" pitchFamily="34" charset="0"/>
                <a:cs typeface="Times New Roman" panose="02020603050405020304" pitchFamily="18" charset="0"/>
              </a:rPr>
              <a:t>Therefore, there should be good insights into the evolving customer priorities and preferences, regulatory monitoring of developments in the market, monitoring of competition environment, anticipating potential disruptions and periodic market research.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522663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6D29F-1E9B-4346-B328-F87D17C43A2F}"/>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Strengthen Customer Focus</a:t>
            </a:r>
            <a:endParaRPr lang="en-US" dirty="0"/>
          </a:p>
        </p:txBody>
      </p:sp>
      <p:sp>
        <p:nvSpPr>
          <p:cNvPr id="3" name="Content Placeholder 2">
            <a:extLst>
              <a:ext uri="{FF2B5EF4-FFF2-40B4-BE49-F238E27FC236}">
                <a16:creationId xmlns:a16="http://schemas.microsoft.com/office/drawing/2014/main" id="{F09874C3-1EA6-45D7-BE84-53309B783F8C}"/>
              </a:ext>
            </a:extLst>
          </p:cNvPr>
          <p:cNvSpPr>
            <a:spLocks noGrp="1"/>
          </p:cNvSpPr>
          <p:nvPr>
            <p:ph idx="1"/>
          </p:nvPr>
        </p:nvSpPr>
        <p:spPr>
          <a:xfrm>
            <a:off x="2589211" y="1438275"/>
            <a:ext cx="9364663" cy="5248275"/>
          </a:xfrm>
        </p:spPr>
        <p:txBody>
          <a:bodyPr>
            <a:normAutofit fontScale="55000" lnSpcReduction="20000"/>
          </a:bodyPr>
          <a:lstStyle/>
          <a:p>
            <a:pPr>
              <a:lnSpc>
                <a:spcPct val="150000"/>
              </a:lnSpc>
              <a:spcAft>
                <a:spcPts val="800"/>
              </a:spcAft>
            </a:pPr>
            <a:r>
              <a:rPr lang="en-US" sz="4600" dirty="0">
                <a:effectLst/>
                <a:latin typeface="Book Antiqua" panose="02040602050305030304" pitchFamily="18" charset="0"/>
                <a:ea typeface="Calibri" panose="020F0502020204030204" pitchFamily="34" charset="0"/>
                <a:cs typeface="Times New Roman" panose="02020603050405020304" pitchFamily="18" charset="0"/>
              </a:rPr>
              <a:t>Other important commitments include customer feedback, information on industry trends, understanding market trends, good information on macroeconomic developments – exchange rate, inflation, energy pricing, changes in import tariffs.</a:t>
            </a:r>
            <a:endParaRPr lang="en-US" sz="4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4600" dirty="0">
                <a:effectLst/>
                <a:latin typeface="Book Antiqua" panose="02040602050305030304" pitchFamily="18" charset="0"/>
                <a:ea typeface="Calibri" panose="020F0502020204030204" pitchFamily="34" charset="0"/>
                <a:cs typeface="Times New Roman" panose="02020603050405020304" pitchFamily="18" charset="0"/>
              </a:rPr>
              <a:t>Others are understanding of the cultural and social contexts; it is also useful to attend business events and exhibitions to be abreast of industry trends, online sources etc.  There should be an adaptation plan.</a:t>
            </a:r>
            <a:endParaRPr lang="en-US" sz="4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64899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9EDD3-378B-43DF-9829-BC353834AB96}"/>
              </a:ext>
            </a:extLst>
          </p:cNvPr>
          <p:cNvSpPr>
            <a:spLocks noGrp="1"/>
          </p:cNvSpPr>
          <p:nvPr>
            <p:ph type="title"/>
          </p:nvPr>
        </p:nvSpPr>
        <p:spPr/>
        <p:txBody>
          <a:bodyPr/>
          <a:lstStyle/>
          <a:p>
            <a:r>
              <a:rPr lang="en-US" b="1" dirty="0">
                <a:latin typeface="Book Antiqua" panose="02040602050305030304" pitchFamily="18" charset="0"/>
                <a:ea typeface="Calibri" panose="020F0502020204030204" pitchFamily="34" charset="0"/>
                <a:cs typeface="Times New Roman" panose="02020603050405020304" pitchFamily="18" charset="0"/>
              </a:rPr>
              <a:t>Collaboration</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7121FE4C-9E26-44F5-BC55-91DCB4435531}"/>
              </a:ext>
            </a:extLst>
          </p:cNvPr>
          <p:cNvSpPr>
            <a:spLocks noGrp="1"/>
          </p:cNvSpPr>
          <p:nvPr>
            <p:ph idx="1"/>
          </p:nvPr>
        </p:nvSpPr>
        <p:spPr>
          <a:xfrm>
            <a:off x="2227262" y="1540188"/>
            <a:ext cx="9602788" cy="5127311"/>
          </a:xfrm>
        </p:spPr>
        <p:txBody>
          <a:bodyPr>
            <a:normAutofit fontScale="92500" lnSpcReduction="10000"/>
          </a:bodyPr>
          <a:lstStyle/>
          <a:p>
            <a:pPr marL="342900" lvl="0" indent="-342900">
              <a:lnSpc>
                <a:spcPct val="150000"/>
              </a:lnSpc>
              <a:buFont typeface="Symbol" panose="05050102010706020507" pitchFamily="18" charset="2"/>
              <a:buChar char=""/>
            </a:pPr>
            <a:r>
              <a:rPr lang="en-US" sz="3800" dirty="0">
                <a:effectLst/>
                <a:latin typeface="Book Antiqua" panose="02040602050305030304" pitchFamily="18" charset="0"/>
                <a:ea typeface="Calibri" panose="020F0502020204030204" pitchFamily="34" charset="0"/>
                <a:cs typeface="Times New Roman" panose="02020603050405020304" pitchFamily="18" charset="0"/>
              </a:rPr>
              <a:t>Partnership and networking.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800" dirty="0">
                <a:effectLst/>
                <a:latin typeface="Book Antiqua" panose="02040602050305030304" pitchFamily="18" charset="0"/>
                <a:ea typeface="Calibri" panose="020F0502020204030204" pitchFamily="34" charset="0"/>
                <a:cs typeface="Times New Roman" panose="02020603050405020304" pitchFamily="18" charset="0"/>
              </a:rPr>
              <a:t>Partnership with  complimentary product makers or sellers</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n-US" sz="3800" dirty="0">
                <a:effectLst/>
                <a:latin typeface="Book Antiqua" panose="02040602050305030304" pitchFamily="18" charset="0"/>
                <a:ea typeface="Calibri" panose="020F0502020204030204" pitchFamily="34" charset="0"/>
                <a:cs typeface="Times New Roman" panose="02020603050405020304" pitchFamily="18" charset="0"/>
              </a:rPr>
              <a:t>Attendance at exhibitions and networking events.</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US" sz="3800" dirty="0">
                <a:effectLst/>
                <a:latin typeface="Book Antiqua" panose="02040602050305030304" pitchFamily="18" charset="0"/>
                <a:ea typeface="Calibri" panose="020F0502020204030204" pitchFamily="34" charset="0"/>
                <a:cs typeface="Times New Roman" panose="02020603050405020304" pitchFamily="18" charset="0"/>
              </a:rPr>
              <a:t>Visit industry platforms online</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495196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E8EB3-2D37-4205-86D9-0E51ABC56A18}"/>
              </a:ext>
            </a:extLst>
          </p:cNvPr>
          <p:cNvSpPr>
            <a:spLocks noGrp="1"/>
          </p:cNvSpPr>
          <p:nvPr>
            <p:ph type="ctrTitle"/>
          </p:nvPr>
        </p:nvSpPr>
        <p:spPr>
          <a:xfrm>
            <a:off x="2894013" y="1962150"/>
            <a:ext cx="8915399" cy="2262781"/>
          </a:xfrm>
        </p:spPr>
        <p:txBody>
          <a:bodyPr>
            <a:normAutofit/>
          </a:bodyPr>
          <a:lstStyle/>
          <a:p>
            <a:r>
              <a:rPr lang="en-US" sz="9600" b="1" dirty="0">
                <a:latin typeface="Baskerville Old Face" panose="02020602080505020303" pitchFamily="18" charset="0"/>
              </a:rPr>
              <a:t>THANK YOU</a:t>
            </a:r>
          </a:p>
        </p:txBody>
      </p:sp>
    </p:spTree>
    <p:extLst>
      <p:ext uri="{BB962C8B-B14F-4D97-AF65-F5344CB8AC3E}">
        <p14:creationId xmlns:p14="http://schemas.microsoft.com/office/powerpoint/2010/main" val="238817079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187</TotalTime>
  <Words>3329</Words>
  <Application>Microsoft Office PowerPoint</Application>
  <PresentationFormat>Widescreen</PresentationFormat>
  <Paragraphs>330</Paragraphs>
  <Slides>90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90</vt:i4>
      </vt:variant>
    </vt:vector>
  </HeadingPairs>
  <TitlesOfParts>
    <vt:vector size="102" baseType="lpstr">
      <vt:lpstr>Abadi</vt:lpstr>
      <vt:lpstr>Aharoni</vt:lpstr>
      <vt:lpstr>Arial</vt:lpstr>
      <vt:lpstr>Bahnschrift</vt:lpstr>
      <vt:lpstr>Baskerville Old Face</vt:lpstr>
      <vt:lpstr>Book Antiqua</vt:lpstr>
      <vt:lpstr>Calibri</vt:lpstr>
      <vt:lpstr>Candara</vt:lpstr>
      <vt:lpstr>Century Gothic</vt:lpstr>
      <vt:lpstr>Symbol</vt:lpstr>
      <vt:lpstr>Wingdings 3</vt:lpstr>
      <vt:lpstr>Wisp</vt:lpstr>
      <vt:lpstr>IMPACT OF THE 2025 BUDGET ON THE BUSINESS AND ECONOMIC SECTOR</vt:lpstr>
      <vt:lpstr>PHILOSOPHY OF THE 2025 BUDGET  </vt:lpstr>
      <vt:lpstr>STRUCTURE OF THE BUDGET </vt:lpstr>
      <vt:lpstr>REALISM OF BUDGET ASSUMPTIONS </vt:lpstr>
      <vt:lpstr>PowerPoint Presentation</vt:lpstr>
      <vt:lpstr>THE BUDGET, BUSINESS AND ECONOMY </vt:lpstr>
      <vt:lpstr>BUSINESS IMPLICATION OF THE BUDGET </vt:lpstr>
      <vt:lpstr>BUSINESS IMPLICATION OF THE BUDGET</vt:lpstr>
      <vt:lpstr>PowerPoint Presentation</vt:lpstr>
      <vt:lpstr>BUDGET IMPLEMENTATION CONCERNS. </vt:lpstr>
      <vt:lpstr>BUDGET IMPLEMENTATION CONCERNS. </vt:lpstr>
      <vt:lpstr>BUDGET OF SUBNATIONAL </vt:lpstr>
      <vt:lpstr>KEY CONCERNS OF PRIVATE SECTOR </vt:lpstr>
      <vt:lpstr>KEY CONCERNS OF THE PRIVATE SECTOR</vt:lpstr>
      <vt:lpstr>KEY POLICY ISSUES OF CONCERN TO BUSINESS </vt:lpstr>
      <vt:lpstr>DOMINANCE OF TAX AND DEBT IN FISCAL OPERATIONS </vt:lpstr>
      <vt:lpstr>CONCEPT OF MARKET FAILURE </vt:lpstr>
      <vt:lpstr>CONCEPT OF MARKET FAILURE</vt:lpstr>
      <vt:lpstr>FINANCIAL INTERMEDIATION </vt:lpstr>
      <vt:lpstr>PowerPoint Presentation</vt:lpstr>
      <vt:lpstr>STYLIZED FACTS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ECONOMIC REFORMS</vt:lpstr>
      <vt:lpstr>FLAGSHIP REFORMS  </vt:lpstr>
      <vt:lpstr>FOREX REFORM: IMPLICATIONS FOR THE ECONOMY</vt:lpstr>
      <vt:lpstr>PowerPoint Presentation</vt:lpstr>
      <vt:lpstr>Foreign Exchange Policy Reforms [Exchange Rate Convergence] </vt:lpstr>
      <vt:lpstr>FLIP SIDE OF FOREX REFORM </vt:lpstr>
      <vt:lpstr>Implications for the Business</vt:lpstr>
      <vt:lpstr>Implications for Business[Contd]</vt:lpstr>
      <vt:lpstr>FX DYNAMICS 2025: UPSIDES &amp;  RISKS</vt:lpstr>
      <vt:lpstr>UPSIDES</vt:lpstr>
      <vt:lpstr>UPSIDES</vt:lpstr>
      <vt:lpstr>RISKS TO FOREX OUTLOOK</vt:lpstr>
      <vt:lpstr>PowerPoint Presentation</vt:lpstr>
      <vt:lpstr>PETROL SUBSIDY REMOVAL/REDUCTION </vt:lpstr>
      <vt:lpstr>PETROL SUBSIDY REMOVAL: IMPACT ON ECONOMY, BUSINESS AND WELFARE</vt:lpstr>
      <vt:lpstr>BENEFITS </vt:lpstr>
      <vt:lpstr>BENEFITS</vt:lpstr>
      <vt:lpstr>FLIP SIDE OF FUEL SUBSIDY REMOVAL </vt:lpstr>
      <vt:lpstr>FLIP SIDE OF FUEL SUBSIDY REMOVAL</vt:lpstr>
      <vt:lpstr>MONETARY POLICY REFORM: IMPLICATIONS FOR BUSINESS OUTLOOK IN 2025 </vt:lpstr>
      <vt:lpstr>Key Instruments of Monetary Policy </vt:lpstr>
      <vt:lpstr>RECENT SHIFTS IN MONETARY POLICY </vt:lpstr>
      <vt:lpstr>Features of Unorthodox Policy  </vt:lpstr>
      <vt:lpstr>Features of Unorthodox Policy [Contd]</vt:lpstr>
      <vt:lpstr>Features of Orthodox Monetary Policy</vt:lpstr>
      <vt:lpstr>PowerPoint Presentation</vt:lpstr>
      <vt:lpstr>Features of Orthodox Monetary Policy</vt:lpstr>
      <vt:lpstr>OUTCOMES OF RETURN TO MONETARY POLICY ORTHODOXY </vt:lpstr>
      <vt:lpstr>OUTCOMES OF RETURN TO MONETARY POLICY ORTHODOXY</vt:lpstr>
      <vt:lpstr>MONETARY POLICY TIGHTENING. </vt:lpstr>
      <vt:lpstr>PowerPoint Presentation</vt:lpstr>
      <vt:lpstr>Impact on Business </vt:lpstr>
      <vt:lpstr>TAX REFORMS: IMPLICATIONS FOR BUSINESS OUTLOOK IN 2025</vt:lpstr>
      <vt:lpstr>TAX REFORMS </vt:lpstr>
      <vt:lpstr>TAX REFORMS: IMPLICATIONS FOR BUSINESS</vt:lpstr>
      <vt:lpstr>SILVER LINING IN THE CURRENT ECONOMIC REFORMS</vt:lpstr>
      <vt:lpstr>OPPORTUNITIES IN THE CURRENT REFORMS </vt:lpstr>
      <vt:lpstr>OPPORTUNITIES IN THE REFORMS</vt:lpstr>
      <vt:lpstr>OPPORTUNITIES IN THE REFORMS</vt:lpstr>
      <vt:lpstr>OPPORTUNITES IN ELECTRICITY SECTOR REFORM </vt:lpstr>
      <vt:lpstr>ADAPTING TO CHANGING ECONOMIC AND BUSINESS LANDSCAPE </vt:lpstr>
      <vt:lpstr>BUSINESS ENVIRONMENT DYNAMICS</vt:lpstr>
      <vt:lpstr>Flexibility of Business Models: </vt:lpstr>
      <vt:lpstr>Scenario Planning </vt:lpstr>
      <vt:lpstr>Reduce Forex Exposure </vt:lpstr>
      <vt:lpstr>Reduce Debt Financing </vt:lpstr>
      <vt:lpstr>COST CONTAINMENT</vt:lpstr>
      <vt:lpstr>Cost Effective Energy Solution </vt:lpstr>
      <vt:lpstr>Stakeholder Engagement </vt:lpstr>
      <vt:lpstr>Leveraging Technology </vt:lpstr>
      <vt:lpstr>Embracing Innovation</vt:lpstr>
      <vt:lpstr>Manage Volatility Risks</vt:lpstr>
      <vt:lpstr>Manage Volatility Risks</vt:lpstr>
      <vt:lpstr>Talent Development</vt:lpstr>
      <vt:lpstr>Strengthen Customer Focus </vt:lpstr>
      <vt:lpstr>Strengthen Customer Focus</vt:lpstr>
      <vt:lpstr>Collaboration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THE 2025 BUDGET ON THE BUSINESS AND ECONOMIC SECTOR</dc:title>
  <dc:creator>muda yusuf</dc:creator>
  <cp:lastModifiedBy>Dr. Oshota </cp:lastModifiedBy>
  <cp:revision>19</cp:revision>
  <dcterms:created xsi:type="dcterms:W3CDTF">2025-03-02T17:05:21Z</dcterms:created>
  <dcterms:modified xsi:type="dcterms:W3CDTF">2025-03-03T17:07:36Z</dcterms:modified>
</cp:coreProperties>
</file>