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notesSlides/notesSlide19.xml" ContentType="application/vnd.openxmlformats-officedocument.presentationml.notesSlide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notesSlides/notesSlide20.xml" ContentType="application/vnd.openxmlformats-officedocument.presentationml.notesSlide+xml"/>
  <Override PartName="/ppt/charts/chart10.xml" ContentType="application/vnd.openxmlformats-officedocument.drawingml.chart+xml"/>
  <Override PartName="/ppt/theme/themeOverride5.xml" ContentType="application/vnd.openxmlformats-officedocument.themeOverride+xml"/>
  <Override PartName="/ppt/notesSlides/notesSlide21.xml" ContentType="application/vnd.openxmlformats-officedocument.presentationml.notesSlide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theme/themeOverride7.xml" ContentType="application/vnd.openxmlformats-officedocument.themeOverride+xml"/>
  <Override PartName="/ppt/notesSlides/notesSlide23.xml" ContentType="application/vnd.openxmlformats-officedocument.presentationml.notesSlide+xml"/>
  <Override PartName="/ppt/charts/chart13.xml" ContentType="application/vnd.openxmlformats-officedocument.drawingml.chart+xml"/>
  <Override PartName="/ppt/notesSlides/notesSlide24.xml" ContentType="application/vnd.openxmlformats-officedocument.presentationml.notesSlide+xml"/>
  <Override PartName="/ppt/charts/chart14.xml" ContentType="application/vnd.openxmlformats-officedocument.drawingml.chart+xml"/>
  <Override PartName="/ppt/theme/themeOverride8.xml" ContentType="application/vnd.openxmlformats-officedocument.themeOverride+xml"/>
  <Override PartName="/ppt/notesSlides/notesSlide25.xml" ContentType="application/vnd.openxmlformats-officedocument.presentationml.notesSlide+xml"/>
  <Override PartName="/ppt/charts/chart1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9.xml" ContentType="application/vnd.openxmlformats-officedocument.themeOverride+xml"/>
  <Override PartName="/ppt/notesSlides/notesSlide26.xml" ContentType="application/vnd.openxmlformats-officedocument.presentationml.notesSlide+xml"/>
  <Override PartName="/ppt/charts/chart16.xml" ContentType="application/vnd.openxmlformats-officedocument.drawingml.chart+xml"/>
  <Override PartName="/ppt/theme/themeOverride10.xml" ContentType="application/vnd.openxmlformats-officedocument.themeOverride+xml"/>
  <Override PartName="/ppt/notesSlides/notesSlide27.xml" ContentType="application/vnd.openxmlformats-officedocument.presentationml.notesSlide+xml"/>
  <Override PartName="/ppt/charts/chart17.xml" ContentType="application/vnd.openxmlformats-officedocument.drawingml.chart+xml"/>
  <Override PartName="/ppt/theme/themeOverride11.xml" ContentType="application/vnd.openxmlformats-officedocument.themeOverride+xml"/>
  <Override PartName="/ppt/notesSlides/notesSlide28.xml" ContentType="application/vnd.openxmlformats-officedocument.presentationml.notesSlide+xml"/>
  <Override PartName="/ppt/charts/chart18.xml" ContentType="application/vnd.openxmlformats-officedocument.drawingml.chart+xml"/>
  <Override PartName="/ppt/theme/themeOverride12.xml" ContentType="application/vnd.openxmlformats-officedocument.themeOverride+xml"/>
  <Override PartName="/ppt/notesSlides/notesSlide29.xml" ContentType="application/vnd.openxmlformats-officedocument.presentationml.notesSlide+xml"/>
  <Override PartName="/ppt/charts/chart19.xml" ContentType="application/vnd.openxmlformats-officedocument.drawingml.chart+xml"/>
  <Override PartName="/ppt/theme/themeOverride13.xml" ContentType="application/vnd.openxmlformats-officedocument.themeOverride+xml"/>
  <Override PartName="/ppt/notesSlides/notesSlide30.xml" ContentType="application/vnd.openxmlformats-officedocument.presentationml.notesSlide+xml"/>
  <Override PartName="/ppt/charts/chart20.xml" ContentType="application/vnd.openxmlformats-officedocument.drawingml.chart+xml"/>
  <Override PartName="/ppt/theme/themeOverride14.xml" ContentType="application/vnd.openxmlformats-officedocument.themeOverride+xml"/>
  <Override PartName="/ppt/notesSlides/notesSlide31.xml" ContentType="application/vnd.openxmlformats-officedocument.presentationml.notesSlide+xml"/>
  <Override PartName="/ppt/charts/chart21.xml" ContentType="application/vnd.openxmlformats-officedocument.drawingml.chart+xml"/>
  <Override PartName="/ppt/theme/themeOverride15.xml" ContentType="application/vnd.openxmlformats-officedocument.themeOverr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1" r:id="rId1"/>
  </p:sldMasterIdLst>
  <p:notesMasterIdLst>
    <p:notesMasterId r:id="rId41"/>
  </p:notesMasterIdLst>
  <p:sldIdLst>
    <p:sldId id="467" r:id="rId2"/>
    <p:sldId id="485" r:id="rId3"/>
    <p:sldId id="663" r:id="rId4"/>
    <p:sldId id="664" r:id="rId5"/>
    <p:sldId id="695" r:id="rId6"/>
    <p:sldId id="654" r:id="rId7"/>
    <p:sldId id="665" r:id="rId8"/>
    <p:sldId id="656" r:id="rId9"/>
    <p:sldId id="666" r:id="rId10"/>
    <p:sldId id="667" r:id="rId11"/>
    <p:sldId id="668" r:id="rId12"/>
    <p:sldId id="669" r:id="rId13"/>
    <p:sldId id="670" r:id="rId14"/>
    <p:sldId id="359" r:id="rId15"/>
    <p:sldId id="673" r:id="rId16"/>
    <p:sldId id="674" r:id="rId17"/>
    <p:sldId id="675" r:id="rId18"/>
    <p:sldId id="676" r:id="rId19"/>
    <p:sldId id="677" r:id="rId20"/>
    <p:sldId id="678" r:id="rId21"/>
    <p:sldId id="699" r:id="rId22"/>
    <p:sldId id="679" r:id="rId23"/>
    <p:sldId id="680" r:id="rId24"/>
    <p:sldId id="681" r:id="rId25"/>
    <p:sldId id="682" r:id="rId26"/>
    <p:sldId id="683" r:id="rId27"/>
    <p:sldId id="684" r:id="rId28"/>
    <p:sldId id="685" r:id="rId29"/>
    <p:sldId id="686" r:id="rId30"/>
    <p:sldId id="687" r:id="rId31"/>
    <p:sldId id="688" r:id="rId32"/>
    <p:sldId id="689" r:id="rId33"/>
    <p:sldId id="694" r:id="rId34"/>
    <p:sldId id="690" r:id="rId35"/>
    <p:sldId id="693" r:id="rId36"/>
    <p:sldId id="698" r:id="rId37"/>
    <p:sldId id="697" r:id="rId38"/>
    <p:sldId id="696" r:id="rId39"/>
    <p:sldId id="691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56D463-6D6D-45DD-8D17-0EDD84B355C7}">
          <p14:sldIdLst>
            <p14:sldId id="467"/>
            <p14:sldId id="485"/>
            <p14:sldId id="663"/>
            <p14:sldId id="664"/>
            <p14:sldId id="695"/>
            <p14:sldId id="654"/>
            <p14:sldId id="665"/>
            <p14:sldId id="656"/>
            <p14:sldId id="666"/>
            <p14:sldId id="667"/>
            <p14:sldId id="668"/>
            <p14:sldId id="669"/>
            <p14:sldId id="670"/>
            <p14:sldId id="359"/>
            <p14:sldId id="673"/>
            <p14:sldId id="674"/>
            <p14:sldId id="675"/>
            <p14:sldId id="676"/>
            <p14:sldId id="677"/>
            <p14:sldId id="678"/>
            <p14:sldId id="699"/>
            <p14:sldId id="679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4"/>
            <p14:sldId id="690"/>
            <p14:sldId id="693"/>
            <p14:sldId id="698"/>
            <p14:sldId id="697"/>
            <p14:sldId id="696"/>
            <p14:sldId id="69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" initials="1" lastIdx="1" clrIdx="0">
    <p:extLst>
      <p:ext uri="{19B8F6BF-5375-455C-9EA6-DF929625EA0E}">
        <p15:presenceInfo xmlns:p15="http://schemas.microsoft.com/office/powerpoint/2012/main" userId="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3838D"/>
    <a:srgbClr val="14BC3C"/>
    <a:srgbClr val="0CA45C"/>
    <a:srgbClr val="CCFF33"/>
    <a:srgbClr val="FF0000"/>
    <a:srgbClr val="F67F12"/>
    <a:srgbClr val="DA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9" autoAdjust="0"/>
    <p:restoredTop sz="94364" autoAdjust="0"/>
  </p:normalViewPr>
  <p:slideViewPr>
    <p:cSldViewPr snapToGrid="0">
      <p:cViewPr varScale="1">
        <p:scale>
          <a:sx n="81" d="100"/>
          <a:sy n="81" d="100"/>
        </p:scale>
        <p:origin x="518" y="4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\Downloads\Excel%20sheet_Prospects%20Nigeri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\Downloads\Excel%20sheet_Prospects%20Nigeri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\Downloads\Excel%20sheet_Prospects%20Nigeri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\Downloads\Excel%20sheet_Prospects%20Nigeri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4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5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7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esktop\MORO_2024\pmb_bat_14_11_2023\BAT\01_04_2024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8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3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7.bin"/><Relationship Id="rId1" Type="http://schemas.openxmlformats.org/officeDocument/2006/relationships/themeOverride" Target="../theme/themeOverride10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8.bin"/><Relationship Id="rId1" Type="http://schemas.openxmlformats.org/officeDocument/2006/relationships/themeOverride" Target="../theme/themeOverride11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9.bin"/><Relationship Id="rId1" Type="http://schemas.openxmlformats.org/officeDocument/2006/relationships/themeOverride" Target="../theme/themeOverride12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0.bin"/><Relationship Id="rId1" Type="http://schemas.openxmlformats.org/officeDocument/2006/relationships/themeOverride" Target="../theme/themeOverride13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1.bin"/><Relationship Id="rId1" Type="http://schemas.openxmlformats.org/officeDocument/2006/relationships/themeOverride" Target="../theme/themeOverride14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2.bin"/><Relationship Id="rId1" Type="http://schemas.openxmlformats.org/officeDocument/2006/relationships/themeOverride" Target="../theme/themeOverrid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GDP Growth Rate (%)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Sheet4!$B$1</c:f>
              <c:strCache>
                <c:ptCount val="1"/>
                <c:pt idx="0">
                  <c:v>GDP Growth Rate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Sheet4!$A$2:$A$10</c:f>
              <c:strCache>
                <c:ptCount val="9"/>
                <c:pt idx="0">
                  <c:v>2022Q1</c:v>
                </c:pt>
                <c:pt idx="1">
                  <c:v>2022Q2</c:v>
                </c:pt>
                <c:pt idx="2">
                  <c:v>2022Q3</c:v>
                </c:pt>
                <c:pt idx="3">
                  <c:v>2022Q4</c:v>
                </c:pt>
                <c:pt idx="4">
                  <c:v>2023Q1</c:v>
                </c:pt>
                <c:pt idx="5">
                  <c:v>2023Q2</c:v>
                </c:pt>
                <c:pt idx="6">
                  <c:v>2023Q3</c:v>
                </c:pt>
                <c:pt idx="7">
                  <c:v>2023Q4</c:v>
                </c:pt>
                <c:pt idx="8">
                  <c:v>2024Q1</c:v>
                </c:pt>
              </c:strCache>
            </c:strRef>
          </c:cat>
          <c:val>
            <c:numRef>
              <c:f>Sheet4!$B$2:$B$10</c:f>
              <c:numCache>
                <c:formatCode>General</c:formatCode>
                <c:ptCount val="9"/>
                <c:pt idx="0">
                  <c:v>3.11</c:v>
                </c:pt>
                <c:pt idx="1">
                  <c:v>3.54</c:v>
                </c:pt>
                <c:pt idx="2">
                  <c:v>2.25</c:v>
                </c:pt>
                <c:pt idx="3">
                  <c:v>3.52</c:v>
                </c:pt>
                <c:pt idx="4">
                  <c:v>2.31</c:v>
                </c:pt>
                <c:pt idx="5">
                  <c:v>2.5099999999999998</c:v>
                </c:pt>
                <c:pt idx="6">
                  <c:v>2.54</c:v>
                </c:pt>
                <c:pt idx="7">
                  <c:v>3.46</c:v>
                </c:pt>
                <c:pt idx="8">
                  <c:v>2.98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CC-47C7-97E4-529DCC25C91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84211312"/>
        <c:axId val="1184220048"/>
      </c:barChart>
      <c:catAx>
        <c:axId val="118421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1184220048"/>
        <c:crosses val="autoZero"/>
        <c:auto val="1"/>
        <c:lblAlgn val="ctr"/>
        <c:lblOffset val="100"/>
        <c:noMultiLvlLbl val="0"/>
      </c:catAx>
      <c:valAx>
        <c:axId val="118422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118421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/>
              <a:t>Inflation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Sheet4!$D$1</c:f>
              <c:strCache>
                <c:ptCount val="1"/>
                <c:pt idx="0">
                  <c:v>Headline Inflation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Sheet4!$C$2:$C$17</c:f>
              <c:numCache>
                <c:formatCode>mmm\-yy</c:formatCode>
                <c:ptCount val="16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</c:numCache>
            </c:numRef>
          </c:cat>
          <c:val>
            <c:numRef>
              <c:f>Sheet4!$D$2:$D$17</c:f>
              <c:numCache>
                <c:formatCode>General</c:formatCode>
                <c:ptCount val="16"/>
                <c:pt idx="0">
                  <c:v>21.82</c:v>
                </c:pt>
                <c:pt idx="1">
                  <c:v>21.91</c:v>
                </c:pt>
                <c:pt idx="2">
                  <c:v>22.04</c:v>
                </c:pt>
                <c:pt idx="3">
                  <c:v>22.22</c:v>
                </c:pt>
                <c:pt idx="4">
                  <c:v>22.41</c:v>
                </c:pt>
                <c:pt idx="5">
                  <c:v>22.79</c:v>
                </c:pt>
                <c:pt idx="6">
                  <c:v>24.08</c:v>
                </c:pt>
                <c:pt idx="7">
                  <c:v>25.8</c:v>
                </c:pt>
                <c:pt idx="8">
                  <c:v>26.72</c:v>
                </c:pt>
                <c:pt idx="9">
                  <c:v>27.33</c:v>
                </c:pt>
                <c:pt idx="10">
                  <c:v>28.2</c:v>
                </c:pt>
                <c:pt idx="11">
                  <c:v>28.92</c:v>
                </c:pt>
                <c:pt idx="12">
                  <c:v>29.9</c:v>
                </c:pt>
                <c:pt idx="13">
                  <c:v>31.7</c:v>
                </c:pt>
                <c:pt idx="14">
                  <c:v>33.200000000000003</c:v>
                </c:pt>
                <c:pt idx="15">
                  <c:v>33.69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F2-406F-A71A-F2730BF64BAB}"/>
            </c:ext>
          </c:extLst>
        </c:ser>
        <c:ser>
          <c:idx val="1"/>
          <c:order val="1"/>
          <c:tx>
            <c:strRef>
              <c:f>Sheet4!$E$1</c:f>
              <c:strCache>
                <c:ptCount val="1"/>
                <c:pt idx="0">
                  <c:v>Food Inflation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Sheet4!$C$2:$C$17</c:f>
              <c:numCache>
                <c:formatCode>mmm\-yy</c:formatCode>
                <c:ptCount val="16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</c:numCache>
            </c:numRef>
          </c:cat>
          <c:val>
            <c:numRef>
              <c:f>Sheet4!$E$2:$E$17</c:f>
              <c:numCache>
                <c:formatCode>General</c:formatCode>
                <c:ptCount val="16"/>
                <c:pt idx="0">
                  <c:v>24.32</c:v>
                </c:pt>
                <c:pt idx="1">
                  <c:v>24.35</c:v>
                </c:pt>
                <c:pt idx="2">
                  <c:v>24.45</c:v>
                </c:pt>
                <c:pt idx="3">
                  <c:v>24.82</c:v>
                </c:pt>
                <c:pt idx="4">
                  <c:v>24.82</c:v>
                </c:pt>
                <c:pt idx="5">
                  <c:v>25.25</c:v>
                </c:pt>
                <c:pt idx="6">
                  <c:v>26.98</c:v>
                </c:pt>
                <c:pt idx="7">
                  <c:v>29.34</c:v>
                </c:pt>
                <c:pt idx="8">
                  <c:v>30.64</c:v>
                </c:pt>
                <c:pt idx="9">
                  <c:v>31.52</c:v>
                </c:pt>
                <c:pt idx="10">
                  <c:v>32.840000000000003</c:v>
                </c:pt>
                <c:pt idx="11">
                  <c:v>33.93</c:v>
                </c:pt>
                <c:pt idx="12">
                  <c:v>35.409999999999997</c:v>
                </c:pt>
                <c:pt idx="13">
                  <c:v>37.92</c:v>
                </c:pt>
                <c:pt idx="14">
                  <c:v>40.01</c:v>
                </c:pt>
                <c:pt idx="15">
                  <c:v>40.53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F2-406F-A71A-F2730BF64B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0347264"/>
        <c:axId val="830346432"/>
      </c:barChart>
      <c:dateAx>
        <c:axId val="83034726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830346432"/>
        <c:crosses val="autoZero"/>
        <c:auto val="1"/>
        <c:lblOffset val="100"/>
        <c:baseTimeUnit val="months"/>
      </c:dateAx>
      <c:valAx>
        <c:axId val="83034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83034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/>
              <a:t>Exchange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Sheet4!$G$1</c:f>
              <c:strCache>
                <c:ptCount val="1"/>
                <c:pt idx="0">
                  <c:v>Naira/USD Exchange Rate (Official)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Sheet4!$F$2:$F$17</c:f>
              <c:numCache>
                <c:formatCode>mmm\-yy</c:formatCode>
                <c:ptCount val="16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</c:numCache>
            </c:numRef>
          </c:cat>
          <c:val>
            <c:numRef>
              <c:f>Sheet4!$G$2:$G$17</c:f>
              <c:numCache>
                <c:formatCode>General</c:formatCode>
                <c:ptCount val="16"/>
                <c:pt idx="0">
                  <c:v>454.97</c:v>
                </c:pt>
                <c:pt idx="1">
                  <c:v>460.43</c:v>
                </c:pt>
                <c:pt idx="2">
                  <c:v>460.43</c:v>
                </c:pt>
                <c:pt idx="3">
                  <c:v>460.42</c:v>
                </c:pt>
                <c:pt idx="4">
                  <c:v>461.45</c:v>
                </c:pt>
                <c:pt idx="5">
                  <c:v>608.25</c:v>
                </c:pt>
                <c:pt idx="6">
                  <c:v>770.32</c:v>
                </c:pt>
                <c:pt idx="7">
                  <c:v>763.28</c:v>
                </c:pt>
                <c:pt idx="8">
                  <c:v>761.33</c:v>
                </c:pt>
                <c:pt idx="9">
                  <c:v>796.44</c:v>
                </c:pt>
                <c:pt idx="10">
                  <c:v>832.68</c:v>
                </c:pt>
                <c:pt idx="11">
                  <c:v>898.9</c:v>
                </c:pt>
                <c:pt idx="12">
                  <c:v>941.26</c:v>
                </c:pt>
                <c:pt idx="13">
                  <c:v>1506.42</c:v>
                </c:pt>
                <c:pt idx="14">
                  <c:v>1520.35</c:v>
                </c:pt>
                <c:pt idx="15">
                  <c:v>1236.56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8B-4CA1-B419-AED2A9377A4A}"/>
            </c:ext>
          </c:extLst>
        </c:ser>
        <c:ser>
          <c:idx val="1"/>
          <c:order val="1"/>
          <c:tx>
            <c:strRef>
              <c:f>Sheet4!$H$1</c:f>
              <c:strCache>
                <c:ptCount val="1"/>
                <c:pt idx="0">
                  <c:v>Naira/USD Exchange Rate (Parallel)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Sheet4!$F$2:$F$17</c:f>
              <c:numCache>
                <c:formatCode>mmm\-yy</c:formatCode>
                <c:ptCount val="16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</c:numCache>
            </c:numRef>
          </c:cat>
          <c:val>
            <c:numRef>
              <c:f>Sheet4!$H$2:$H$17</c:f>
              <c:numCache>
                <c:formatCode>General</c:formatCode>
                <c:ptCount val="16"/>
                <c:pt idx="0">
                  <c:v>751</c:v>
                </c:pt>
                <c:pt idx="1">
                  <c:v>749</c:v>
                </c:pt>
                <c:pt idx="2">
                  <c:v>741</c:v>
                </c:pt>
                <c:pt idx="3">
                  <c:v>738</c:v>
                </c:pt>
                <c:pt idx="4">
                  <c:v>765</c:v>
                </c:pt>
                <c:pt idx="5">
                  <c:v>769.25</c:v>
                </c:pt>
                <c:pt idx="6">
                  <c:v>756.94</c:v>
                </c:pt>
                <c:pt idx="7">
                  <c:v>915</c:v>
                </c:pt>
                <c:pt idx="8">
                  <c:v>1008</c:v>
                </c:pt>
                <c:pt idx="9">
                  <c:v>1180</c:v>
                </c:pt>
                <c:pt idx="10">
                  <c:v>1155</c:v>
                </c:pt>
                <c:pt idx="11">
                  <c:v>1191.3</c:v>
                </c:pt>
                <c:pt idx="12">
                  <c:v>1321.14</c:v>
                </c:pt>
                <c:pt idx="13">
                  <c:v>1567.33</c:v>
                </c:pt>
                <c:pt idx="14">
                  <c:v>1512.93</c:v>
                </c:pt>
                <c:pt idx="15">
                  <c:v>1232.03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8B-4CA1-B419-AED2A9377A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0373472"/>
        <c:axId val="830376384"/>
      </c:barChart>
      <c:dateAx>
        <c:axId val="83037347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830376384"/>
        <c:crosses val="autoZero"/>
        <c:auto val="1"/>
        <c:lblOffset val="100"/>
        <c:baseTimeUnit val="months"/>
      </c:dateAx>
      <c:valAx>
        <c:axId val="83037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83037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43589181073218E-2"/>
          <c:y val="8.9717698536634999E-2"/>
          <c:w val="0.93578362951505634"/>
          <c:h val="0.68344096247852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May-22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085338466474174E-2"/>
                  <c:y val="-2.42424242424243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FC3-4209-9933-5DD0894E27F5}"/>
                </c:ext>
              </c:extLst>
            </c:dLbl>
            <c:dLbl>
              <c:idx val="1"/>
              <c:layout>
                <c:manualLayout>
                  <c:x val="-2.3042926900739939E-2"/>
                  <c:y val="-7.449486995943696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FC3-4209-9933-5DD0894E27F5}"/>
                </c:ext>
              </c:extLst>
            </c:dLbl>
            <c:dLbl>
              <c:idx val="6"/>
              <c:layout>
                <c:manualLayout>
                  <c:x val="-1.0798289289873532E-2"/>
                  <c:y val="-4.93097908216018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FC3-4209-9933-5DD0894E27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Sheet2!$B$1:$H$1</c:f>
              <c:strCache>
                <c:ptCount val="7"/>
                <c:pt idx="0">
                  <c:v>PMS (per Litre)</c:v>
                </c:pt>
                <c:pt idx="1">
                  <c:v>LPG (12.5kg)</c:v>
                </c:pt>
                <c:pt idx="2">
                  <c:v>Rice (50kg)</c:v>
                </c:pt>
                <c:pt idx="3">
                  <c:v>Garri (50kg)</c:v>
                </c:pt>
                <c:pt idx="4">
                  <c:v>Beans (50kg)</c:v>
                </c:pt>
                <c:pt idx="5">
                  <c:v>Cost of Healthy Diet</c:v>
                </c:pt>
                <c:pt idx="6">
                  <c:v>CPI</c:v>
                </c:pt>
              </c:strCache>
            </c:strRef>
          </c:cat>
          <c:val>
            <c:numRef>
              <c:f>Sheet2!$B$2:$H$2</c:f>
              <c:numCache>
                <c:formatCode>#,##0.00</c:formatCode>
                <c:ptCount val="7"/>
                <c:pt idx="0" formatCode="General">
                  <c:v>173.08</c:v>
                </c:pt>
                <c:pt idx="1">
                  <c:v>8726.2966989268461</c:v>
                </c:pt>
                <c:pt idx="6">
                  <c:v>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C3-4209-9933-5DD0894E27F5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May-23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9514069403499882E-3"/>
                  <c:y val="-0.1462963493199713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FC3-4209-9933-5DD0894E27F5}"/>
                </c:ext>
              </c:extLst>
            </c:dLbl>
            <c:dLbl>
              <c:idx val="1"/>
              <c:layout>
                <c:manualLayout>
                  <c:x val="1.6041065126723827E-3"/>
                  <c:y val="-0.1373737373737374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FC3-4209-9933-5DD0894E27F5}"/>
                </c:ext>
              </c:extLst>
            </c:dLbl>
            <c:dLbl>
              <c:idx val="2"/>
              <c:layout>
                <c:manualLayout>
                  <c:x val="-1.6041065126724416E-2"/>
                  <c:y val="-1.616161616161616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FC3-4209-9933-5DD0894E27F5}"/>
                </c:ext>
              </c:extLst>
            </c:dLbl>
            <c:dLbl>
              <c:idx val="3"/>
              <c:layout>
                <c:manualLayout>
                  <c:x val="-1.4436958614051972E-2"/>
                  <c:y val="-1.61616161616162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FC3-4209-9933-5DD0894E27F5}"/>
                </c:ext>
              </c:extLst>
            </c:dLbl>
            <c:dLbl>
              <c:idx val="4"/>
              <c:layout>
                <c:manualLayout>
                  <c:x val="-2.406159769008662E-2"/>
                  <c:y val="-3.63636363636364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FC3-4209-9933-5DD0894E27F5}"/>
                </c:ext>
              </c:extLst>
            </c:dLbl>
            <c:dLbl>
              <c:idx val="5"/>
              <c:layout>
                <c:manualLayout>
                  <c:x val="-6.416426050689766E-3"/>
                  <c:y val="-4.04040404040404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FC3-4209-9933-5DD0894E27F5}"/>
                </c:ext>
              </c:extLst>
            </c:dLbl>
            <c:dLbl>
              <c:idx val="6"/>
              <c:layout>
                <c:manualLayout>
                  <c:x val="3.0906206502820449E-3"/>
                  <c:y val="-0.1448449852859302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FC3-4209-9933-5DD0894E27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Sheet2!$B$1:$H$1</c:f>
              <c:strCache>
                <c:ptCount val="7"/>
                <c:pt idx="0">
                  <c:v>PMS (per Litre)</c:v>
                </c:pt>
                <c:pt idx="1">
                  <c:v>LPG (12.5kg)</c:v>
                </c:pt>
                <c:pt idx="2">
                  <c:v>Rice (50kg)</c:v>
                </c:pt>
                <c:pt idx="3">
                  <c:v>Garri (50kg)</c:v>
                </c:pt>
                <c:pt idx="4">
                  <c:v>Beans (50kg)</c:v>
                </c:pt>
                <c:pt idx="5">
                  <c:v>Cost of Healthy Diet</c:v>
                </c:pt>
                <c:pt idx="6">
                  <c:v>CPI</c:v>
                </c:pt>
              </c:strCache>
            </c:strRef>
          </c:cat>
          <c:val>
            <c:numRef>
              <c:f>Sheet2!$B$3:$H$3</c:f>
              <c:numCache>
                <c:formatCode>#,##0.00</c:formatCode>
                <c:ptCount val="7"/>
                <c:pt idx="0" formatCode="General">
                  <c:v>238.11</c:v>
                </c:pt>
                <c:pt idx="1">
                  <c:v>9537.8949944056767</c:v>
                </c:pt>
                <c:pt idx="2" formatCode="#,##0">
                  <c:v>35000</c:v>
                </c:pt>
                <c:pt idx="3" formatCode="#,##0">
                  <c:v>28000</c:v>
                </c:pt>
                <c:pt idx="4" formatCode="#,##0">
                  <c:v>30000</c:v>
                </c:pt>
                <c:pt idx="5" formatCode="0">
                  <c:v>503.19779999999997</c:v>
                </c:pt>
                <c:pt idx="6">
                  <c:v>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FC3-4209-9933-5DD0894E27F5}"/>
            </c:ext>
          </c:extLst>
        </c:ser>
        <c:ser>
          <c:idx val="2"/>
          <c:order val="2"/>
          <c:tx>
            <c:strRef>
              <c:f>Sheet2!$A$4</c:f>
              <c:strCache>
                <c:ptCount val="1"/>
                <c:pt idx="0">
                  <c:v>Apr-24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6861811907775213E-2"/>
                  <c:y val="-0.218181818181818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FC3-4209-9933-5DD0894E27F5}"/>
                </c:ext>
              </c:extLst>
            </c:dLbl>
            <c:dLbl>
              <c:idx val="1"/>
              <c:layout>
                <c:manualLayout>
                  <c:x val="1.2832852101379473E-2"/>
                  <c:y val="-0.193939393939393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FC3-4209-9933-5DD0894E27F5}"/>
                </c:ext>
              </c:extLst>
            </c:dLbl>
            <c:dLbl>
              <c:idx val="5"/>
              <c:layout>
                <c:manualLayout>
                  <c:x val="0"/>
                  <c:y val="-0.1010101010101010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FC3-4209-9933-5DD0894E27F5}"/>
                </c:ext>
              </c:extLst>
            </c:dLbl>
            <c:dLbl>
              <c:idx val="6"/>
              <c:layout>
                <c:manualLayout>
                  <c:x val="1.3055785014360938E-2"/>
                  <c:y val="-0.2690094647260001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FC3-4209-9933-5DD0894E27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Sheet2!$B$1:$H$1</c:f>
              <c:strCache>
                <c:ptCount val="7"/>
                <c:pt idx="0">
                  <c:v>PMS (per Litre)</c:v>
                </c:pt>
                <c:pt idx="1">
                  <c:v>LPG (12.5kg)</c:v>
                </c:pt>
                <c:pt idx="2">
                  <c:v>Rice (50kg)</c:v>
                </c:pt>
                <c:pt idx="3">
                  <c:v>Garri (50kg)</c:v>
                </c:pt>
                <c:pt idx="4">
                  <c:v>Beans (50kg)</c:v>
                </c:pt>
                <c:pt idx="5">
                  <c:v>Cost of Healthy Diet</c:v>
                </c:pt>
                <c:pt idx="6">
                  <c:v>CPI</c:v>
                </c:pt>
              </c:strCache>
            </c:strRef>
          </c:cat>
          <c:val>
            <c:numRef>
              <c:f>Sheet2!$B$4:$H$4</c:f>
              <c:numCache>
                <c:formatCode>_(* #,##0.00_);_(* \(#,##0.00\);_(* "-"??_);_(@_)</c:formatCode>
                <c:ptCount val="7"/>
                <c:pt idx="0" formatCode="General">
                  <c:v>701.24</c:v>
                </c:pt>
                <c:pt idx="1">
                  <c:v>15637.744497641701</c:v>
                </c:pt>
                <c:pt idx="2" formatCode="#,##0">
                  <c:v>80000</c:v>
                </c:pt>
                <c:pt idx="3" formatCode="#,##0">
                  <c:v>50000</c:v>
                </c:pt>
                <c:pt idx="4" formatCode="#,##0">
                  <c:v>95000</c:v>
                </c:pt>
                <c:pt idx="5" formatCode="0">
                  <c:v>982</c:v>
                </c:pt>
                <c:pt idx="6" formatCode="0.00">
                  <c:v>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FC3-4209-9933-5DD0894E27F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32111664"/>
        <c:axId val="842260304"/>
      </c:barChart>
      <c:catAx>
        <c:axId val="203211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842260304"/>
        <c:crosses val="autoZero"/>
        <c:auto val="1"/>
        <c:lblAlgn val="ctr"/>
        <c:lblOffset val="100"/>
        <c:noMultiLvlLbl val="0"/>
      </c:catAx>
      <c:valAx>
        <c:axId val="84226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203211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4655154416451"/>
          <c:y val="0.89618092654995751"/>
          <c:w val="0.35379630990895122"/>
          <c:h val="7.39959179724203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GDP Growth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GDP Growth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1C-4AB8-AC87-636CB6D5E9E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41C-4AB8-AC87-636CB6D5E9E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41C-4AB8-AC87-636CB6D5E9E4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41C-4AB8-AC87-636CB6D5E9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Sheet1!$C$1:$L$2</c:f>
              <c:multiLvlStrCache>
                <c:ptCount val="10"/>
                <c:lvl>
                  <c:pt idx="0">
                    <c:v>Target</c:v>
                  </c:pt>
                  <c:pt idx="1">
                    <c:v>Actual</c:v>
                  </c:pt>
                  <c:pt idx="2">
                    <c:v>Target</c:v>
                  </c:pt>
                  <c:pt idx="3">
                    <c:v>Actual</c:v>
                  </c:pt>
                  <c:pt idx="4">
                    <c:v>Target</c:v>
                  </c:pt>
                  <c:pt idx="5">
                    <c:v>Actual</c:v>
                  </c:pt>
                  <c:pt idx="6">
                    <c:v>Target</c:v>
                  </c:pt>
                  <c:pt idx="7">
                    <c:v>Actual (2024 Q1)</c:v>
                  </c:pt>
                  <c:pt idx="8">
                    <c:v>Target</c:v>
                  </c:pt>
                  <c:pt idx="9">
                    <c:v>Actual</c:v>
                  </c:pt>
                </c:lvl>
                <c:lvl>
                  <c:pt idx="0">
                    <c:v>2021</c:v>
                  </c:pt>
                  <c:pt idx="2">
                    <c:v>2022</c:v>
                  </c:pt>
                  <c:pt idx="4">
                    <c:v>2023</c:v>
                  </c:pt>
                  <c:pt idx="6">
                    <c:v>2024</c:v>
                  </c:pt>
                  <c:pt idx="8">
                    <c:v>2025</c:v>
                  </c:pt>
                </c:lvl>
              </c:multiLvlStrCache>
            </c:multiLvlStrRef>
          </c:cat>
          <c:val>
            <c:numRef>
              <c:f>Sheet1!$C$3:$L$3</c:f>
              <c:numCache>
                <c:formatCode>General</c:formatCode>
                <c:ptCount val="10"/>
                <c:pt idx="0">
                  <c:v>1.9</c:v>
                </c:pt>
                <c:pt idx="1">
                  <c:v>0.51</c:v>
                </c:pt>
                <c:pt idx="2">
                  <c:v>3.2</c:v>
                </c:pt>
                <c:pt idx="3">
                  <c:v>3.11</c:v>
                </c:pt>
                <c:pt idx="4">
                  <c:v>3.7</c:v>
                </c:pt>
                <c:pt idx="5">
                  <c:v>2.74</c:v>
                </c:pt>
                <c:pt idx="6">
                  <c:v>4.5999999999999996</c:v>
                </c:pt>
                <c:pt idx="7">
                  <c:v>2.98</c:v>
                </c:pt>
                <c:pt idx="8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1C-4AB8-AC87-636CB6D5E9E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30348512"/>
        <c:axId val="830340608"/>
      </c:barChart>
      <c:catAx>
        <c:axId val="83034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830340608"/>
        <c:crosses val="autoZero"/>
        <c:auto val="1"/>
        <c:lblAlgn val="ctr"/>
        <c:lblOffset val="100"/>
        <c:noMultiLvlLbl val="0"/>
      </c:catAx>
      <c:valAx>
        <c:axId val="83034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830348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/>
              <a:t>Sectoral</a:t>
            </a:r>
            <a:r>
              <a:rPr lang="en-US" sz="2400" baseline="0" dirty="0"/>
              <a:t> Growth Rates (%)</a:t>
            </a:r>
            <a:endParaRPr lang="en-US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Sheet1!$B$45</c:f>
              <c:strCache>
                <c:ptCount val="1"/>
                <c:pt idx="0">
                  <c:v>Agric GDP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339029251990229E-2"/>
                  <c:y val="9.25925925925917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4D0-4C17-BBDB-E43F9E28FF0E}"/>
                </c:ext>
              </c:extLst>
            </c:dLbl>
            <c:dLbl>
              <c:idx val="1"/>
              <c:layout>
                <c:manualLayout>
                  <c:x val="-1.2062200793988617E-2"/>
                  <c:y val="1.85185185185184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D0-4C17-BBDB-E43F9E28FF0E}"/>
                </c:ext>
              </c:extLst>
            </c:dLbl>
            <c:dLbl>
              <c:idx val="2"/>
              <c:layout>
                <c:manualLayout>
                  <c:x val="-1.2062200793988632E-2"/>
                  <c:y val="4.62962962962954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4D0-4C17-BBDB-E43F9E28FF0E}"/>
                </c:ext>
              </c:extLst>
            </c:dLbl>
            <c:dLbl>
              <c:idx val="4"/>
              <c:layout>
                <c:manualLayout>
                  <c:x val="-1.2062200793988601E-2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4D0-4C17-BBDB-E43F9E28FF0E}"/>
                </c:ext>
              </c:extLst>
            </c:dLbl>
            <c:dLbl>
              <c:idx val="5"/>
              <c:layout>
                <c:manualLayout>
                  <c:x val="-8.6158577099919205E-3"/>
                  <c:y val="-2.77777777777778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4D0-4C17-BBDB-E43F9E28FF0E}"/>
                </c:ext>
              </c:extLst>
            </c:dLbl>
            <c:dLbl>
              <c:idx val="7"/>
              <c:layout>
                <c:manualLayout>
                  <c:x val="-1.550854387798534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D0-4C17-BBDB-E43F9E28FF0E}"/>
                </c:ext>
              </c:extLst>
            </c:dLbl>
            <c:dLbl>
              <c:idx val="8"/>
              <c:layout>
                <c:manualLayout>
                  <c:x val="-1.2062200793988601E-2"/>
                  <c:y val="1.8518700787401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823615346864257E-2"/>
                      <c:h val="6.47455526392534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54D0-4C17-BBDB-E43F9E28FF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Sheet1!$C$43:$L$44</c:f>
              <c:multiLvlStrCache>
                <c:ptCount val="10"/>
                <c:lvl>
                  <c:pt idx="0">
                    <c:v>Target</c:v>
                  </c:pt>
                  <c:pt idx="1">
                    <c:v>Actual</c:v>
                  </c:pt>
                  <c:pt idx="2">
                    <c:v>Target</c:v>
                  </c:pt>
                  <c:pt idx="3">
                    <c:v>Actual</c:v>
                  </c:pt>
                  <c:pt idx="4">
                    <c:v>Target</c:v>
                  </c:pt>
                  <c:pt idx="5">
                    <c:v>Actual</c:v>
                  </c:pt>
                  <c:pt idx="6">
                    <c:v>Target</c:v>
                  </c:pt>
                  <c:pt idx="7">
                    <c:v>Actual (2024 Q1)</c:v>
                  </c:pt>
                  <c:pt idx="8">
                    <c:v>Target</c:v>
                  </c:pt>
                  <c:pt idx="9">
                    <c:v>Actual</c:v>
                  </c:pt>
                </c:lvl>
                <c:lvl>
                  <c:pt idx="0">
                    <c:v>2021</c:v>
                  </c:pt>
                  <c:pt idx="2">
                    <c:v>2022</c:v>
                  </c:pt>
                  <c:pt idx="4">
                    <c:v>2023</c:v>
                  </c:pt>
                  <c:pt idx="6">
                    <c:v>2024</c:v>
                  </c:pt>
                  <c:pt idx="8">
                    <c:v>2025</c:v>
                  </c:pt>
                </c:lvl>
              </c:multiLvlStrCache>
            </c:multiLvlStrRef>
          </c:cat>
          <c:val>
            <c:numRef>
              <c:f>Sheet1!$C$45:$L$45</c:f>
              <c:numCache>
                <c:formatCode>General</c:formatCode>
                <c:ptCount val="10"/>
                <c:pt idx="0">
                  <c:v>2.12</c:v>
                </c:pt>
                <c:pt idx="1">
                  <c:v>2.2799999999999998</c:v>
                </c:pt>
                <c:pt idx="2">
                  <c:v>2.46</c:v>
                </c:pt>
                <c:pt idx="3">
                  <c:v>1.88</c:v>
                </c:pt>
                <c:pt idx="4">
                  <c:v>3.07</c:v>
                </c:pt>
                <c:pt idx="5">
                  <c:v>1.1299999999999999</c:v>
                </c:pt>
                <c:pt idx="6">
                  <c:v>4.0999999999999996</c:v>
                </c:pt>
                <c:pt idx="7">
                  <c:v>0.18</c:v>
                </c:pt>
                <c:pt idx="8">
                  <c:v>3.87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4D0-4C17-BBDB-E43F9E28FF0E}"/>
            </c:ext>
          </c:extLst>
        </c:ser>
        <c:ser>
          <c:idx val="1"/>
          <c:order val="1"/>
          <c:tx>
            <c:strRef>
              <c:f>Sheet1!$B$46</c:f>
              <c:strCache>
                <c:ptCount val="1"/>
                <c:pt idx="0">
                  <c:v>Industry GDP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5.1695146259950831E-3"/>
                  <c:y val="-8.487556272013328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4D0-4C17-BBDB-E43F9E28FF0E}"/>
                </c:ext>
              </c:extLst>
            </c:dLbl>
            <c:dLbl>
              <c:idx val="5"/>
              <c:layout>
                <c:manualLayout>
                  <c:x val="-3.4463430839967429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D0-4C17-BBDB-E43F9E28FF0E}"/>
                </c:ext>
              </c:extLst>
            </c:dLbl>
            <c:dLbl>
              <c:idx val="7"/>
              <c:layout>
                <c:manualLayout>
                  <c:x val="-6.892686167993485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4D0-4C17-BBDB-E43F9E28FF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Sheet1!$C$43:$L$44</c:f>
              <c:multiLvlStrCache>
                <c:ptCount val="10"/>
                <c:lvl>
                  <c:pt idx="0">
                    <c:v>Target</c:v>
                  </c:pt>
                  <c:pt idx="1">
                    <c:v>Actual</c:v>
                  </c:pt>
                  <c:pt idx="2">
                    <c:v>Target</c:v>
                  </c:pt>
                  <c:pt idx="3">
                    <c:v>Actual</c:v>
                  </c:pt>
                  <c:pt idx="4">
                    <c:v>Target</c:v>
                  </c:pt>
                  <c:pt idx="5">
                    <c:v>Actual</c:v>
                  </c:pt>
                  <c:pt idx="6">
                    <c:v>Target</c:v>
                  </c:pt>
                  <c:pt idx="7">
                    <c:v>Actual (2024 Q1)</c:v>
                  </c:pt>
                  <c:pt idx="8">
                    <c:v>Target</c:v>
                  </c:pt>
                  <c:pt idx="9">
                    <c:v>Actual</c:v>
                  </c:pt>
                </c:lvl>
                <c:lvl>
                  <c:pt idx="0">
                    <c:v>2021</c:v>
                  </c:pt>
                  <c:pt idx="2">
                    <c:v>2022</c:v>
                  </c:pt>
                  <c:pt idx="4">
                    <c:v>2023</c:v>
                  </c:pt>
                  <c:pt idx="6">
                    <c:v>2024</c:v>
                  </c:pt>
                  <c:pt idx="8">
                    <c:v>2025</c:v>
                  </c:pt>
                </c:lvl>
              </c:multiLvlStrCache>
            </c:multiLvlStrRef>
          </c:cat>
          <c:val>
            <c:numRef>
              <c:f>Sheet1!$C$46:$L$46</c:f>
              <c:numCache>
                <c:formatCode>General</c:formatCode>
                <c:ptCount val="10"/>
                <c:pt idx="0">
                  <c:v>13.9</c:v>
                </c:pt>
                <c:pt idx="1">
                  <c:v>0.94</c:v>
                </c:pt>
                <c:pt idx="2">
                  <c:v>5.94</c:v>
                </c:pt>
                <c:pt idx="3">
                  <c:v>-4.62</c:v>
                </c:pt>
                <c:pt idx="4">
                  <c:v>6.83</c:v>
                </c:pt>
                <c:pt idx="5">
                  <c:v>0.72</c:v>
                </c:pt>
                <c:pt idx="6">
                  <c:v>6.74</c:v>
                </c:pt>
                <c:pt idx="7">
                  <c:v>2.19</c:v>
                </c:pt>
                <c:pt idx="8">
                  <c:v>7.41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4D0-4C17-BBDB-E43F9E28FF0E}"/>
            </c:ext>
          </c:extLst>
        </c:ser>
        <c:ser>
          <c:idx val="2"/>
          <c:order val="2"/>
          <c:tx>
            <c:strRef>
              <c:f>Sheet1!$B$47</c:f>
              <c:strCache>
                <c:ptCount val="1"/>
                <c:pt idx="0">
                  <c:v>Services GDP (%)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2.2401230045978798E-2"/>
                  <c:y val="1.85192475940507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4D0-4C17-BBDB-E43F9E28FF0E}"/>
                </c:ext>
              </c:extLst>
            </c:dLbl>
            <c:dLbl>
              <c:idx val="2"/>
              <c:layout>
                <c:manualLayout>
                  <c:x val="5.1695146259951143E-3"/>
                  <c:y val="4.62962962962962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823615346864257E-2"/>
                      <c:h val="6.47455526392534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54D0-4C17-BBDB-E43F9E28FF0E}"/>
                </c:ext>
              </c:extLst>
            </c:dLbl>
            <c:dLbl>
              <c:idx val="4"/>
              <c:layout>
                <c:manualLayout>
                  <c:x val="1.7231715419983714E-3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4D0-4C17-BBDB-E43F9E28FF0E}"/>
                </c:ext>
              </c:extLst>
            </c:dLbl>
            <c:dLbl>
              <c:idx val="6"/>
              <c:layout>
                <c:manualLayout>
                  <c:x val="5.1695146259951143E-3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D0-4C17-BBDB-E43F9E28FF0E}"/>
                </c:ext>
              </c:extLst>
            </c:dLbl>
            <c:dLbl>
              <c:idx val="8"/>
              <c:layout>
                <c:manualLayout>
                  <c:x val="5.1695146259951143E-3"/>
                  <c:y val="2.77777777777777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4D0-4C17-BBDB-E43F9E28FF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Sheet1!$C$43:$L$44</c:f>
              <c:multiLvlStrCache>
                <c:ptCount val="10"/>
                <c:lvl>
                  <c:pt idx="0">
                    <c:v>Target</c:v>
                  </c:pt>
                  <c:pt idx="1">
                    <c:v>Actual</c:v>
                  </c:pt>
                  <c:pt idx="2">
                    <c:v>Target</c:v>
                  </c:pt>
                  <c:pt idx="3">
                    <c:v>Actual</c:v>
                  </c:pt>
                  <c:pt idx="4">
                    <c:v>Target</c:v>
                  </c:pt>
                  <c:pt idx="5">
                    <c:v>Actual</c:v>
                  </c:pt>
                  <c:pt idx="6">
                    <c:v>Target</c:v>
                  </c:pt>
                  <c:pt idx="7">
                    <c:v>Actual (2024 Q1)</c:v>
                  </c:pt>
                  <c:pt idx="8">
                    <c:v>Target</c:v>
                  </c:pt>
                  <c:pt idx="9">
                    <c:v>Actual</c:v>
                  </c:pt>
                </c:lvl>
                <c:lvl>
                  <c:pt idx="0">
                    <c:v>2021</c:v>
                  </c:pt>
                  <c:pt idx="2">
                    <c:v>2022</c:v>
                  </c:pt>
                  <c:pt idx="4">
                    <c:v>2023</c:v>
                  </c:pt>
                  <c:pt idx="6">
                    <c:v>2024</c:v>
                  </c:pt>
                  <c:pt idx="8">
                    <c:v>2025</c:v>
                  </c:pt>
                </c:lvl>
              </c:multiLvlStrCache>
            </c:multiLvlStrRef>
          </c:cat>
          <c:val>
            <c:numRef>
              <c:f>Sheet1!$C$47:$L$47</c:f>
              <c:numCache>
                <c:formatCode>General</c:formatCode>
                <c:ptCount val="10"/>
                <c:pt idx="0">
                  <c:v>-3.05</c:v>
                </c:pt>
                <c:pt idx="1">
                  <c:v>-0.39</c:v>
                </c:pt>
                <c:pt idx="2">
                  <c:v>2.25</c:v>
                </c:pt>
                <c:pt idx="3">
                  <c:v>6.66</c:v>
                </c:pt>
                <c:pt idx="4">
                  <c:v>2.4700000000000002</c:v>
                </c:pt>
                <c:pt idx="5">
                  <c:v>4.18</c:v>
                </c:pt>
                <c:pt idx="6">
                  <c:v>3.81</c:v>
                </c:pt>
                <c:pt idx="7">
                  <c:v>4.32</c:v>
                </c:pt>
                <c:pt idx="8">
                  <c:v>5.62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54D0-4C17-BBDB-E43F9E28FF0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30628032"/>
        <c:axId val="830632192"/>
      </c:barChart>
      <c:catAx>
        <c:axId val="83062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830632192"/>
        <c:crosses val="autoZero"/>
        <c:auto val="1"/>
        <c:lblAlgn val="ctr"/>
        <c:lblOffset val="100"/>
        <c:noMultiLvlLbl val="0"/>
      </c:catAx>
      <c:valAx>
        <c:axId val="83063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83062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/>
              <a:t>Inflationary</a:t>
            </a:r>
            <a:r>
              <a:rPr lang="en-US" sz="2400" baseline="0" dirty="0"/>
              <a:t> Trend</a:t>
            </a:r>
            <a:endParaRPr lang="en-US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Sheet1!$B$25</c:f>
              <c:strCache>
                <c:ptCount val="1"/>
                <c:pt idx="0">
                  <c:v>Headline Inflation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2879958784131885E-2"/>
                  <c:y val="1.85185185185184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9D3-429F-8ABC-975DC3DEFA4A}"/>
                </c:ext>
              </c:extLst>
            </c:dLbl>
            <c:dLbl>
              <c:idx val="1"/>
              <c:layout>
                <c:manualLayout>
                  <c:x val="-1.0304000851244971E-2"/>
                  <c:y val="6.48872795693869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D3-429F-8ABC-975DC3DEFA4A}"/>
                </c:ext>
              </c:extLst>
            </c:dLbl>
            <c:dLbl>
              <c:idx val="2"/>
              <c:layout>
                <c:manualLayout>
                  <c:x val="-1.0304000851244995E-2"/>
                  <c:y val="1.31524440490522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9D3-429F-8ABC-975DC3DEFA4A}"/>
                </c:ext>
              </c:extLst>
            </c:dLbl>
            <c:dLbl>
              <c:idx val="3"/>
              <c:layout>
                <c:manualLayout>
                  <c:x val="-1.532921898276229E-2"/>
                  <c:y val="2.42071292842244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D3-429F-8ABC-975DC3DEFA4A}"/>
                </c:ext>
              </c:extLst>
            </c:dLbl>
            <c:dLbl>
              <c:idx val="4"/>
              <c:layout>
                <c:manualLayout>
                  <c:x val="-1.8158650776761012E-2"/>
                  <c:y val="7.78657848873734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9D3-429F-8ABC-975DC3DEFA4A}"/>
                </c:ext>
              </c:extLst>
            </c:dLbl>
            <c:dLbl>
              <c:idx val="5"/>
              <c:layout>
                <c:manualLayout>
                  <c:x val="-2.0734624388167696E-2"/>
                  <c:y val="9.08442902053599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9D3-429F-8ABC-975DC3DEFA4A}"/>
                </c:ext>
              </c:extLst>
            </c:dLbl>
            <c:dLbl>
              <c:idx val="6"/>
              <c:layout>
                <c:manualLayout>
                  <c:x val="-1.8031942297784646E-2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9D3-429F-8ABC-975DC3DEFA4A}"/>
                </c:ext>
              </c:extLst>
            </c:dLbl>
            <c:dLbl>
              <c:idx val="7"/>
              <c:layout>
                <c:manualLayout>
                  <c:x val="-1.655384124281762E-2"/>
                  <c:y val="-3.50684618123156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9D3-429F-8ABC-975DC3DEFA4A}"/>
                </c:ext>
              </c:extLst>
            </c:dLbl>
            <c:dLbl>
              <c:idx val="8"/>
              <c:layout>
                <c:manualLayout>
                  <c:x val="-1.803194229778464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9D3-429F-8ABC-975DC3DEFA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Sheet1!$C$23:$L$24</c:f>
              <c:multiLvlStrCache>
                <c:ptCount val="10"/>
                <c:lvl>
                  <c:pt idx="0">
                    <c:v>Target</c:v>
                  </c:pt>
                  <c:pt idx="1">
                    <c:v>Actual</c:v>
                  </c:pt>
                  <c:pt idx="2">
                    <c:v>Target</c:v>
                  </c:pt>
                  <c:pt idx="3">
                    <c:v>Actual</c:v>
                  </c:pt>
                  <c:pt idx="4">
                    <c:v>Target</c:v>
                  </c:pt>
                  <c:pt idx="5">
                    <c:v>Actual</c:v>
                  </c:pt>
                  <c:pt idx="6">
                    <c:v>Target</c:v>
                  </c:pt>
                  <c:pt idx="7">
                    <c:v>Actual (2024 Q1)</c:v>
                  </c:pt>
                  <c:pt idx="8">
                    <c:v>Target</c:v>
                  </c:pt>
                  <c:pt idx="9">
                    <c:v>Actual</c:v>
                  </c:pt>
                </c:lvl>
                <c:lvl>
                  <c:pt idx="0">
                    <c:v>2021</c:v>
                  </c:pt>
                  <c:pt idx="2">
                    <c:v>2022</c:v>
                  </c:pt>
                  <c:pt idx="4">
                    <c:v>2023</c:v>
                  </c:pt>
                  <c:pt idx="6">
                    <c:v>2024</c:v>
                  </c:pt>
                  <c:pt idx="8">
                    <c:v>2025</c:v>
                  </c:pt>
                </c:lvl>
              </c:multiLvlStrCache>
            </c:multiLvlStrRef>
          </c:cat>
          <c:val>
            <c:numRef>
              <c:f>Sheet1!$C$25:$L$25</c:f>
              <c:numCache>
                <c:formatCode>General</c:formatCode>
                <c:ptCount val="10"/>
                <c:pt idx="0">
                  <c:v>17.399999999999999</c:v>
                </c:pt>
                <c:pt idx="1">
                  <c:v>16.98</c:v>
                </c:pt>
                <c:pt idx="2">
                  <c:v>15.4</c:v>
                </c:pt>
                <c:pt idx="3">
                  <c:v>18.77</c:v>
                </c:pt>
                <c:pt idx="4">
                  <c:v>14.9</c:v>
                </c:pt>
                <c:pt idx="5">
                  <c:v>24.52</c:v>
                </c:pt>
                <c:pt idx="6">
                  <c:v>13.7</c:v>
                </c:pt>
                <c:pt idx="7">
                  <c:v>33.69</c:v>
                </c:pt>
                <c:pt idx="8">
                  <c:v>11.8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9D3-429F-8ABC-975DC3DEFA4A}"/>
            </c:ext>
          </c:extLst>
        </c:ser>
        <c:ser>
          <c:idx val="1"/>
          <c:order val="1"/>
          <c:tx>
            <c:strRef>
              <c:f>Sheet1!$B$26</c:f>
              <c:strCache>
                <c:ptCount val="1"/>
                <c:pt idx="0">
                  <c:v>Food Inflation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4.0540540540540048E-3"/>
                  <c:y val="-6.108335853753722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54-445A-90C8-EC172F8EED25}"/>
                </c:ext>
              </c:extLst>
            </c:dLbl>
            <c:dLbl>
              <c:idx val="4"/>
              <c:layout>
                <c:manualLayout>
                  <c:x val="-1.2672909129602043E-4"/>
                  <c:y val="4.45472044268056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9D3-429F-8ABC-975DC3DEFA4A}"/>
                </c:ext>
              </c:extLst>
            </c:dLbl>
            <c:dLbl>
              <c:idx val="7"/>
              <c:layout>
                <c:manualLayout>
                  <c:x val="1.287995878413189E-2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9D3-429F-8ABC-975DC3DEFA4A}"/>
                </c:ext>
              </c:extLst>
            </c:dLbl>
            <c:dLbl>
              <c:idx val="8"/>
              <c:layout>
                <c:manualLayout>
                  <c:x val="2.786975952330184E-3"/>
                  <c:y val="-1.1468150454116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9D3-429F-8ABC-975DC3DEFA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Sheet1!$C$23:$L$24</c:f>
              <c:multiLvlStrCache>
                <c:ptCount val="10"/>
                <c:lvl>
                  <c:pt idx="0">
                    <c:v>Target</c:v>
                  </c:pt>
                  <c:pt idx="1">
                    <c:v>Actual</c:v>
                  </c:pt>
                  <c:pt idx="2">
                    <c:v>Target</c:v>
                  </c:pt>
                  <c:pt idx="3">
                    <c:v>Actual</c:v>
                  </c:pt>
                  <c:pt idx="4">
                    <c:v>Target</c:v>
                  </c:pt>
                  <c:pt idx="5">
                    <c:v>Actual</c:v>
                  </c:pt>
                  <c:pt idx="6">
                    <c:v>Target</c:v>
                  </c:pt>
                  <c:pt idx="7">
                    <c:v>Actual (2024 Q1)</c:v>
                  </c:pt>
                  <c:pt idx="8">
                    <c:v>Target</c:v>
                  </c:pt>
                  <c:pt idx="9">
                    <c:v>Actual</c:v>
                  </c:pt>
                </c:lvl>
                <c:lvl>
                  <c:pt idx="0">
                    <c:v>2021</c:v>
                  </c:pt>
                  <c:pt idx="2">
                    <c:v>2022</c:v>
                  </c:pt>
                  <c:pt idx="4">
                    <c:v>2023</c:v>
                  </c:pt>
                  <c:pt idx="6">
                    <c:v>2024</c:v>
                  </c:pt>
                  <c:pt idx="8">
                    <c:v>2025</c:v>
                  </c:pt>
                </c:lvl>
              </c:multiLvlStrCache>
            </c:multiLvlStrRef>
          </c:cat>
          <c:val>
            <c:numRef>
              <c:f>Sheet1!$C$26:$L$26</c:f>
              <c:numCache>
                <c:formatCode>General</c:formatCode>
                <c:ptCount val="10"/>
                <c:pt idx="0">
                  <c:v>19.3</c:v>
                </c:pt>
                <c:pt idx="1">
                  <c:v>20.5</c:v>
                </c:pt>
                <c:pt idx="2">
                  <c:v>18.600000000000001</c:v>
                </c:pt>
                <c:pt idx="3">
                  <c:v>20.83</c:v>
                </c:pt>
                <c:pt idx="4">
                  <c:v>18.600000000000001</c:v>
                </c:pt>
                <c:pt idx="5">
                  <c:v>27.76</c:v>
                </c:pt>
                <c:pt idx="6">
                  <c:v>18.3</c:v>
                </c:pt>
                <c:pt idx="7">
                  <c:v>40.53</c:v>
                </c:pt>
                <c:pt idx="8">
                  <c:v>17.399999999999999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9D3-429F-8ABC-975DC3DEFA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94518336"/>
        <c:axId val="794515424"/>
      </c:barChart>
      <c:catAx>
        <c:axId val="79451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794515424"/>
        <c:crosses val="autoZero"/>
        <c:auto val="1"/>
        <c:lblAlgn val="ctr"/>
        <c:lblOffset val="100"/>
        <c:noMultiLvlLbl val="0"/>
      </c:catAx>
      <c:valAx>
        <c:axId val="79451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79451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Total</a:t>
            </a:r>
            <a:r>
              <a:rPr lang="en-US" baseline="0"/>
              <a:t>  GDP Growth Rate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(1)'!$I$43</c:f>
              <c:strCache>
                <c:ptCount val="1"/>
                <c:pt idx="0">
                  <c:v>NISER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'[01_04_2024.xlsx]29_05(graph) (1)'!$H$44:$H$48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(1)'!$I$44:$I$48</c:f>
              <c:numCache>
                <c:formatCode>0.00</c:formatCode>
                <c:ptCount val="5"/>
                <c:pt idx="0">
                  <c:v>2.60025</c:v>
                </c:pt>
                <c:pt idx="1">
                  <c:v>3.4650399999999997</c:v>
                </c:pt>
                <c:pt idx="2">
                  <c:v>3.6474280000000001</c:v>
                </c:pt>
                <c:pt idx="3">
                  <c:v>3.3953319999999998</c:v>
                </c:pt>
                <c:pt idx="4">
                  <c:v>3.4177300000000002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DC-4AC3-8CF4-A9C99F92D5CB}"/>
            </c:ext>
          </c:extLst>
        </c:ser>
        <c:ser>
          <c:idx val="1"/>
          <c:order val="1"/>
          <c:tx>
            <c:strRef>
              <c:f>'[01_04_2024.xlsx]29_05(graph) (1)'!$J$43</c:f>
              <c:strCache>
                <c:ptCount val="1"/>
                <c:pt idx="0">
                  <c:v>IMF PROJECTION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'[01_04_2024.xlsx]29_05(graph) (1)'!$H$44:$H$48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(1)'!$J$44:$J$48</c:f>
              <c:numCache>
                <c:formatCode>0.00</c:formatCode>
                <c:ptCount val="5"/>
                <c:pt idx="0">
                  <c:v>0</c:v>
                </c:pt>
                <c:pt idx="1">
                  <c:v>3.3</c:v>
                </c:pt>
                <c:pt idx="2">
                  <c:v>3.1</c:v>
                </c:pt>
                <c:pt idx="3">
                  <c:v>3.1</c:v>
                </c:pt>
                <c:pt idx="4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DC-4AC3-8CF4-A9C99F92D5CB}"/>
            </c:ext>
          </c:extLst>
        </c:ser>
        <c:ser>
          <c:idx val="2"/>
          <c:order val="2"/>
          <c:tx>
            <c:strRef>
              <c:f>'[01_04_2024.xlsx]29_05(graph) (1)'!$K$43</c:f>
              <c:strCache>
                <c:ptCount val="1"/>
                <c:pt idx="0">
                  <c:v>WORLD BANK PROJECTIONS</c:v>
                </c:pt>
              </c:strCache>
            </c:strRef>
          </c:tx>
          <c:invertIfNegative val="0"/>
          <c:cat>
            <c:numRef>
              <c:f>'[01_04_2024.xlsx]29_05(graph) (1)'!$H$44:$H$48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(1)'!$K$44:$K$48</c:f>
              <c:numCache>
                <c:formatCode>General</c:formatCode>
                <c:ptCount val="5"/>
                <c:pt idx="0">
                  <c:v>0</c:v>
                </c:pt>
                <c:pt idx="1">
                  <c:v>3.3</c:v>
                </c:pt>
                <c:pt idx="2">
                  <c:v>3.7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DC-4AC3-8CF4-A9C99F92D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151232"/>
        <c:axId val="75152768"/>
      </c:barChart>
      <c:catAx>
        <c:axId val="7515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75152768"/>
        <c:crosses val="autoZero"/>
        <c:auto val="1"/>
        <c:lblAlgn val="ctr"/>
        <c:lblOffset val="100"/>
        <c:noMultiLvlLbl val="0"/>
      </c:catAx>
      <c:valAx>
        <c:axId val="7515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7515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NG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en-US" sz="1600" b="0" dirty="0"/>
              <a:t>Agric GDP Growth Rate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(1)'!$I$30</c:f>
              <c:strCache>
                <c:ptCount val="1"/>
                <c:pt idx="0">
                  <c:v>Agric GDP Growth Rate</c:v>
                </c:pt>
              </c:strCache>
            </c:strRef>
          </c:tx>
          <c:invertIfNegative val="0"/>
          <c:cat>
            <c:numRef>
              <c:f>'[01_04_2024.xlsx]29_05(graph) (1)'!$H$31:$H$35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(1)'!$I$31:$I$35</c:f>
              <c:numCache>
                <c:formatCode>0.00</c:formatCode>
                <c:ptCount val="5"/>
                <c:pt idx="0">
                  <c:v>0.23989369999999999</c:v>
                </c:pt>
                <c:pt idx="1">
                  <c:v>0.49473040000000001</c:v>
                </c:pt>
                <c:pt idx="2">
                  <c:v>0.51245509999999972</c:v>
                </c:pt>
                <c:pt idx="3">
                  <c:v>0.52078669999999971</c:v>
                </c:pt>
                <c:pt idx="4">
                  <c:v>0.55376780000000003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B-4948-9C1A-5806C7B79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210752"/>
        <c:axId val="75212288"/>
      </c:barChart>
      <c:catAx>
        <c:axId val="7521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75212288"/>
        <c:crosses val="autoZero"/>
        <c:auto val="1"/>
        <c:lblAlgn val="ctr"/>
        <c:lblOffset val="100"/>
        <c:noMultiLvlLbl val="0"/>
      </c:catAx>
      <c:valAx>
        <c:axId val="75212288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75210752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 sz="1200"/>
          </a:pPr>
          <a:endParaRPr lang="en-NG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en-US" sz="1600" b="0" dirty="0"/>
              <a:t>Manufacturing GDP Growth Rate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(2)'!$I$109</c:f>
              <c:strCache>
                <c:ptCount val="1"/>
                <c:pt idx="0">
                  <c:v>Manufacturing GDP Growt Rate</c:v>
                </c:pt>
              </c:strCache>
            </c:strRef>
          </c:tx>
          <c:invertIfNegative val="0"/>
          <c:cat>
            <c:numRef>
              <c:f>'[01_04_2024.xlsx]29_05(graph) (2)'!$H$110:$H$114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(2)'!$I$110:$I$114</c:f>
              <c:numCache>
                <c:formatCode>0.00</c:formatCode>
                <c:ptCount val="5"/>
                <c:pt idx="0">
                  <c:v>1.947881</c:v>
                </c:pt>
                <c:pt idx="1">
                  <c:v>8.2377409999999998</c:v>
                </c:pt>
                <c:pt idx="2">
                  <c:v>8.9053229999999974</c:v>
                </c:pt>
                <c:pt idx="3">
                  <c:v>7.9251990000000001</c:v>
                </c:pt>
                <c:pt idx="4">
                  <c:v>5.8494700000000002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DB-4820-BC84-301B2560D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335552"/>
        <c:axId val="75337088"/>
      </c:barChart>
      <c:catAx>
        <c:axId val="7533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75337088"/>
        <c:crosses val="autoZero"/>
        <c:auto val="1"/>
        <c:lblAlgn val="ctr"/>
        <c:lblOffset val="100"/>
        <c:noMultiLvlLbl val="0"/>
      </c:catAx>
      <c:valAx>
        <c:axId val="75337088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75335552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/>
          </a:pPr>
          <a:endParaRPr lang="en-NG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en-US" sz="1600" b="0" dirty="0"/>
              <a:t>Services GDP Growth rate</a:t>
            </a:r>
          </a:p>
        </c:rich>
      </c:tx>
      <c:layout>
        <c:manualLayout>
          <c:xMode val="edge"/>
          <c:yMode val="edge"/>
          <c:x val="0.21227077865266838"/>
          <c:y val="6.4814814814814867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(2)'!$I$18</c:f>
              <c:strCache>
                <c:ptCount val="1"/>
                <c:pt idx="0">
                  <c:v>Other Services GDP</c:v>
                </c:pt>
              </c:strCache>
            </c:strRef>
          </c:tx>
          <c:invertIfNegative val="0"/>
          <c:cat>
            <c:numRef>
              <c:f>'[01_04_2024.xlsx]29_05(graph) (2)'!$H$19:$H$23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(2)'!$I$19:$I$24</c:f>
              <c:numCache>
                <c:formatCode>0.00</c:formatCode>
                <c:ptCount val="6"/>
                <c:pt idx="0">
                  <c:v>6.514246</c:v>
                </c:pt>
                <c:pt idx="1">
                  <c:v>8.3170319999999975</c:v>
                </c:pt>
                <c:pt idx="2">
                  <c:v>8.7685619999999904</c:v>
                </c:pt>
                <c:pt idx="3">
                  <c:v>8.1376519999999903</c:v>
                </c:pt>
                <c:pt idx="4">
                  <c:v>8.2748150000000003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E2-4979-BBBB-78ABCD721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407360"/>
        <c:axId val="75408896"/>
      </c:barChart>
      <c:catAx>
        <c:axId val="754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75408896"/>
        <c:crosses val="autoZero"/>
        <c:auto val="1"/>
        <c:lblAlgn val="ctr"/>
        <c:lblOffset val="100"/>
        <c:noMultiLvlLbl val="0"/>
      </c:catAx>
      <c:valAx>
        <c:axId val="75408896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7540736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8"/>
    </mc:Choice>
    <mc:Fallback>
      <c:style val="3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en-US" sz="1600" b="0"/>
              <a:t>Distributive Trade GDP Growth Rate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(2)'!$I$30</c:f>
              <c:strCache>
                <c:ptCount val="1"/>
                <c:pt idx="0">
                  <c:v>Distributive Trade GDP</c:v>
                </c:pt>
              </c:strCache>
            </c:strRef>
          </c:tx>
          <c:invertIfNegative val="0"/>
          <c:cat>
            <c:numRef>
              <c:f>'[01_04_2024.xlsx]29_05(graph) (2)'!$H$31:$H$35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(2)'!$I$31:$I$35</c:f>
              <c:numCache>
                <c:formatCode>_(* #,##0.00_);_(* \(#,##0.00\);_(* "-"??_);_(@_)</c:formatCode>
                <c:ptCount val="5"/>
                <c:pt idx="0">
                  <c:v>11.872590000000008</c:v>
                </c:pt>
                <c:pt idx="1">
                  <c:v>20.131890000000016</c:v>
                </c:pt>
                <c:pt idx="2">
                  <c:v>17.162669999999984</c:v>
                </c:pt>
                <c:pt idx="3">
                  <c:v>14.859290000000005</c:v>
                </c:pt>
                <c:pt idx="4">
                  <c:v>13.804350000000001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3F-47CF-8AB0-F99CA11DF3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474816"/>
        <c:axId val="75476352"/>
      </c:barChart>
      <c:catAx>
        <c:axId val="7547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75476352"/>
        <c:crosses val="autoZero"/>
        <c:auto val="1"/>
        <c:lblAlgn val="ctr"/>
        <c:lblOffset val="100"/>
        <c:noMultiLvlLbl val="0"/>
      </c:catAx>
      <c:valAx>
        <c:axId val="75476352"/>
        <c:scaling>
          <c:orientation val="minMax"/>
        </c:scaling>
        <c:delete val="0"/>
        <c:axPos val="l"/>
        <c:majorGridlines/>
        <c:numFmt formatCode="_(* #,##0.00_);_(* \(#,##0.00\);_(* &quot;-&quot;??_);_(@_)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75474816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/>
          </a:pPr>
          <a:endParaRPr lang="en-NG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title>
      <c:tx>
        <c:rich>
          <a:bodyPr rot="0" vert="horz"/>
          <a:lstStyle/>
          <a:p>
            <a:pPr>
              <a:defRPr sz="1600" b="0"/>
            </a:pPr>
            <a:r>
              <a:rPr lang="en-US" sz="1600" b="0"/>
              <a:t>Building</a:t>
            </a:r>
            <a:r>
              <a:rPr lang="en-US" sz="1600" b="0" baseline="0"/>
              <a:t> &amp; Construction GDP Growth Rate</a:t>
            </a:r>
            <a:endParaRPr lang="en-US" sz="1600" b="0"/>
          </a:p>
        </c:rich>
      </c:tx>
      <c:layout>
        <c:manualLayout>
          <c:xMode val="edge"/>
          <c:yMode val="edge"/>
          <c:x val="0.12473432079731295"/>
          <c:y val="2.572534848225509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(2)'!$I$43</c:f>
              <c:strCache>
                <c:ptCount val="1"/>
                <c:pt idx="0">
                  <c:v>Building &amp; Construction GDP Growth Rate</c:v>
                </c:pt>
              </c:strCache>
            </c:strRef>
          </c:tx>
          <c:invertIfNegative val="0"/>
          <c:cat>
            <c:numRef>
              <c:f>'[01_04_2024.xlsx]29_05(graph) (2)'!$H$44:$H$48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(2)'!$I$44:$I$48</c:f>
              <c:numCache>
                <c:formatCode>0.00</c:formatCode>
                <c:ptCount val="5"/>
                <c:pt idx="0">
                  <c:v>33.453279999999999</c:v>
                </c:pt>
                <c:pt idx="1">
                  <c:v>22.204850000000011</c:v>
                </c:pt>
                <c:pt idx="2">
                  <c:v>17.843900000000001</c:v>
                </c:pt>
                <c:pt idx="3">
                  <c:v>14.39175</c:v>
                </c:pt>
                <c:pt idx="4">
                  <c:v>12.817480000000005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55-4520-A9BD-5F3E138A36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538432"/>
        <c:axId val="75539968"/>
      </c:barChart>
      <c:catAx>
        <c:axId val="7553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75539968"/>
        <c:crosses val="autoZero"/>
        <c:auto val="1"/>
        <c:lblAlgn val="ctr"/>
        <c:lblOffset val="100"/>
        <c:noMultiLvlLbl val="0"/>
      </c:catAx>
      <c:valAx>
        <c:axId val="75539968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75538432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/>
          </a:pPr>
          <a:endParaRPr lang="en-NG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en-US" sz="1600" b="0"/>
              <a:t>Mining &amp; Quarrying GDP Growth Rate 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(2)'!$I$91</c:f>
              <c:strCache>
                <c:ptCount val="1"/>
                <c:pt idx="0">
                  <c:v>MINING &amp; QUARRYING GDP</c:v>
                </c:pt>
              </c:strCache>
            </c:strRef>
          </c:tx>
          <c:invertIfNegative val="0"/>
          <c:cat>
            <c:numRef>
              <c:f>'[01_04_2024.xlsx]29_05(graph) (2)'!$H$92:$H$96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(2)'!$I$92:$I$96</c:f>
              <c:numCache>
                <c:formatCode>0.00</c:formatCode>
                <c:ptCount val="5"/>
                <c:pt idx="0">
                  <c:v>9.7502169999999975</c:v>
                </c:pt>
                <c:pt idx="1">
                  <c:v>12.106820000000001</c:v>
                </c:pt>
                <c:pt idx="2">
                  <c:v>12.271470000000001</c:v>
                </c:pt>
                <c:pt idx="3">
                  <c:v>10.976490000000005</c:v>
                </c:pt>
                <c:pt idx="4">
                  <c:v>10.819600000000007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1E-405F-8D2D-6661BE8764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431104"/>
        <c:axId val="94432640"/>
      </c:barChart>
      <c:catAx>
        <c:axId val="9443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432640"/>
        <c:crosses val="autoZero"/>
        <c:auto val="1"/>
        <c:lblAlgn val="ctr"/>
        <c:lblOffset val="100"/>
        <c:noMultiLvlLbl val="0"/>
      </c:catAx>
      <c:valAx>
        <c:axId val="94432640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431104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/>
          </a:pPr>
          <a:endParaRPr lang="en-NG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/>
              <a:t>Output Multiplier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Output Multiplier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Sheet3!$A$2:$A$9</c:f>
              <c:strCache>
                <c:ptCount val="8"/>
                <c:pt idx="0">
                  <c:v>Rail Transport &amp; Pipelines</c:v>
                </c:pt>
                <c:pt idx="1">
                  <c:v>Oil Refining</c:v>
                </c:pt>
                <c:pt idx="2">
                  <c:v>Construction</c:v>
                </c:pt>
                <c:pt idx="3">
                  <c:v>Manufacturing</c:v>
                </c:pt>
                <c:pt idx="4">
                  <c:v>Distributive Trade</c:v>
                </c:pt>
                <c:pt idx="5">
                  <c:v>Utilities (Power Supply, Water Supply Sewage Management)</c:v>
                </c:pt>
                <c:pt idx="6">
                  <c:v>ICT (Telecommunication)</c:v>
                </c:pt>
                <c:pt idx="7">
                  <c:v>Agriculture (Crop, Livestock, Fisheries, Forestry)</c:v>
                </c:pt>
              </c:strCache>
            </c:strRef>
          </c:cat>
          <c:val>
            <c:numRef>
              <c:f>Sheet3!$B$2:$B$9</c:f>
              <c:numCache>
                <c:formatCode>General</c:formatCode>
                <c:ptCount val="8"/>
                <c:pt idx="0">
                  <c:v>6.8</c:v>
                </c:pt>
                <c:pt idx="1">
                  <c:v>5.52</c:v>
                </c:pt>
                <c:pt idx="2">
                  <c:v>5.0999999999999996</c:v>
                </c:pt>
                <c:pt idx="3">
                  <c:v>3.04</c:v>
                </c:pt>
                <c:pt idx="4">
                  <c:v>2.83</c:v>
                </c:pt>
                <c:pt idx="5">
                  <c:v>1.75</c:v>
                </c:pt>
                <c:pt idx="6">
                  <c:v>1.57</c:v>
                </c:pt>
                <c:pt idx="7">
                  <c:v>1.31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A-4C81-A004-31EA053EB1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30389280"/>
        <c:axId val="830390528"/>
      </c:barChart>
      <c:catAx>
        <c:axId val="83038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830390528"/>
        <c:crosses val="autoZero"/>
        <c:auto val="1"/>
        <c:lblAlgn val="ctr"/>
        <c:lblOffset val="100"/>
        <c:noMultiLvlLbl val="0"/>
      </c:catAx>
      <c:valAx>
        <c:axId val="83039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83038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NG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en-US" sz="1600" b="0"/>
              <a:t>EMPLOYMENT GENERATION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(1)'!$I$109</c:f>
              <c:strCache>
                <c:ptCount val="1"/>
                <c:pt idx="0">
                  <c:v>EMPLOYMENT GENERATION</c:v>
                </c:pt>
              </c:strCache>
            </c:strRef>
          </c:tx>
          <c:invertIfNegative val="0"/>
          <c:cat>
            <c:numRef>
              <c:f>'[01_04_2024.xlsx]29_05(graph) (1)'!$H$110:$H$114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(1)'!$I$110:$I$114</c:f>
              <c:numCache>
                <c:formatCode>0.00</c:formatCode>
                <c:ptCount val="5"/>
                <c:pt idx="0">
                  <c:v>1.5060939999999998</c:v>
                </c:pt>
                <c:pt idx="1">
                  <c:v>3.6171669999999998</c:v>
                </c:pt>
                <c:pt idx="2">
                  <c:v>4.5296209999999997</c:v>
                </c:pt>
                <c:pt idx="3">
                  <c:v>5.6918349999999966</c:v>
                </c:pt>
                <c:pt idx="4">
                  <c:v>6.2357079999999998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7A-44AE-AAAB-0932EA001A49}"/>
            </c:ext>
          </c:extLst>
        </c:ser>
        <c:ser>
          <c:idx val="1"/>
          <c:order val="1"/>
          <c:tx>
            <c:strRef>
              <c:f>'[01_04_2024.xlsx]29_05(graph) (1)'!$J$109</c:f>
              <c:strCache>
                <c:ptCount val="1"/>
                <c:pt idx="0">
                  <c:v>RATE OF UNEMPLOYMENT</c:v>
                </c:pt>
              </c:strCache>
            </c:strRef>
          </c:tx>
          <c:invertIfNegative val="0"/>
          <c:cat>
            <c:numRef>
              <c:f>'[01_04_2024.xlsx]29_05(graph) (1)'!$H$110:$H$114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(1)'!$J$110:$J$114</c:f>
              <c:numCache>
                <c:formatCode>0.00</c:formatCode>
                <c:ptCount val="5"/>
                <c:pt idx="0">
                  <c:v>5.4679329999999977</c:v>
                </c:pt>
                <c:pt idx="1">
                  <c:v>5.3184529999999972</c:v>
                </c:pt>
                <c:pt idx="2">
                  <c:v>5.1230789999999971</c:v>
                </c:pt>
                <c:pt idx="3">
                  <c:v>4.8700890000000001</c:v>
                </c:pt>
                <c:pt idx="4">
                  <c:v>4.6001109999999956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7A-44AE-AAAB-0932EA001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511872"/>
        <c:axId val="94513408"/>
      </c:barChart>
      <c:catAx>
        <c:axId val="9451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513408"/>
        <c:crosses val="autoZero"/>
        <c:auto val="1"/>
        <c:lblAlgn val="ctr"/>
        <c:lblOffset val="100"/>
        <c:noMultiLvlLbl val="0"/>
      </c:catAx>
      <c:valAx>
        <c:axId val="94513408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511872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/>
          </a:pPr>
          <a:endParaRPr lang="en-NG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 b="0"/>
            </a:pPr>
            <a:r>
              <a:rPr lang="en-US" sz="1600" b="0" dirty="0"/>
              <a:t>Fed, Govt. Fiscal Deficit/GDP Ratio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(1)'!$I$74</c:f>
              <c:strCache>
                <c:ptCount val="1"/>
                <c:pt idx="0">
                  <c:v>NISER</c:v>
                </c:pt>
              </c:strCache>
            </c:strRef>
          </c:tx>
          <c:invertIfNegative val="0"/>
          <c:cat>
            <c:numRef>
              <c:f>'[01_04_2024.xlsx]29_05(graph) (1)'!$H$75:$H$79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(1)'!$I$75:$I$79</c:f>
              <c:numCache>
                <c:formatCode>0.00</c:formatCode>
                <c:ptCount val="5"/>
                <c:pt idx="0">
                  <c:v>4.785431</c:v>
                </c:pt>
                <c:pt idx="1">
                  <c:v>2.6824419999999987</c:v>
                </c:pt>
                <c:pt idx="2">
                  <c:v>2.7191149999999999</c:v>
                </c:pt>
                <c:pt idx="3">
                  <c:v>2.7055159999999998</c:v>
                </c:pt>
                <c:pt idx="4">
                  <c:v>2.1631469999999999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9-4DA5-9035-AE9F6066317B}"/>
            </c:ext>
          </c:extLst>
        </c:ser>
        <c:ser>
          <c:idx val="1"/>
          <c:order val="1"/>
          <c:tx>
            <c:strRef>
              <c:f>'[01_04_2024.xlsx]29_05(graph) (1)'!$J$74</c:f>
              <c:strCache>
                <c:ptCount val="1"/>
                <c:pt idx="0">
                  <c:v>IMF Projection</c:v>
                </c:pt>
              </c:strCache>
            </c:strRef>
          </c:tx>
          <c:invertIfNegative val="0"/>
          <c:cat>
            <c:numRef>
              <c:f>'[01_04_2024.xlsx]29_05(graph) (1)'!$H$75:$H$79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(1)'!$J$75:$J$79</c:f>
              <c:numCache>
                <c:formatCode>General</c:formatCode>
                <c:ptCount val="5"/>
                <c:pt idx="0">
                  <c:v>0</c:v>
                </c:pt>
                <c:pt idx="1">
                  <c:v>4.3</c:v>
                </c:pt>
                <c:pt idx="2">
                  <c:v>4.5</c:v>
                </c:pt>
                <c:pt idx="3">
                  <c:v>4.7</c:v>
                </c:pt>
                <c:pt idx="4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89-4DA5-9035-AE9F6066317B}"/>
            </c:ext>
          </c:extLst>
        </c:ser>
        <c:ser>
          <c:idx val="2"/>
          <c:order val="2"/>
          <c:tx>
            <c:strRef>
              <c:f>'[01_04_2024.xlsx]29_05(graph) (1)'!$K$74</c:f>
              <c:strCache>
                <c:ptCount val="1"/>
                <c:pt idx="0">
                  <c:v>World Bank Projection</c:v>
                </c:pt>
              </c:strCache>
            </c:strRef>
          </c:tx>
          <c:invertIfNegative val="0"/>
          <c:cat>
            <c:numRef>
              <c:f>'[01_04_2024.xlsx]29_05(graph) (1)'!$H$75:$H$79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(1)'!$K$75:$K$79</c:f>
              <c:numCache>
                <c:formatCode>General</c:formatCode>
                <c:ptCount val="5"/>
                <c:pt idx="0">
                  <c:v>0</c:v>
                </c:pt>
                <c:pt idx="1">
                  <c:v>4.0999999999999996</c:v>
                </c:pt>
                <c:pt idx="2">
                  <c:v>3.7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89-4DA5-9035-AE9F60663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630272"/>
        <c:axId val="94631808"/>
      </c:barChart>
      <c:catAx>
        <c:axId val="9463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631808"/>
        <c:crosses val="autoZero"/>
        <c:auto val="1"/>
        <c:lblAlgn val="ctr"/>
        <c:lblOffset val="100"/>
        <c:noMultiLvlLbl val="0"/>
      </c:catAx>
      <c:valAx>
        <c:axId val="94631808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6302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9680766477616882"/>
          <c:y val="0.89850195404893052"/>
          <c:w val="0.6281303892957435"/>
          <c:h val="7.1599552456860158E-2"/>
        </c:manualLayout>
      </c:layout>
      <c:overlay val="0"/>
      <c:txPr>
        <a:bodyPr rot="0" vert="horz"/>
        <a:lstStyle/>
        <a:p>
          <a:pPr>
            <a:defRPr/>
          </a:pPr>
          <a:endParaRPr lang="en-NG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en-US" sz="1600" b="0" dirty="0"/>
              <a:t>Total Debt Stock/ GDP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(1)'!$I$91</c:f>
              <c:strCache>
                <c:ptCount val="1"/>
                <c:pt idx="0">
                  <c:v>NISER</c:v>
                </c:pt>
              </c:strCache>
            </c:strRef>
          </c:tx>
          <c:invertIfNegative val="0"/>
          <c:cat>
            <c:numRef>
              <c:f>'[01_04_2024.xlsx]29_05(graph) (1)'!$H$92:$H$96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(1)'!$I$92:$I$96</c:f>
              <c:numCache>
                <c:formatCode>0.00</c:formatCode>
                <c:ptCount val="5"/>
                <c:pt idx="0">
                  <c:v>37.941310000000001</c:v>
                </c:pt>
                <c:pt idx="1">
                  <c:v>43.0867</c:v>
                </c:pt>
                <c:pt idx="2">
                  <c:v>42.236060000000002</c:v>
                </c:pt>
                <c:pt idx="3">
                  <c:v>38.911249999999995</c:v>
                </c:pt>
                <c:pt idx="4">
                  <c:v>39.231450000000002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B-4386-B7CB-208C1351B429}"/>
            </c:ext>
          </c:extLst>
        </c:ser>
        <c:ser>
          <c:idx val="1"/>
          <c:order val="1"/>
          <c:tx>
            <c:strRef>
              <c:f>'[01_04_2024.xlsx]29_05(graph) (1)'!$J$91</c:f>
              <c:strCache>
                <c:ptCount val="1"/>
                <c:pt idx="0">
                  <c:v>IMF PROJECTIONS</c:v>
                </c:pt>
              </c:strCache>
            </c:strRef>
          </c:tx>
          <c:invertIfNegative val="0"/>
          <c:cat>
            <c:numRef>
              <c:f>'[01_04_2024.xlsx]29_05(graph) (1)'!$H$92:$H$96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(1)'!$J$92:$J$96</c:f>
              <c:numCache>
                <c:formatCode>General</c:formatCode>
                <c:ptCount val="5"/>
                <c:pt idx="0">
                  <c:v>39.800000000000004</c:v>
                </c:pt>
                <c:pt idx="1">
                  <c:v>46.6</c:v>
                </c:pt>
                <c:pt idx="2">
                  <c:v>46.8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4B-4386-B7CB-208C1351B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604288"/>
        <c:axId val="94843648"/>
      </c:barChart>
      <c:catAx>
        <c:axId val="9460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843648"/>
        <c:crosses val="autoZero"/>
        <c:auto val="1"/>
        <c:lblAlgn val="ctr"/>
        <c:lblOffset val="100"/>
        <c:noMultiLvlLbl val="0"/>
      </c:catAx>
      <c:valAx>
        <c:axId val="94843648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604288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/>
          </a:pPr>
          <a:endParaRPr lang="en-NG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3"/>
    </mc:Choice>
    <mc:Fallback>
      <c:style val="3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en-US" sz="1600" b="0" dirty="0"/>
              <a:t>Total Debt Service/GDP Ratio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'[01_04_2024.xlsx]29_05(graph) (1)'!$I$159</c:f>
              <c:strCache>
                <c:ptCount val="1"/>
                <c:pt idx="0">
                  <c:v>Total Debt Service/GDP Ratio</c:v>
                </c:pt>
              </c:strCache>
            </c:strRef>
          </c:tx>
          <c:invertIfNegative val="0"/>
          <c:cat>
            <c:numRef>
              <c:f>'[01_04_2024.xlsx]29_05(graph) (1)'!$H$160:$H$164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(1)'!$I$160:$I$164</c:f>
              <c:numCache>
                <c:formatCode>0.00</c:formatCode>
                <c:ptCount val="5"/>
                <c:pt idx="0">
                  <c:v>2.2596039999999986</c:v>
                </c:pt>
                <c:pt idx="1">
                  <c:v>1.9625939999999999</c:v>
                </c:pt>
                <c:pt idx="2">
                  <c:v>1.836541</c:v>
                </c:pt>
                <c:pt idx="3">
                  <c:v>1.6641450000000007</c:v>
                </c:pt>
                <c:pt idx="4">
                  <c:v>1.5326820000000001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C6-4180-AF25-0F59AE3D59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717056"/>
        <c:axId val="94718592"/>
      </c:barChart>
      <c:catAx>
        <c:axId val="9471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718592"/>
        <c:crosses val="autoZero"/>
        <c:auto val="1"/>
        <c:lblAlgn val="ctr"/>
        <c:lblOffset val="100"/>
        <c:noMultiLvlLbl val="0"/>
      </c:catAx>
      <c:valAx>
        <c:axId val="94718592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717056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/>
          </a:pPr>
          <a:endParaRPr lang="en-NG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en-US" sz="1600" b="0"/>
              <a:t>Debt Service/Revenue Ratio 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(1)'!$I$145</c:f>
              <c:strCache>
                <c:ptCount val="1"/>
                <c:pt idx="0">
                  <c:v>NISER</c:v>
                </c:pt>
              </c:strCache>
            </c:strRef>
          </c:tx>
          <c:invertIfNegative val="0"/>
          <c:cat>
            <c:numRef>
              <c:f>'[01_04_2024.xlsx]29_05(graph) (1)'!$H$146:$H$150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(1)'!$I$146:$I$150</c:f>
              <c:numCache>
                <c:formatCode>0.00</c:formatCode>
                <c:ptCount val="5"/>
                <c:pt idx="0">
                  <c:v>72.393360000000001</c:v>
                </c:pt>
                <c:pt idx="1">
                  <c:v>112.10209999999998</c:v>
                </c:pt>
                <c:pt idx="2">
                  <c:v>94.449520000000049</c:v>
                </c:pt>
                <c:pt idx="3">
                  <c:v>89.583699999999894</c:v>
                </c:pt>
                <c:pt idx="4">
                  <c:v>80.780559999999994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5C-43B3-A4D8-1E232C15713A}"/>
            </c:ext>
          </c:extLst>
        </c:ser>
        <c:ser>
          <c:idx val="1"/>
          <c:order val="1"/>
          <c:tx>
            <c:strRef>
              <c:f>'[01_04_2024.xlsx]29_05(graph) (1)'!$J$145</c:f>
              <c:strCache>
                <c:ptCount val="1"/>
                <c:pt idx="0">
                  <c:v>IMF PROJETION</c:v>
                </c:pt>
              </c:strCache>
            </c:strRef>
          </c:tx>
          <c:invertIfNegative val="0"/>
          <c:cat>
            <c:numRef>
              <c:f>'[01_04_2024.xlsx]29_05(graph) (1)'!$H$146:$H$150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(1)'!$J$146:$J$150</c:f>
              <c:numCache>
                <c:formatCode>General</c:formatCode>
                <c:ptCount val="5"/>
                <c:pt idx="0">
                  <c:v>73.5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5C-43B3-A4D8-1E232C15713A}"/>
            </c:ext>
          </c:extLst>
        </c:ser>
        <c:ser>
          <c:idx val="2"/>
          <c:order val="2"/>
          <c:tx>
            <c:strRef>
              <c:f>'[01_04_2024.xlsx]29_05(graph) (1)'!$K$145</c:f>
              <c:strCache>
                <c:ptCount val="1"/>
                <c:pt idx="0">
                  <c:v>WORLD BANK PROJECTION</c:v>
                </c:pt>
              </c:strCache>
            </c:strRef>
          </c:tx>
          <c:invertIfNegative val="0"/>
          <c:cat>
            <c:numRef>
              <c:f>'[01_04_2024.xlsx]29_05(graph) (1)'!$H$146:$H$150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(1)'!$K$146:$K$150</c:f>
              <c:numCache>
                <c:formatCode>General</c:formatCode>
                <c:ptCount val="5"/>
                <c:pt idx="0">
                  <c:v>0</c:v>
                </c:pt>
                <c:pt idx="1">
                  <c:v>61</c:v>
                </c:pt>
                <c:pt idx="2">
                  <c:v>51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5C-43B3-A4D8-1E232C157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896896"/>
        <c:axId val="94898432"/>
      </c:barChart>
      <c:catAx>
        <c:axId val="9489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898432"/>
        <c:crosses val="autoZero"/>
        <c:auto val="1"/>
        <c:lblAlgn val="ctr"/>
        <c:lblOffset val="100"/>
        <c:noMultiLvlLbl val="0"/>
      </c:catAx>
      <c:valAx>
        <c:axId val="94898432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4896896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/>
          </a:pPr>
          <a:endParaRPr lang="en-NG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en-US" sz="1600" b="0"/>
              <a:t>FOOD &amp; HEADLINE INFLATION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'[01_04_2024.xlsx]29_05(graph) (1)'!$I$126</c:f>
              <c:strCache>
                <c:ptCount val="1"/>
                <c:pt idx="0">
                  <c:v>Food Inflation (NISER)</c:v>
                </c:pt>
              </c:strCache>
            </c:strRef>
          </c:tx>
          <c:invertIfNegative val="0"/>
          <c:cat>
            <c:numRef>
              <c:f>'[01_04_2024.xlsx]29_05(graph) (1)'!$H$127:$H$131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(1)'!$I$127:$I$131</c:f>
              <c:numCache>
                <c:formatCode>0.00</c:formatCode>
                <c:ptCount val="5"/>
                <c:pt idx="0">
                  <c:v>33.939790000000002</c:v>
                </c:pt>
                <c:pt idx="1">
                  <c:v>37.93356</c:v>
                </c:pt>
                <c:pt idx="2">
                  <c:v>16.417770000000001</c:v>
                </c:pt>
                <c:pt idx="3">
                  <c:v>10.306440000000006</c:v>
                </c:pt>
                <c:pt idx="4">
                  <c:v>6.5997389999999996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BB-4AF3-8B7C-5CB81330D017}"/>
            </c:ext>
          </c:extLst>
        </c:ser>
        <c:ser>
          <c:idx val="1"/>
          <c:order val="1"/>
          <c:tx>
            <c:strRef>
              <c:f>'[01_04_2024.xlsx]29_05(graph) (1)'!$J$126</c:f>
              <c:strCache>
                <c:ptCount val="1"/>
                <c:pt idx="0">
                  <c:v>Headline Inflation (NISER)</c:v>
                </c:pt>
              </c:strCache>
            </c:strRef>
          </c:tx>
          <c:invertIfNegative val="0"/>
          <c:cat>
            <c:numRef>
              <c:f>'[01_04_2024.xlsx]29_05(graph) (1)'!$H$127:$H$131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(1)'!$J$127:$J$131</c:f>
              <c:numCache>
                <c:formatCode>0.00</c:formatCode>
                <c:ptCount val="5"/>
                <c:pt idx="0">
                  <c:v>32.045470000000002</c:v>
                </c:pt>
                <c:pt idx="1">
                  <c:v>25.901219999999984</c:v>
                </c:pt>
                <c:pt idx="2">
                  <c:v>13.481210000000001</c:v>
                </c:pt>
                <c:pt idx="3">
                  <c:v>7.805409</c:v>
                </c:pt>
                <c:pt idx="4">
                  <c:v>5.1466580000000004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BB-4AF3-8B7C-5CB81330D017}"/>
            </c:ext>
          </c:extLst>
        </c:ser>
        <c:ser>
          <c:idx val="3"/>
          <c:order val="2"/>
          <c:tx>
            <c:strRef>
              <c:f>'[01_04_2024.xlsx]29_05(graph) (1)'!$K$126</c:f>
              <c:strCache>
                <c:ptCount val="1"/>
                <c:pt idx="0">
                  <c:v>IMF Proj. (Headline)</c:v>
                </c:pt>
              </c:strCache>
            </c:strRef>
          </c:tx>
          <c:invertIfNegative val="0"/>
          <c:cat>
            <c:numRef>
              <c:f>'[01_04_2024.xlsx]29_05(graph) (1)'!$H$127:$H$131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(1)'!$K$127:$K$131</c:f>
              <c:numCache>
                <c:formatCode>General</c:formatCode>
                <c:ptCount val="5"/>
                <c:pt idx="0">
                  <c:v>24.66</c:v>
                </c:pt>
                <c:pt idx="1">
                  <c:v>25.2</c:v>
                </c:pt>
                <c:pt idx="2">
                  <c:v>14.8</c:v>
                </c:pt>
                <c:pt idx="3">
                  <c:v>14.5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BB-4AF3-8B7C-5CB81330D017}"/>
            </c:ext>
          </c:extLst>
        </c:ser>
        <c:ser>
          <c:idx val="5"/>
          <c:order val="3"/>
          <c:tx>
            <c:strRef>
              <c:f>'[01_04_2024.xlsx]29_05(graph) (1)'!$L$126</c:f>
              <c:strCache>
                <c:ptCount val="1"/>
                <c:pt idx="0">
                  <c:v>World Bank Proj.(Headline)</c:v>
                </c:pt>
              </c:strCache>
            </c:strRef>
          </c:tx>
          <c:invertIfNegative val="0"/>
          <c:cat>
            <c:numRef>
              <c:f>'[01_04_2024.xlsx]29_05(graph) (1)'!$H$127:$H$131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'[01_04_2024.xlsx]29_05(graph) (1)'!$L$127:$L$131</c:f>
              <c:numCache>
                <c:formatCode>General</c:formatCode>
                <c:ptCount val="5"/>
                <c:pt idx="1">
                  <c:v>21.7</c:v>
                </c:pt>
                <c:pt idx="2">
                  <c:v>19.600000000000001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BB-4AF3-8B7C-5CB81330D0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143040"/>
        <c:axId val="95144576"/>
      </c:barChart>
      <c:catAx>
        <c:axId val="9514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1200"/>
            </a:pPr>
            <a:endParaRPr lang="en-NG"/>
          </a:p>
        </c:txPr>
        <c:crossAx val="95144576"/>
        <c:crosses val="autoZero"/>
        <c:auto val="1"/>
        <c:lblAlgn val="ctr"/>
        <c:lblOffset val="100"/>
        <c:noMultiLvlLbl val="0"/>
      </c:catAx>
      <c:valAx>
        <c:axId val="95144576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NG"/>
          </a:p>
        </c:txPr>
        <c:crossAx val="95143040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 sz="1100"/>
          </a:pPr>
          <a:endParaRPr lang="en-NG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DD7B4B-2D9F-40C4-BFFF-83366905C1B8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65F67-5140-438C-9055-A38F9FDD4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556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56248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9836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08236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41035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19236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97175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97913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45607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19307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19898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78989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81246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90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888484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7986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38088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97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11595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410483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2275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76573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434576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24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08224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25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458945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26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549301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27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80471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28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198874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29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48975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30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627366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31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977550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32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725806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33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248587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34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431187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35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255499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36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018183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37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860603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38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76030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1A8A8-1FBB-4DF4-A8EF-05D9C926FF05}" type="slidenum">
              <a:rPr lang="en-NZ" smtClean="0"/>
              <a:t>39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07340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pPr>
              <a:defRPr/>
            </a:pPr>
            <a:fld id="{6029797B-6AD8-4547-82E5-FBC1E833196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817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54798-F86D-41A3-B82E-3E0A7199418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90FDD6-BFAF-45D7-19B4-A19842541A34}"/>
              </a:ext>
            </a:extLst>
          </p:cNvPr>
          <p:cNvSpPr/>
          <p:nvPr userDrawn="1"/>
        </p:nvSpPr>
        <p:spPr>
          <a:xfrm>
            <a:off x="381002" y="857250"/>
            <a:ext cx="1905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4D62F7-4757-7532-49EE-C0913C6CBA88}"/>
              </a:ext>
            </a:extLst>
          </p:cNvPr>
          <p:cNvSpPr/>
          <p:nvPr userDrawn="1"/>
        </p:nvSpPr>
        <p:spPr>
          <a:xfrm>
            <a:off x="2" y="857250"/>
            <a:ext cx="1905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08B732-94FA-9CB6-47D7-9B011696C224}"/>
              </a:ext>
            </a:extLst>
          </p:cNvPr>
          <p:cNvSpPr/>
          <p:nvPr userDrawn="1"/>
        </p:nvSpPr>
        <p:spPr>
          <a:xfrm>
            <a:off x="190502" y="857250"/>
            <a:ext cx="190500" cy="45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1264853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pPr>
              <a:defRPr/>
            </a:pP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185642F1-C72D-4F00-B38E-F86CF45F59F6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507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E1BC01-5F51-4F7D-B179-87D1A7404D88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634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28CB0C-0318-4F92-B007-FF49E5016E3C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7814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6F1FBD-D455-4F20-9A29-E012D815944E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788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BEEC99-3817-4258-9780-16DB3AE3334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8830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A6852F-C5D7-4849-A4D8-C58E2058F528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1920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8AA99B-D6AB-4147-BAF2-864120B619A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033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1666B-C127-4D59-B8EB-02316F9106A2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839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0D45A0-4206-49FB-9476-87ACAFD007D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633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u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12192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06400" y="152400"/>
            <a:ext cx="66040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100" b="1" dirty="0">
                <a:solidFill>
                  <a:schemeClr val="bg1"/>
                </a:solidFill>
                <a:latin typeface="+mn-lt"/>
              </a:rPr>
              <a:t>Systems Thinking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: How to Solve Problems So They Stay Solved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10972800" cy="1143000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2929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hyperlink" Target="http://niseronline.org/images2/niser_logo.gif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://ngrclimatereports.com/wp-content/uploads/2009/07/nigeria_coat-of-arms.jpg" TargetMode="Externa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pPr>
              <a:defRPr/>
            </a:pPr>
            <a:fld id="{25088140-5AA2-4B34-89A9-7F620E4E48D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0" name="Picture 8" descr="See full size image">
            <a:hlinkClick r:id="rId16"/>
            <a:extLst>
              <a:ext uri="{FF2B5EF4-FFF2-40B4-BE49-F238E27FC236}">
                <a16:creationId xmlns:a16="http://schemas.microsoft.com/office/drawing/2014/main" id="{39CA432F-E77C-5876-91E4-01DD8428B7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" y="0"/>
            <a:ext cx="1390651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5" descr="See full size image">
            <a:hlinkClick r:id="rId18"/>
            <a:extLst>
              <a:ext uri="{FF2B5EF4-FFF2-40B4-BE49-F238E27FC236}">
                <a16:creationId xmlns:a16="http://schemas.microsoft.com/office/drawing/2014/main" id="{EC1BB137-E174-030E-5D8F-CCC9677569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" y="5429250"/>
            <a:ext cx="1428751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916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2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931EA5D-0449-5111-E520-87BA1DDCDE75}"/>
              </a:ext>
            </a:extLst>
          </p:cNvPr>
          <p:cNvCxnSpPr>
            <a:cxnSpLocks/>
          </p:cNvCxnSpPr>
          <p:nvPr/>
        </p:nvCxnSpPr>
        <p:spPr>
          <a:xfrm>
            <a:off x="2498578" y="5856267"/>
            <a:ext cx="7920880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E5BBD6AA-2169-44BD-BED4-27540FBFDD91}"/>
              </a:ext>
            </a:extLst>
          </p:cNvPr>
          <p:cNvSpPr txBox="1">
            <a:spLocks/>
          </p:cNvSpPr>
          <p:nvPr/>
        </p:nvSpPr>
        <p:spPr>
          <a:xfrm>
            <a:off x="873636" y="113123"/>
            <a:ext cx="1092872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>
                <a:latin typeface="Bookman Old Style" panose="02050604050505020204" pitchFamily="18" charset="0"/>
              </a:rPr>
              <a:t>PROSPECTS FOR THE NIGERIAN ECONOMY 2023-2027</a:t>
            </a:r>
            <a:endParaRPr lang="en-US" sz="44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AC5FFA9-0E0A-4123-92ED-BE61364C60B9}"/>
              </a:ext>
            </a:extLst>
          </p:cNvPr>
          <p:cNvSpPr txBox="1">
            <a:spLocks/>
          </p:cNvSpPr>
          <p:nvPr/>
        </p:nvSpPr>
        <p:spPr>
          <a:xfrm>
            <a:off x="2354050" y="5856267"/>
            <a:ext cx="8209936" cy="79656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20000"/>
              </a:lnSpc>
            </a:pPr>
            <a:r>
              <a:rPr lang="en-US" sz="3600" b="1" dirty="0">
                <a:latin typeface="Bookman Old Style" panose="02050604050505020204" pitchFamily="18" charset="0"/>
              </a:rPr>
              <a:t>30</a:t>
            </a:r>
            <a:r>
              <a:rPr lang="en-US" sz="3600" b="1" baseline="30000" dirty="0">
                <a:latin typeface="Bookman Old Style" panose="02050604050505020204" pitchFamily="18" charset="0"/>
              </a:rPr>
              <a:t>th</a:t>
            </a:r>
            <a:r>
              <a:rPr lang="en-US" sz="3600" b="1" dirty="0">
                <a:latin typeface="Bookman Old Style" panose="02050604050505020204" pitchFamily="18" charset="0"/>
              </a:rPr>
              <a:t> MAY, 2024</a:t>
            </a:r>
            <a:endParaRPr lang="en-US" sz="29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4C24AE2-59AF-4C9B-A699-C0FEFFF8DA19}"/>
              </a:ext>
            </a:extLst>
          </p:cNvPr>
          <p:cNvSpPr txBox="1">
            <a:spLocks/>
          </p:cNvSpPr>
          <p:nvPr/>
        </p:nvSpPr>
        <p:spPr>
          <a:xfrm>
            <a:off x="2114083" y="2942839"/>
            <a:ext cx="8689870" cy="399151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600" b="1" dirty="0">
                <a:latin typeface="Bookman Old Style" panose="02050604050505020204" pitchFamily="18" charset="0"/>
              </a:rPr>
              <a:t>PRESENTED </a:t>
            </a:r>
            <a:r>
              <a:rPr lang="en-US" sz="3600" b="1">
                <a:latin typeface="Bookman Old Style" panose="02050604050505020204" pitchFamily="18" charset="0"/>
              </a:rPr>
              <a:t>BY </a:t>
            </a:r>
          </a:p>
          <a:p>
            <a:pPr>
              <a:lnSpc>
                <a:spcPct val="120000"/>
              </a:lnSpc>
            </a:pPr>
            <a:r>
              <a:rPr lang="en-US" sz="3600" b="1">
                <a:latin typeface="Bookman Old Style" panose="02050604050505020204" pitchFamily="18" charset="0"/>
              </a:rPr>
              <a:t>Segun Awode, PhD</a:t>
            </a:r>
            <a:endParaRPr lang="en-US" sz="3600" b="1" dirty="0">
              <a:latin typeface="Bookman Old Style" panose="02050604050505020204" pitchFamily="18" charset="0"/>
            </a:endParaRPr>
          </a:p>
          <a:p>
            <a:pPr>
              <a:lnSpc>
                <a:spcPct val="120000"/>
              </a:lnSpc>
            </a:pPr>
            <a:endParaRPr lang="en-US" sz="3600" b="1" dirty="0">
              <a:latin typeface="Bookman Old Style" panose="020506040505050202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4200" dirty="0">
                <a:latin typeface="Bookman Old Style" panose="02050604050505020204" pitchFamily="18" charset="0"/>
              </a:rPr>
              <a:t>NIGERIAN INSTITUTE OF SOCIAL AND ECONOMIC RESEARCH (NISER)</a:t>
            </a:r>
          </a:p>
          <a:p>
            <a:pPr>
              <a:lnSpc>
                <a:spcPct val="170000"/>
              </a:lnSpc>
            </a:pPr>
            <a:br>
              <a:rPr lang="en-US" sz="2900" b="1" dirty="0">
                <a:latin typeface="Bookman Old Style" panose="02050604050505020204" pitchFamily="18" charset="0"/>
              </a:rPr>
            </a:b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1443940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E13885-4931-4B93-8D46-BB7CF5B23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947" y="456421"/>
            <a:ext cx="8596668" cy="56881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Background			(1/3)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3B216F-E6D8-4BE0-A600-612E613DB756}"/>
              </a:ext>
            </a:extLst>
          </p:cNvPr>
          <p:cNvSpPr/>
          <p:nvPr/>
        </p:nvSpPr>
        <p:spPr>
          <a:xfrm>
            <a:off x="1468582" y="1427019"/>
            <a:ext cx="9961418" cy="2092036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Nigeria’s democratic journey since 1999 has seen various administrations with distinct economic policies.</a:t>
            </a:r>
          </a:p>
          <a:p>
            <a:pPr algn="ctr"/>
            <a:endParaRPr lang="en-US" sz="24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BED6424-A988-410F-8C97-200A9D4A66CE}"/>
              </a:ext>
            </a:extLst>
          </p:cNvPr>
          <p:cNvSpPr/>
          <p:nvPr/>
        </p:nvSpPr>
        <p:spPr>
          <a:xfrm>
            <a:off x="1454728" y="3796145"/>
            <a:ext cx="9961417" cy="2092036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Each administration has faced unique challenges and prioritized different areas based on the prevailing economic and political situation.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Varying degrees of success in economic management.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8939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E13885-4931-4B93-8D46-BB7CF5B23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4801" y="118246"/>
            <a:ext cx="8596668" cy="56881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Background			(2/3)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3B216F-E6D8-4BE0-A600-612E613DB756}"/>
              </a:ext>
            </a:extLst>
          </p:cNvPr>
          <p:cNvSpPr/>
          <p:nvPr/>
        </p:nvSpPr>
        <p:spPr>
          <a:xfrm>
            <a:off x="1454728" y="840180"/>
            <a:ext cx="9961418" cy="2790333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1999 - 2007 </a:t>
            </a:r>
          </a:p>
          <a:p>
            <a:pPr algn="ctr"/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Re-establishment of civilian rule after many years of military dictatorships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Establishment of stable foundation for democratic governance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Economic reforms – NEEDS, Privatization, Debt Relief etc.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272863F-280E-4EC4-89C2-C2FE6B7A2DC5}"/>
              </a:ext>
            </a:extLst>
          </p:cNvPr>
          <p:cNvSpPr/>
          <p:nvPr/>
        </p:nvSpPr>
        <p:spPr>
          <a:xfrm>
            <a:off x="1454728" y="3860486"/>
            <a:ext cx="9961418" cy="2790333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2007 - 2015 </a:t>
            </a:r>
          </a:p>
          <a:p>
            <a:pPr algn="ctr"/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Continued economic reforms – VISION 20:2020; Transformation Agenda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Power Sector Reform Roadmap. Privatized power generation and distribution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Agricultural Transformation Agenda (ATA)</a:t>
            </a:r>
          </a:p>
          <a:p>
            <a:endParaRPr lang="en-US" sz="2400" dirty="0"/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0871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E13885-4931-4B93-8D46-BB7CF5B23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4801" y="118246"/>
            <a:ext cx="8596668" cy="56881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Background			(3/3)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3B216F-E6D8-4BE0-A600-612E613DB756}"/>
              </a:ext>
            </a:extLst>
          </p:cNvPr>
          <p:cNvSpPr/>
          <p:nvPr/>
        </p:nvSpPr>
        <p:spPr>
          <a:xfrm>
            <a:off x="1454728" y="687062"/>
            <a:ext cx="9961418" cy="3242822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2015 - 2023 </a:t>
            </a:r>
          </a:p>
          <a:p>
            <a:pPr algn="ctr"/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Anti-Corruption – EFCC reinforcement.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Security – Boko Haram, Farmer-Herder conflicts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Economic reforms – Infrastructural Investment, Economic Diversification, ERGP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Social Investment Programs</a:t>
            </a:r>
          </a:p>
          <a:p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272863F-280E-4EC4-89C2-C2FE6B7A2DC5}"/>
              </a:ext>
            </a:extLst>
          </p:cNvPr>
          <p:cNvSpPr/>
          <p:nvPr/>
        </p:nvSpPr>
        <p:spPr>
          <a:xfrm>
            <a:off x="1454728" y="4015917"/>
            <a:ext cx="9961418" cy="2762053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2023 - Present</a:t>
            </a:r>
          </a:p>
          <a:p>
            <a:pPr algn="ctr"/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Renewed Hope Agenda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Bold economic reforms – Fuel subsidy policy, Exchange rate Unification Policy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Necessary, but controversial due to immediate harsh effects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Sense of unease and disturbing</a:t>
            </a:r>
          </a:p>
          <a:p>
            <a:endParaRPr lang="en-US" sz="2400" dirty="0"/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1047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1EE6E6D-AE92-4857-A84C-D6F2B70043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76976"/>
              </p:ext>
            </p:extLst>
          </p:nvPr>
        </p:nvGraphicFramePr>
        <p:xfrm>
          <a:off x="802640" y="685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3521757-1843-46BB-80F6-C0A415D8BB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0490534"/>
              </p:ext>
            </p:extLst>
          </p:nvPr>
        </p:nvGraphicFramePr>
        <p:xfrm>
          <a:off x="2024598" y="3578027"/>
          <a:ext cx="7920680" cy="3146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87CD878-8E07-48F8-861B-3D98B684A8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0746718"/>
              </p:ext>
            </p:extLst>
          </p:nvPr>
        </p:nvGraphicFramePr>
        <p:xfrm>
          <a:off x="5374641" y="677230"/>
          <a:ext cx="6576568" cy="2892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B09C5DD-E177-4030-853B-43EACF47CCB0}"/>
              </a:ext>
            </a:extLst>
          </p:cNvPr>
          <p:cNvSpPr txBox="1"/>
          <p:nvPr/>
        </p:nvSpPr>
        <p:spPr>
          <a:xfrm>
            <a:off x="1600392" y="295097"/>
            <a:ext cx="8991216" cy="382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MACROECONOMIC CONTEXT</a:t>
            </a:r>
          </a:p>
        </p:txBody>
      </p:sp>
    </p:spTree>
    <p:extLst>
      <p:ext uri="{BB962C8B-B14F-4D97-AF65-F5344CB8AC3E}">
        <p14:creationId xmlns:p14="http://schemas.microsoft.com/office/powerpoint/2010/main" val="3403454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0A9BEF-D172-439A-8EB8-70155A0439EE}"/>
              </a:ext>
            </a:extLst>
          </p:cNvPr>
          <p:cNvSpPr txBox="1"/>
          <p:nvPr/>
        </p:nvSpPr>
        <p:spPr>
          <a:xfrm>
            <a:off x="1600392" y="295097"/>
            <a:ext cx="8991216" cy="382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ESCALATED COST OF LIVING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13D49C-D8CC-4BBD-95EC-144408190E26}"/>
              </a:ext>
            </a:extLst>
          </p:cNvPr>
          <p:cNvSpPr/>
          <p:nvPr/>
        </p:nvSpPr>
        <p:spPr>
          <a:xfrm>
            <a:off x="2042160" y="6043394"/>
            <a:ext cx="8900160" cy="45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Where will the ship of state berth in 2027?</a:t>
            </a:r>
            <a:endParaRPr lang="en-NG" sz="24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29B822A-97B7-4D88-9F79-83C3B2210D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095542"/>
              </p:ext>
            </p:extLst>
          </p:nvPr>
        </p:nvGraphicFramePr>
        <p:xfrm>
          <a:off x="1154429" y="933254"/>
          <a:ext cx="10930733" cy="5110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29980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2E3AAE-6042-4289-8222-4462C15C3354}"/>
              </a:ext>
            </a:extLst>
          </p:cNvPr>
          <p:cNvSpPr txBox="1"/>
          <p:nvPr/>
        </p:nvSpPr>
        <p:spPr>
          <a:xfrm>
            <a:off x="3771319" y="536009"/>
            <a:ext cx="4338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STUDY OBJECTIVE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6A9FA0-C7FA-469C-99AB-E278C02227C3}"/>
              </a:ext>
            </a:extLst>
          </p:cNvPr>
          <p:cNvSpPr txBox="1"/>
          <p:nvPr/>
        </p:nvSpPr>
        <p:spPr>
          <a:xfrm>
            <a:off x="1525647" y="3676224"/>
            <a:ext cx="717707" cy="5539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382C6B6-0BB7-44D8-AB87-B86000CAC44C}"/>
              </a:ext>
            </a:extLst>
          </p:cNvPr>
          <p:cNvGrpSpPr/>
          <p:nvPr/>
        </p:nvGrpSpPr>
        <p:grpSpPr>
          <a:xfrm>
            <a:off x="1143791" y="2510925"/>
            <a:ext cx="9904418" cy="1576585"/>
            <a:chOff x="1406710" y="2033405"/>
            <a:chExt cx="9904418" cy="1576585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0341A0B-31B0-4CAD-9F5B-EC976222E5F9}"/>
                </a:ext>
              </a:extLst>
            </p:cNvPr>
            <p:cNvSpPr/>
            <p:nvPr/>
          </p:nvSpPr>
          <p:spPr>
            <a:xfrm>
              <a:off x="1406710" y="2112212"/>
              <a:ext cx="864973" cy="8649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14CE010-EA3D-4F32-8B7B-7C6274D4563B}"/>
                </a:ext>
              </a:extLst>
            </p:cNvPr>
            <p:cNvSpPr txBox="1"/>
            <p:nvPr/>
          </p:nvSpPr>
          <p:spPr>
            <a:xfrm>
              <a:off x="2675723" y="2033405"/>
              <a:ext cx="8635405" cy="1576585"/>
            </a:xfrm>
            <a:prstGeom prst="rect">
              <a:avLst/>
            </a:prstGeom>
            <a:noFill/>
          </p:spPr>
          <p:txBody>
            <a:bodyPr wrap="square" rtlCol="0" anchor="b" anchorCtr="0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ACADA8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Explore the potential outcomes of Renewed Hope Agenda (RHA) economic reforms over the short and medium terms, focusing on where Nigeria might find itself by 2027.</a:t>
              </a:r>
            </a:p>
            <a:p>
              <a:pPr algn="just">
                <a:lnSpc>
                  <a:spcPct val="150000"/>
                </a:lnSpc>
              </a:pPr>
              <a:endParaRPr lang="en-GB" b="1" dirty="0">
                <a:solidFill>
                  <a:schemeClr val="accent4">
                    <a:lumMod val="50000"/>
                  </a:schemeClr>
                </a:solidFill>
                <a:latin typeface="Poppins" panose="0000050000000000000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49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5FCBAA-133F-4A59-AD32-4C5F3DF9E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222" y="105155"/>
            <a:ext cx="9794747" cy="523875"/>
          </a:xfrm>
        </p:spPr>
        <p:txBody>
          <a:bodyPr>
            <a:normAutofit/>
          </a:bodyPr>
          <a:lstStyle/>
          <a:p>
            <a:pPr algn="ctr"/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SOURCES OF INFORMATION</a:t>
            </a:r>
            <a:endParaRPr lang="en-US" sz="24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6F40D1-6C9F-440D-9436-CE7F2D7C4512}"/>
              </a:ext>
            </a:extLst>
          </p:cNvPr>
          <p:cNvSpPr/>
          <p:nvPr/>
        </p:nvSpPr>
        <p:spPr>
          <a:xfrm>
            <a:off x="3874008" y="1903855"/>
            <a:ext cx="8077200" cy="344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Continuum (Inherited)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MTNDP 2021 – 2025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MTEF 2023 – 2025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2023 Budget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Removal of Petroleum Subsidy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New Minimum Wage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NG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3B7F63-6315-4FE2-913A-023B52294251}"/>
              </a:ext>
            </a:extLst>
          </p:cNvPr>
          <p:cNvSpPr/>
          <p:nvPr/>
        </p:nvSpPr>
        <p:spPr>
          <a:xfrm>
            <a:off x="3704844" y="577340"/>
            <a:ext cx="4886960" cy="45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Three Categories</a:t>
            </a:r>
            <a:endParaRPr lang="en-NG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97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5FCBAA-133F-4A59-AD32-4C5F3DF9E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222" y="105155"/>
            <a:ext cx="9794747" cy="523875"/>
          </a:xfrm>
        </p:spPr>
        <p:txBody>
          <a:bodyPr>
            <a:normAutofit/>
          </a:bodyPr>
          <a:lstStyle/>
          <a:p>
            <a:pPr algn="ctr"/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SOURCES OF INFORMATION</a:t>
            </a:r>
            <a:endParaRPr lang="en-US" sz="24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69911-47F1-4A8B-BF6F-9F3E3358C3C1}"/>
              </a:ext>
            </a:extLst>
          </p:cNvPr>
          <p:cNvSpPr/>
          <p:nvPr/>
        </p:nvSpPr>
        <p:spPr>
          <a:xfrm>
            <a:off x="1442222" y="1233295"/>
            <a:ext cx="9479289" cy="6431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Feeders (RHA)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APC Manifesto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Supplementary Budget 2023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Exchange Rate Unification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2024 Budget &amp; Interventions</a:t>
            </a:r>
          </a:p>
          <a:p>
            <a:pPr marL="1257300" lvl="2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Cash Transfer to 15 million families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₦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25k each)</a:t>
            </a:r>
          </a:p>
          <a:p>
            <a:pPr marL="1257300" lvl="2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Presidential Conditional Grant Scheme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₦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Billion)</a:t>
            </a:r>
          </a:p>
          <a:p>
            <a:pPr marL="1257300" lvl="2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₦35k wage award to workers</a:t>
            </a:r>
          </a:p>
          <a:p>
            <a:pPr marL="1257300" lvl="2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25/35 % salary increase from January 2024</a:t>
            </a:r>
          </a:p>
          <a:p>
            <a:pPr marL="1257300" lvl="2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Presidential Infrastructure Development Fund (₦ 20 Trillion)</a:t>
            </a:r>
          </a:p>
          <a:p>
            <a:pPr marL="1257300" lvl="2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NG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941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5FCBAA-133F-4A59-AD32-4C5F3DF9E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222" y="105155"/>
            <a:ext cx="9794747" cy="523875"/>
          </a:xfrm>
        </p:spPr>
        <p:txBody>
          <a:bodyPr>
            <a:normAutofit/>
          </a:bodyPr>
          <a:lstStyle/>
          <a:p>
            <a:pPr algn="ctr"/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SOURCES OF INFORMATION</a:t>
            </a:r>
            <a:endParaRPr lang="en-US" sz="24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69911-47F1-4A8B-BF6F-9F3E3358C3C1}"/>
              </a:ext>
            </a:extLst>
          </p:cNvPr>
          <p:cNvSpPr/>
          <p:nvPr/>
        </p:nvSpPr>
        <p:spPr>
          <a:xfrm>
            <a:off x="1442222" y="1233295"/>
            <a:ext cx="9479289" cy="3943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24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Other Policy Initiatives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Recapitalization of Banks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Reform of the FX parallel market (BDCs)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Review of Electricity Tariff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CNG Mass Transit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 Loan Scheme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Consumer Credit Sc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heme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NG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29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5FCBAA-133F-4A59-AD32-4C5F3DF9E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81" y="277875"/>
            <a:ext cx="9794747" cy="523875"/>
          </a:xfrm>
        </p:spPr>
        <p:txBody>
          <a:bodyPr>
            <a:normAutofit/>
          </a:bodyPr>
          <a:lstStyle/>
          <a:p>
            <a:pPr algn="ctr"/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TOOLS OF ANALYSIS</a:t>
            </a:r>
            <a:endParaRPr lang="en-US" sz="24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69911-47F1-4A8B-BF6F-9F3E3358C3C1}"/>
              </a:ext>
            </a:extLst>
          </p:cNvPr>
          <p:cNvSpPr/>
          <p:nvPr/>
        </p:nvSpPr>
        <p:spPr>
          <a:xfrm>
            <a:off x="1442222" y="1233295"/>
            <a:ext cx="9479289" cy="4836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Macro-Economic Models </a:t>
            </a:r>
            <a:endParaRPr lang="en-US" sz="2400" b="1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conometric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Input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-Output (I-O)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Reflecting the workings of the Nigerian economy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Econometric 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 blocks, 253 Equations, 332 variables (80 exogenous, 252 endogenous)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Input-Output Analysis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46x46 I-O Table 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NG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649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5FCBAA-133F-4A59-AD32-4C5F3DF9E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81" y="107742"/>
            <a:ext cx="9794747" cy="523875"/>
          </a:xfrm>
        </p:spPr>
        <p:txBody>
          <a:bodyPr>
            <a:normAutofit/>
          </a:bodyPr>
          <a:lstStyle/>
          <a:p>
            <a:pPr algn="ctr"/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PERFORMANCE CRITERIA</a:t>
            </a:r>
            <a:endParaRPr lang="en-US" sz="24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69911-47F1-4A8B-BF6F-9F3E3358C3C1}"/>
              </a:ext>
            </a:extLst>
          </p:cNvPr>
          <p:cNvSpPr/>
          <p:nvPr/>
        </p:nvSpPr>
        <p:spPr>
          <a:xfrm>
            <a:off x="1516381" y="1091301"/>
            <a:ext cx="10307325" cy="5181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Growth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Total GDP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Agric GDP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Manufacturing GDP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Services GDP</a:t>
            </a:r>
          </a:p>
          <a:p>
            <a:pPr marL="1257300" lvl="2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Distributive Trade, Building &amp; Construction, Mining &amp; Quarrying.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Employment Generation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Job Creation &amp; Unemployment Rate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Fiscal Policy Performance 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Fiscal Deficit/GDP, Total Debt/GDP, Debt Service/GDP, Debt Service/Revenue ratios.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Inflation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Headline &amp; Food Inflation</a:t>
            </a:r>
          </a:p>
        </p:txBody>
      </p:sp>
    </p:spTree>
    <p:extLst>
      <p:ext uri="{BB962C8B-B14F-4D97-AF65-F5344CB8AC3E}">
        <p14:creationId xmlns:p14="http://schemas.microsoft.com/office/powerpoint/2010/main" val="2864378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5FCBAA-133F-4A59-AD32-4C5F3DF9E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355" y="575102"/>
            <a:ext cx="9794747" cy="523875"/>
          </a:xfrm>
        </p:spPr>
        <p:txBody>
          <a:bodyPr>
            <a:normAutofit/>
          </a:bodyPr>
          <a:lstStyle/>
          <a:p>
            <a:pPr algn="ctr"/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DATA SOURCES</a:t>
            </a:r>
            <a:endParaRPr lang="en-US" sz="24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69911-47F1-4A8B-BF6F-9F3E3358C3C1}"/>
              </a:ext>
            </a:extLst>
          </p:cNvPr>
          <p:cNvSpPr/>
          <p:nvPr/>
        </p:nvSpPr>
        <p:spPr>
          <a:xfrm>
            <a:off x="1356355" y="1801714"/>
            <a:ext cx="9479289" cy="3079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Secondary Data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NISER Social &amp; Economic Watch (N-SEW)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National Bureau of Statistics (NBS)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CBN Statistical Bulletins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World Bank 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International Monetary Fund (IMF) </a:t>
            </a:r>
          </a:p>
        </p:txBody>
      </p:sp>
    </p:spTree>
    <p:extLst>
      <p:ext uri="{BB962C8B-B14F-4D97-AF65-F5344CB8AC3E}">
        <p14:creationId xmlns:p14="http://schemas.microsoft.com/office/powerpoint/2010/main" val="2231589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8BA953-9F5C-A0FC-190E-96FA5C222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8424" y="3028951"/>
            <a:ext cx="7191375" cy="5048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Baseline Performance: Where are we now?</a:t>
            </a:r>
            <a:endParaRPr lang="en-US" sz="28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3C6786-A1D8-680F-675A-4D7791798D26}"/>
              </a:ext>
            </a:extLst>
          </p:cNvPr>
          <p:cNvCxnSpPr>
            <a:cxnSpLocks/>
          </p:cNvCxnSpPr>
          <p:nvPr/>
        </p:nvCxnSpPr>
        <p:spPr>
          <a:xfrm>
            <a:off x="2266950" y="3533775"/>
            <a:ext cx="76581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388431-7526-4F60-B544-E4D85D077D51}"/>
              </a:ext>
            </a:extLst>
          </p:cNvPr>
          <p:cNvSpPr txBox="1"/>
          <p:nvPr/>
        </p:nvSpPr>
        <p:spPr>
          <a:xfrm>
            <a:off x="2062711" y="375600"/>
            <a:ext cx="8066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MTNDP 2021 - 2025: TARGET VS ACTUAL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B7276F7-7755-4080-BB6E-A129FEDAB3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4238225"/>
              </p:ext>
            </p:extLst>
          </p:nvPr>
        </p:nvGraphicFramePr>
        <p:xfrm>
          <a:off x="1778000" y="1210658"/>
          <a:ext cx="8636000" cy="3710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B49D4083-38B3-4664-AEEA-04C1FC9C552B}"/>
              </a:ext>
            </a:extLst>
          </p:cNvPr>
          <p:cNvSpPr/>
          <p:nvPr/>
        </p:nvSpPr>
        <p:spPr>
          <a:xfrm>
            <a:off x="2194560" y="5232849"/>
            <a:ext cx="8900160" cy="956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GDP growth consistently fell short of targets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Highlights challenges in achieving economic expansion</a:t>
            </a:r>
            <a:endParaRPr lang="en-NG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727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25C2E26-C2D2-4DB2-A9C8-274E54B54A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4671296"/>
              </p:ext>
            </p:extLst>
          </p:nvPr>
        </p:nvGraphicFramePr>
        <p:xfrm>
          <a:off x="1233655" y="833120"/>
          <a:ext cx="9887250" cy="4056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CAB45F31-E4D0-4BA3-84EF-94704E3888B1}"/>
              </a:ext>
            </a:extLst>
          </p:cNvPr>
          <p:cNvSpPr/>
          <p:nvPr/>
        </p:nvSpPr>
        <p:spPr>
          <a:xfrm>
            <a:off x="1720088" y="5193782"/>
            <a:ext cx="10231120" cy="1261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Agricultural sector met its target in 2021, significantly underperformed afterwards.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Industrial sector underperformed, suggesting inherent structural issues.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Ser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vices sector exceeded targets, with strengths in ICT, finance and trade.</a:t>
            </a:r>
            <a:endParaRPr lang="en-NG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2B9A67-04AB-4428-B7FD-F29102EBD3EB}"/>
              </a:ext>
            </a:extLst>
          </p:cNvPr>
          <p:cNvSpPr txBox="1"/>
          <p:nvPr/>
        </p:nvSpPr>
        <p:spPr>
          <a:xfrm>
            <a:off x="2143991" y="223200"/>
            <a:ext cx="8066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MTNDP 2021 - 2025: TARGET VS ACTUAL</a:t>
            </a:r>
          </a:p>
        </p:txBody>
      </p:sp>
    </p:spTree>
    <p:extLst>
      <p:ext uri="{BB962C8B-B14F-4D97-AF65-F5344CB8AC3E}">
        <p14:creationId xmlns:p14="http://schemas.microsoft.com/office/powerpoint/2010/main" val="1743085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6411F6D-88E1-477F-8382-27A3DBF868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8777237"/>
              </p:ext>
            </p:extLst>
          </p:nvPr>
        </p:nvGraphicFramePr>
        <p:xfrm>
          <a:off x="1808480" y="1005840"/>
          <a:ext cx="9398000" cy="381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9A7EAF37-ABB8-4ECB-B66D-7AAF62480ADB}"/>
              </a:ext>
            </a:extLst>
          </p:cNvPr>
          <p:cNvSpPr/>
          <p:nvPr/>
        </p:nvSpPr>
        <p:spPr>
          <a:xfrm>
            <a:off x="1720088" y="4993856"/>
            <a:ext cx="10231120" cy="146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Headline inflation consistently exceeded targets, sharply increasing in 2023 and 2024 Q1.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Food inflation significantly higher than targets. Drastic increases.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Highlights issues in food production, due to Agric underperformance, Naira depreciation, increased import costs, supply chain disruptions, and other supply-side constraints.</a:t>
            </a:r>
            <a:endParaRPr lang="en-N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0F2793-C573-4067-9672-09A01844C23F}"/>
              </a:ext>
            </a:extLst>
          </p:cNvPr>
          <p:cNvSpPr txBox="1"/>
          <p:nvPr/>
        </p:nvSpPr>
        <p:spPr>
          <a:xfrm>
            <a:off x="2062711" y="375600"/>
            <a:ext cx="8066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MTNDP 2021 - 2025: TARGET VS ACTUAL</a:t>
            </a:r>
          </a:p>
        </p:txBody>
      </p:sp>
    </p:spTree>
    <p:extLst>
      <p:ext uri="{BB962C8B-B14F-4D97-AF65-F5344CB8AC3E}">
        <p14:creationId xmlns:p14="http://schemas.microsoft.com/office/powerpoint/2010/main" val="464476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8BA953-9F5C-A0FC-190E-96FA5C222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6950" y="3028951"/>
            <a:ext cx="7658100" cy="5048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Prospects for the Nigerian Economy 2023-2027</a:t>
            </a:r>
            <a:endParaRPr lang="en-US" sz="28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3C6786-A1D8-680F-675A-4D7791798D26}"/>
              </a:ext>
            </a:extLst>
          </p:cNvPr>
          <p:cNvCxnSpPr>
            <a:cxnSpLocks/>
          </p:cNvCxnSpPr>
          <p:nvPr/>
        </p:nvCxnSpPr>
        <p:spPr>
          <a:xfrm>
            <a:off x="2266950" y="3533775"/>
            <a:ext cx="76581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0175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GDP GROWTH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C63593-C8A7-4E60-AACC-C04E0FDEE479}"/>
              </a:ext>
            </a:extLst>
          </p:cNvPr>
          <p:cNvSpPr/>
          <p:nvPr/>
        </p:nvSpPr>
        <p:spPr>
          <a:xfrm>
            <a:off x="1638808" y="4653386"/>
            <a:ext cx="102311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3%+ from 2024. </a:t>
            </a: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Steady, moderate economic growth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Economic Optimis</a:t>
            </a: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m. Positive but gradual impacts of reform</a:t>
            </a:r>
            <a:endParaRPr lang="en-US" i="0" dirty="0">
              <a:solidFill>
                <a:srgbClr val="0D0D0D"/>
              </a:solidFill>
              <a:effectLst/>
              <a:latin typeface="ui-sans-serif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latin typeface="ui-sans-serif"/>
              </a:rPr>
              <a:t>Similar projections from Multilateral Organizations. Shared optimism.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159023-8064-48FC-A195-B4ABB0975BBF}"/>
              </a:ext>
            </a:extLst>
          </p:cNvPr>
          <p:cNvSpPr/>
          <p:nvPr/>
        </p:nvSpPr>
        <p:spPr>
          <a:xfrm>
            <a:off x="2461768" y="5740084"/>
            <a:ext cx="10231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Worrisome. Only slightly higher than 2.4% Population Growth Rate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Need to Generate Higher Growth. But how??</a:t>
            </a:r>
            <a:endParaRPr lang="en-US" b="0" i="0" dirty="0">
              <a:solidFill>
                <a:srgbClr val="0D0D0D"/>
              </a:solidFill>
              <a:effectLst/>
              <a:latin typeface="ui-sans-serif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C1D9F1A5-36C8-4AC5-91B6-AAA7FC7FB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40701"/>
              </p:ext>
            </p:extLst>
          </p:nvPr>
        </p:nvGraphicFramePr>
        <p:xfrm>
          <a:off x="768468" y="925943"/>
          <a:ext cx="4880492" cy="3229497"/>
        </p:xfrm>
        <a:graphic>
          <a:graphicData uri="http://schemas.openxmlformats.org/drawingml/2006/table">
            <a:tbl>
              <a:tblPr firstRow="1" bandRow="1"/>
              <a:tblGrid>
                <a:gridCol w="795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7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7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0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3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NISER</a:t>
                      </a:r>
                    </a:p>
                    <a:p>
                      <a:pPr algn="ctr"/>
                      <a:r>
                        <a:rPr lang="en-US" sz="1400" dirty="0"/>
                        <a:t>Projection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/>
                        <a:t>IMF</a:t>
                      </a:r>
                    </a:p>
                    <a:p>
                      <a:pPr algn="ctr"/>
                      <a:r>
                        <a:rPr lang="en-US" sz="1200" dirty="0"/>
                        <a:t>Projections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/>
                        <a:t>World</a:t>
                      </a:r>
                      <a:r>
                        <a:rPr lang="en-US" sz="1200" baseline="0" dirty="0"/>
                        <a:t> Bank</a:t>
                      </a:r>
                    </a:p>
                    <a:p>
                      <a:pPr algn="ctr"/>
                      <a:r>
                        <a:rPr lang="en-US" sz="1200" baseline="0" dirty="0"/>
                        <a:t>Projections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2.60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3.30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3.30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3.65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3.10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3.70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3.10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3.10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59315DF5-1FF8-4C37-A8A4-9C87E4CA45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3224421"/>
              </p:ext>
            </p:extLst>
          </p:nvPr>
        </p:nvGraphicFramePr>
        <p:xfrm>
          <a:off x="5819082" y="773482"/>
          <a:ext cx="6132126" cy="3381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76009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AGRIC GDP GROWTH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7EAF37-ABB8-4ECB-B66D-7AAF62480ADB}"/>
              </a:ext>
            </a:extLst>
          </p:cNvPr>
          <p:cNvSpPr/>
          <p:nvPr/>
        </p:nvSpPr>
        <p:spPr>
          <a:xfrm>
            <a:off x="1581820" y="4532535"/>
            <a:ext cx="10231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Slow growth in Agric Sector </a:t>
            </a:r>
            <a:endParaRPr lang="en-US" dirty="0">
              <a:solidFill>
                <a:srgbClr val="0D0D0D"/>
              </a:solidFill>
              <a:latin typeface="ui-sans-serif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Share of Agric in GDP is about 25% in 2023. Highlights importance of the sector.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latin typeface="ui-sans-serif"/>
              </a:rPr>
              <a:t>Slow growth highlights structural challenges that needs to be addressed for more robust growth.</a:t>
            </a: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</a:rPr>
              <a:t>Insecurity, low productivity, post-harvest losses, too much focus on upstream etc.</a:t>
            </a:r>
            <a:endParaRPr lang="en-US" b="0" i="0" dirty="0">
              <a:solidFill>
                <a:srgbClr val="0D0D0D"/>
              </a:solidFill>
              <a:effectLst/>
              <a:latin typeface="ui-sans-serif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EF75CED-F6BB-440F-B68E-F9FBE7AAA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456265"/>
              </p:ext>
            </p:extLst>
          </p:nvPr>
        </p:nvGraphicFramePr>
        <p:xfrm>
          <a:off x="931958" y="893618"/>
          <a:ext cx="4127722" cy="3098999"/>
        </p:xfrm>
        <a:graphic>
          <a:graphicData uri="http://schemas.openxmlformats.org/drawingml/2006/table">
            <a:tbl>
              <a:tblPr firstRow="1" bandRow="1"/>
              <a:tblGrid>
                <a:gridCol w="1231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6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22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NISER</a:t>
                      </a:r>
                    </a:p>
                    <a:p>
                      <a:pPr algn="ctr"/>
                      <a:r>
                        <a:rPr lang="en-US" sz="1600" dirty="0"/>
                        <a:t>Growth</a:t>
                      </a:r>
                      <a:r>
                        <a:rPr lang="en-US" sz="1600" baseline="0" dirty="0"/>
                        <a:t> Rate Projection</a:t>
                      </a:r>
                      <a:endParaRPr lang="en-US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3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3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3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3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3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EE37EAB2-9FD7-4D17-B5F1-7C610B5BFD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9541830"/>
              </p:ext>
            </p:extLst>
          </p:nvPr>
        </p:nvGraphicFramePr>
        <p:xfrm>
          <a:off x="5376486" y="893618"/>
          <a:ext cx="6436453" cy="3098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2238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MANUFACTURING GDP GROWTH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7EAF37-ABB8-4ECB-B66D-7AAF62480ADB}"/>
              </a:ext>
            </a:extLst>
          </p:cNvPr>
          <p:cNvSpPr/>
          <p:nvPr/>
        </p:nvSpPr>
        <p:spPr>
          <a:xfrm>
            <a:off x="1581820" y="4532535"/>
            <a:ext cx="102311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Strong growth in Manufacturing Sector </a:t>
            </a:r>
            <a:endParaRPr lang="en-US" dirty="0">
              <a:solidFill>
                <a:srgbClr val="0D0D0D"/>
              </a:solidFill>
              <a:latin typeface="ui-sans-serif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Will boost the sector’s contribution to GDP </a:t>
            </a:r>
            <a:endParaRPr lang="en-US" i="0" dirty="0">
              <a:solidFill>
                <a:srgbClr val="0D0D0D"/>
              </a:solidFill>
              <a:effectLst/>
              <a:latin typeface="ui-sans-serif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latin typeface="ui-sans-serif"/>
              </a:rPr>
              <a:t>Need for improved business environment, </a:t>
            </a:r>
            <a:r>
              <a:rPr lang="en-US" dirty="0">
                <a:solidFill>
                  <a:srgbClr val="0D0D0D"/>
                </a:solidFill>
                <a:latin typeface="ui-sans-serif"/>
              </a:rPr>
              <a:t>address </a:t>
            </a:r>
            <a:r>
              <a:rPr lang="en-US" b="0" i="0" dirty="0">
                <a:solidFill>
                  <a:srgbClr val="0D0D0D"/>
                </a:solidFill>
                <a:effectLst/>
                <a:latin typeface="ui-sans-serif"/>
              </a:rPr>
              <a:t>multiple taxation, incentives for investment, and enhancements in infrastructure.</a:t>
            </a: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</a:rPr>
              <a:t>Possibility of increased domestic and foreign investment.</a:t>
            </a:r>
            <a:endParaRPr lang="en-US" b="0" i="0" dirty="0">
              <a:solidFill>
                <a:srgbClr val="0D0D0D"/>
              </a:solidFill>
              <a:effectLst/>
              <a:latin typeface="ui-sans-serif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40AC7B3-6C59-46E5-90B5-A306016EF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886539"/>
              </p:ext>
            </p:extLst>
          </p:nvPr>
        </p:nvGraphicFramePr>
        <p:xfrm>
          <a:off x="813734" y="893618"/>
          <a:ext cx="3961466" cy="2875744"/>
        </p:xfrm>
        <a:graphic>
          <a:graphicData uri="http://schemas.openxmlformats.org/drawingml/2006/table">
            <a:tbl>
              <a:tblPr firstRow="1" bandRow="1"/>
              <a:tblGrid>
                <a:gridCol w="1182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9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21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NISER</a:t>
                      </a:r>
                    </a:p>
                    <a:p>
                      <a:pPr algn="ctr"/>
                      <a:r>
                        <a:rPr lang="en-US" sz="1600" dirty="0"/>
                        <a:t>Growth</a:t>
                      </a:r>
                      <a:r>
                        <a:rPr lang="en-US" sz="1600" baseline="0" dirty="0"/>
                        <a:t> Rate Projection</a:t>
                      </a:r>
                      <a:endParaRPr lang="en-US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1.95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8.91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7.93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5.85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117566A-4AB8-4A23-A3AE-38D1C258AB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7874126"/>
              </p:ext>
            </p:extLst>
          </p:nvPr>
        </p:nvGraphicFramePr>
        <p:xfrm>
          <a:off x="5144692" y="703833"/>
          <a:ext cx="6346268" cy="3288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33171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SERVICES GDP GROWTH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7EAF37-ABB8-4ECB-B66D-7AAF62480ADB}"/>
              </a:ext>
            </a:extLst>
          </p:cNvPr>
          <p:cNvSpPr/>
          <p:nvPr/>
        </p:nvSpPr>
        <p:spPr>
          <a:xfrm>
            <a:off x="1551340" y="4674775"/>
            <a:ext cx="10231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Strong growth trajectory in Service Sector. </a:t>
            </a: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Growth Pole Sector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Overall positive outlook for the sector.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252D393-22DF-48A4-BA1C-4BA93EA2BE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618662"/>
              </p:ext>
            </p:extLst>
          </p:nvPr>
        </p:nvGraphicFramePr>
        <p:xfrm>
          <a:off x="783254" y="888380"/>
          <a:ext cx="3839546" cy="3221772"/>
        </p:xfrm>
        <a:graphic>
          <a:graphicData uri="http://schemas.openxmlformats.org/drawingml/2006/table">
            <a:tbl>
              <a:tblPr firstRow="1" bandRow="1"/>
              <a:tblGrid>
                <a:gridCol w="11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3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0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NISER</a:t>
                      </a:r>
                    </a:p>
                    <a:p>
                      <a:pPr algn="ctr"/>
                      <a:r>
                        <a:rPr lang="en-US" sz="1600" dirty="0"/>
                        <a:t>Growth</a:t>
                      </a:r>
                      <a:r>
                        <a:rPr lang="en-US" sz="1600" baseline="0" dirty="0"/>
                        <a:t> Rate Projection</a:t>
                      </a:r>
                      <a:endParaRPr lang="en-US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2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6.51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2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8.32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2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8.77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2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8.14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2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2494DA39-295B-41F5-838D-633AEC727D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8134338"/>
              </p:ext>
            </p:extLst>
          </p:nvPr>
        </p:nvGraphicFramePr>
        <p:xfrm>
          <a:off x="4951788" y="888380"/>
          <a:ext cx="6664036" cy="3145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66538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DISTRIBUTIVE TRADE GDP GROWTH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7EAF37-ABB8-4ECB-B66D-7AAF62480ADB}"/>
              </a:ext>
            </a:extLst>
          </p:cNvPr>
          <p:cNvSpPr/>
          <p:nvPr/>
        </p:nvSpPr>
        <p:spPr>
          <a:xfrm>
            <a:off x="1551340" y="4674775"/>
            <a:ext cx="10231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Significant surge in growth in 2024. indicating early impact of reforms and interventions (Presidential Grants).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Possibly driven by increased consumer spending, market expansion. </a:t>
            </a: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D0D0D"/>
              </a:solidFill>
              <a:latin typeface="ui-sans-serif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Overall positive outlook for the sector. Potential for economic expansion. Further support for SMEs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7FD97EA-123B-497D-A186-711407ACB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182831"/>
              </p:ext>
            </p:extLst>
          </p:nvPr>
        </p:nvGraphicFramePr>
        <p:xfrm>
          <a:off x="803574" y="860835"/>
          <a:ext cx="3707466" cy="3249319"/>
        </p:xfrm>
        <a:graphic>
          <a:graphicData uri="http://schemas.openxmlformats.org/drawingml/2006/table">
            <a:tbl>
              <a:tblPr firstRow="1" bandRow="1"/>
              <a:tblGrid>
                <a:gridCol w="110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1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93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NISER</a:t>
                      </a:r>
                    </a:p>
                    <a:p>
                      <a:pPr algn="ctr"/>
                      <a:r>
                        <a:rPr lang="en-US" sz="1600" dirty="0"/>
                        <a:t>Growth</a:t>
                      </a:r>
                      <a:r>
                        <a:rPr lang="en-US" sz="1600" baseline="0" dirty="0"/>
                        <a:t> Rate Projection</a:t>
                      </a:r>
                      <a:endParaRPr lang="en-US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11.87 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20.13 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17.16 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14.86 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13.80 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C3C5CF30-3830-4BCE-B1D0-CF7094B277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492630"/>
              </p:ext>
            </p:extLst>
          </p:nvPr>
        </p:nvGraphicFramePr>
        <p:xfrm>
          <a:off x="4684856" y="860834"/>
          <a:ext cx="6703569" cy="3249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0842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BUILDING &amp; CONSTRUCTION GDP GROWTH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7EAF37-ABB8-4ECB-B66D-7AAF62480ADB}"/>
              </a:ext>
            </a:extLst>
          </p:cNvPr>
          <p:cNvSpPr/>
          <p:nvPr/>
        </p:nvSpPr>
        <p:spPr>
          <a:xfrm>
            <a:off x="1551340" y="4674775"/>
            <a:ext cx="10231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Strong growth. Potential early impacts in 2024. indicating early impact of reforms and interventions.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Possibly driven by increased infrastructural investment and construction activity (PIDF).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Housing schemes. Real-estate investments (private-sector-led)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Need for support to maintain momentum.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9F77270-625B-433F-B9EB-54A98F3F2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314589"/>
              </p:ext>
            </p:extLst>
          </p:nvPr>
        </p:nvGraphicFramePr>
        <p:xfrm>
          <a:off x="722294" y="938457"/>
          <a:ext cx="3971626" cy="3171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5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6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4901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NISER</a:t>
                      </a:r>
                    </a:p>
                    <a:p>
                      <a:pPr algn="ctr"/>
                      <a:r>
                        <a:rPr lang="en-US" sz="1600" dirty="0"/>
                        <a:t>Growth</a:t>
                      </a:r>
                      <a:r>
                        <a:rPr lang="en-US" sz="1600" baseline="0" dirty="0"/>
                        <a:t> Rate Projection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33.45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17.84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14.39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12.82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24A7CA1-285A-4643-A4FA-7AC270926D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2525358"/>
              </p:ext>
            </p:extLst>
          </p:nvPr>
        </p:nvGraphicFramePr>
        <p:xfrm>
          <a:off x="5079134" y="938457"/>
          <a:ext cx="6390572" cy="3247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22274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MINING &amp; QUARRYING GDP GROWTH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7EAF37-ABB8-4ECB-B66D-7AAF62480ADB}"/>
              </a:ext>
            </a:extLst>
          </p:cNvPr>
          <p:cNvSpPr/>
          <p:nvPr/>
        </p:nvSpPr>
        <p:spPr>
          <a:xfrm>
            <a:off x="1551340" y="4674775"/>
            <a:ext cx="102311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Consistent growth. Potential positive impacts of reforms.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Another Growth Pole Sector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Solid Minerals could be “the new oil”.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D4A1C1C-1410-434C-AE61-1115196AE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515808"/>
              </p:ext>
            </p:extLst>
          </p:nvPr>
        </p:nvGraphicFramePr>
        <p:xfrm>
          <a:off x="854374" y="938458"/>
          <a:ext cx="3900506" cy="3171697"/>
        </p:xfrm>
        <a:graphic>
          <a:graphicData uri="http://schemas.openxmlformats.org/drawingml/2006/table">
            <a:tbl>
              <a:tblPr firstRow="1" bandRow="1"/>
              <a:tblGrid>
                <a:gridCol w="1163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50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NISER</a:t>
                      </a:r>
                    </a:p>
                    <a:p>
                      <a:pPr algn="ctr"/>
                      <a:r>
                        <a:rPr lang="en-US" sz="1600" dirty="0"/>
                        <a:t>Growth</a:t>
                      </a:r>
                      <a:r>
                        <a:rPr lang="en-US" sz="1600" baseline="0" dirty="0"/>
                        <a:t> Rate Projection</a:t>
                      </a:r>
                      <a:endParaRPr lang="en-US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3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9.75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3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12.11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3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3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10.98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3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10.82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9DFE4284-60F2-4E5F-A779-03C9423525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6976242"/>
              </p:ext>
            </p:extLst>
          </p:nvPr>
        </p:nvGraphicFramePr>
        <p:xfrm>
          <a:off x="5330477" y="938458"/>
          <a:ext cx="6312883" cy="3369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74890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HOW TO GENERATE HIGHER GROWTH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75E584A-4456-4FBA-8678-66E2BBBCAD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5718080"/>
              </p:ext>
            </p:extLst>
          </p:nvPr>
        </p:nvGraphicFramePr>
        <p:xfrm>
          <a:off x="1039726" y="1551940"/>
          <a:ext cx="10495280" cy="3754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06B477E-8F1C-4494-8E55-F1FF0A1D4E6E}"/>
              </a:ext>
            </a:extLst>
          </p:cNvPr>
          <p:cNvSpPr txBox="1"/>
          <p:nvPr/>
        </p:nvSpPr>
        <p:spPr>
          <a:xfrm>
            <a:off x="-102812" y="816303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Growth Drivers – High Output Multiplier</a:t>
            </a:r>
          </a:p>
        </p:txBody>
      </p:sp>
    </p:spTree>
    <p:extLst>
      <p:ext uri="{BB962C8B-B14F-4D97-AF65-F5344CB8AC3E}">
        <p14:creationId xmlns:p14="http://schemas.microsoft.com/office/powerpoint/2010/main" val="234953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EMPLOYMENT GENERATION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7EAF37-ABB8-4ECB-B66D-7AAF62480ADB}"/>
              </a:ext>
            </a:extLst>
          </p:cNvPr>
          <p:cNvSpPr/>
          <p:nvPr/>
        </p:nvSpPr>
        <p:spPr>
          <a:xfrm>
            <a:off x="1551340" y="4674775"/>
            <a:ext cx="102311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Total Job Creation 2023-2027 is 21.58 million jobs – Minimum Wage 70k </a:t>
            </a:r>
            <a:endParaRPr lang="en-US" i="0" dirty="0">
              <a:solidFill>
                <a:srgbClr val="0D0D0D"/>
              </a:solidFill>
              <a:effectLst/>
              <a:latin typeface="ui-sans-serif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2.03 million more jobs compared to Minimum Wage 100k (19.55 million).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Declining Rate of Unemployment.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7B90BA6-BFE4-4225-BBC4-DFB95FB54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197193"/>
              </p:ext>
            </p:extLst>
          </p:nvPr>
        </p:nvGraphicFramePr>
        <p:xfrm>
          <a:off x="788784" y="864056"/>
          <a:ext cx="4352175" cy="3136039"/>
        </p:xfrm>
        <a:graphic>
          <a:graphicData uri="http://schemas.openxmlformats.org/drawingml/2006/table">
            <a:tbl>
              <a:tblPr firstRow="1" bandRow="1"/>
              <a:tblGrid>
                <a:gridCol w="94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5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8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47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EMPLOYMENT</a:t>
                      </a:r>
                      <a:r>
                        <a:rPr lang="en-US" sz="1400" baseline="0" dirty="0"/>
                        <a:t> GENERATION</a:t>
                      </a:r>
                    </a:p>
                    <a:p>
                      <a:pPr algn="ctr"/>
                      <a:r>
                        <a:rPr lang="en-US" sz="1400" baseline="0" dirty="0"/>
                        <a:t>(NISER Projection)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RATE OF UNEMPLOY-MENT</a:t>
                      </a:r>
                    </a:p>
                    <a:p>
                      <a:pPr algn="ctr"/>
                      <a:r>
                        <a:rPr lang="en-US" sz="1400" dirty="0"/>
                        <a:t>(NISER Projection)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2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5.47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2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3.62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5.32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2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4.53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5.12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2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4.87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2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4.60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2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21.58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CA057427-A04F-489B-998E-88820621D6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829277"/>
              </p:ext>
            </p:extLst>
          </p:nvPr>
        </p:nvGraphicFramePr>
        <p:xfrm>
          <a:off x="5505832" y="864056"/>
          <a:ext cx="6188328" cy="3136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99231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FISCAL POLICY PERFORMANCE			1/4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8D78CC-7B60-4669-A887-0422B2D695D3}"/>
              </a:ext>
            </a:extLst>
          </p:cNvPr>
          <p:cNvSpPr txBox="1"/>
          <p:nvPr/>
        </p:nvSpPr>
        <p:spPr>
          <a:xfrm>
            <a:off x="3332487" y="679671"/>
            <a:ext cx="7758544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2150">
              <a:lnSpc>
                <a:spcPct val="150000"/>
              </a:lnSpc>
            </a:pPr>
            <a:r>
              <a:rPr lang="en-US" b="1" dirty="0"/>
              <a:t>Fed. Gov. Fiscal Deficit/GDP Ratio  (%)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0C3B5A-E25A-4BE5-A370-4EA91E3CE59D}"/>
              </a:ext>
            </a:extLst>
          </p:cNvPr>
          <p:cNvSpPr txBox="1"/>
          <p:nvPr/>
        </p:nvSpPr>
        <p:spPr>
          <a:xfrm>
            <a:off x="1543568" y="5363255"/>
            <a:ext cx="8201891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0" indent="-166688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 Within the 3% generally acceptable limit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02270A0-0D2A-4A7D-BA45-9277730A1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866398"/>
              </p:ext>
            </p:extLst>
          </p:nvPr>
        </p:nvGraphicFramePr>
        <p:xfrm>
          <a:off x="803560" y="1501406"/>
          <a:ext cx="4581239" cy="3301413"/>
        </p:xfrm>
        <a:graphic>
          <a:graphicData uri="http://schemas.openxmlformats.org/drawingml/2006/table">
            <a:tbl>
              <a:tblPr firstRow="1" bandRow="1"/>
              <a:tblGrid>
                <a:gridCol w="755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8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5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NISER</a:t>
                      </a:r>
                      <a:r>
                        <a:rPr lang="en-US" sz="1600" baseline="0" dirty="0"/>
                        <a:t> </a:t>
                      </a:r>
                    </a:p>
                    <a:p>
                      <a:pPr algn="ctr"/>
                      <a:r>
                        <a:rPr lang="en-US" sz="1600" baseline="0" dirty="0"/>
                        <a:t>Projection</a:t>
                      </a:r>
                      <a:endParaRPr lang="en-US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IMF</a:t>
                      </a:r>
                    </a:p>
                    <a:p>
                      <a:pPr algn="ctr"/>
                      <a:r>
                        <a:rPr lang="en-US" sz="1600" dirty="0"/>
                        <a:t>Projection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World Bank</a:t>
                      </a:r>
                    </a:p>
                    <a:p>
                      <a:pPr algn="ctr"/>
                      <a:r>
                        <a:rPr lang="en-US" sz="1600" dirty="0"/>
                        <a:t>Projection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3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4.79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3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4.30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4.10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3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4.50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3.70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3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4.70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3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2.16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7.70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5C386F07-02B4-4599-903F-98F071CED3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4502802"/>
              </p:ext>
            </p:extLst>
          </p:nvPr>
        </p:nvGraphicFramePr>
        <p:xfrm>
          <a:off x="5644515" y="1430284"/>
          <a:ext cx="6306693" cy="3372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03189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FISCAL POLICY PERFORMANCE				2/4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504864-8283-4BCF-9612-E385EDEAD52A}"/>
              </a:ext>
            </a:extLst>
          </p:cNvPr>
          <p:cNvSpPr txBox="1"/>
          <p:nvPr/>
        </p:nvSpPr>
        <p:spPr>
          <a:xfrm>
            <a:off x="3552584" y="679671"/>
            <a:ext cx="77585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8838" indent="-166688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/>
              <a:t>Total Debt Stock/GDP Ratio (%)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E7A957-004A-4651-A030-A4AA8E826422}"/>
              </a:ext>
            </a:extLst>
          </p:cNvPr>
          <p:cNvSpPr txBox="1"/>
          <p:nvPr/>
        </p:nvSpPr>
        <p:spPr>
          <a:xfrm>
            <a:off x="-1323571" y="4052586"/>
            <a:ext cx="82018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0" indent="-166688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 Internationally acceptable limit</a:t>
            </a:r>
          </a:p>
          <a:p>
            <a:pPr marL="3490913" indent="-179388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 77.0% for Debt/GDP ratio</a:t>
            </a:r>
          </a:p>
          <a:p>
            <a:pPr marL="3546475" indent="-234950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40% recommended by IMF for Nigeria</a:t>
            </a:r>
          </a:p>
          <a:p>
            <a:pPr marL="3546475" indent="-234950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IMF projections for Nigeria</a:t>
            </a:r>
          </a:p>
          <a:p>
            <a:pPr marL="4349750" indent="-234950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46.6 for 2024</a:t>
            </a:r>
          </a:p>
          <a:p>
            <a:pPr marL="4349750" indent="-234950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46.8 for 2025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D16CC26B-7B35-48CE-B5B7-D147DFF4F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265606"/>
              </p:ext>
            </p:extLst>
          </p:nvPr>
        </p:nvGraphicFramePr>
        <p:xfrm>
          <a:off x="806334" y="1151942"/>
          <a:ext cx="4121266" cy="3004803"/>
        </p:xfrm>
        <a:graphic>
          <a:graphicData uri="http://schemas.openxmlformats.org/drawingml/2006/table">
            <a:tbl>
              <a:tblPr firstRow="1" bandRow="1"/>
              <a:tblGrid>
                <a:gridCol w="803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9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7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39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aseline="0" dirty="0"/>
                        <a:t>NISER</a:t>
                      </a:r>
                    </a:p>
                    <a:p>
                      <a:pPr algn="ctr"/>
                      <a:r>
                        <a:rPr lang="en-US" sz="1600" baseline="0" dirty="0"/>
                        <a:t>Projection</a:t>
                      </a:r>
                      <a:endParaRPr lang="en-US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IMF PROJECTIONS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1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37.94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39.8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1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43.09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46.6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1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42.24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46.8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1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38.91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1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39.23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4ECE2191-ECB6-410C-84A0-8DF21F4632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0833709"/>
              </p:ext>
            </p:extLst>
          </p:nvPr>
        </p:nvGraphicFramePr>
        <p:xfrm>
          <a:off x="5340090" y="1187502"/>
          <a:ext cx="5805430" cy="3414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2508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FISCAL POLICY PERFORMANCE					3/4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863A50-8D14-4B65-8282-18B5BA957C5A}"/>
              </a:ext>
            </a:extLst>
          </p:cNvPr>
          <p:cNvSpPr txBox="1"/>
          <p:nvPr/>
        </p:nvSpPr>
        <p:spPr>
          <a:xfrm>
            <a:off x="3552584" y="679671"/>
            <a:ext cx="77585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8838" indent="-166688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/>
              <a:t>Total Debt Service/GDP Ratio (%)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F16B6B-AA25-4F16-816C-FB3281A76210}"/>
              </a:ext>
            </a:extLst>
          </p:cNvPr>
          <p:cNvSpPr txBox="1"/>
          <p:nvPr/>
        </p:nvSpPr>
        <p:spPr>
          <a:xfrm>
            <a:off x="-870031" y="5629240"/>
            <a:ext cx="10857311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0" indent="-166688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 Considerably small and well within Internationally acceptable limit of  40%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55A049A-3A2E-48F7-9AE1-508CE0687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947603"/>
              </p:ext>
            </p:extLst>
          </p:nvPr>
        </p:nvGraphicFramePr>
        <p:xfrm>
          <a:off x="759228" y="1364589"/>
          <a:ext cx="3477492" cy="3355779"/>
        </p:xfrm>
        <a:graphic>
          <a:graphicData uri="http://schemas.openxmlformats.org/drawingml/2006/table">
            <a:tbl>
              <a:tblPr firstRow="1" bandRow="1"/>
              <a:tblGrid>
                <a:gridCol w="1738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8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15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aseline="0" dirty="0"/>
                        <a:t>NISER</a:t>
                      </a:r>
                    </a:p>
                    <a:p>
                      <a:pPr algn="ctr"/>
                      <a:r>
                        <a:rPr lang="en-US" sz="1600" baseline="0" dirty="0"/>
                        <a:t>Projection</a:t>
                      </a:r>
                      <a:endParaRPr lang="en-US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8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8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1.96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8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8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1.66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8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1EEDFA0B-7E54-4A54-AE56-CF57244111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9562796"/>
              </p:ext>
            </p:extLst>
          </p:nvPr>
        </p:nvGraphicFramePr>
        <p:xfrm>
          <a:off x="4738289" y="1364589"/>
          <a:ext cx="7047311" cy="3583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63128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955348" y="310339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FISCAL POLICY PERFORMANCE						4/4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709D60-A899-412E-95E6-04ED00632E57}"/>
              </a:ext>
            </a:extLst>
          </p:cNvPr>
          <p:cNvSpPr txBox="1"/>
          <p:nvPr/>
        </p:nvSpPr>
        <p:spPr>
          <a:xfrm>
            <a:off x="3872624" y="679671"/>
            <a:ext cx="77585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8838" indent="-166688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prstClr val="black"/>
                </a:solidFill>
                <a:latin typeface="Calibri"/>
              </a:rPr>
              <a:t>Debt Service/Revenue Ratio (%)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44D1D2-6A3B-4DAC-A517-5D8DBF855467}"/>
              </a:ext>
            </a:extLst>
          </p:cNvPr>
          <p:cNvSpPr txBox="1"/>
          <p:nvPr/>
        </p:nvSpPr>
        <p:spPr>
          <a:xfrm>
            <a:off x="-866122" y="4318922"/>
            <a:ext cx="11412202" cy="2545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30438" indent="-234950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Relatively high</a:t>
            </a:r>
          </a:p>
          <a:p>
            <a:pPr marL="2978150" indent="-346075" defTabSz="914400"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Pressure to generate  more revenue</a:t>
            </a:r>
          </a:p>
          <a:p>
            <a:pPr marL="2978150" indent="-346075" defTabSz="914400"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Pressure to borrow to service loans</a:t>
            </a:r>
          </a:p>
          <a:p>
            <a:pPr marL="3435350" indent="-234950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Progress in Revenue Collection</a:t>
            </a:r>
          </a:p>
          <a:p>
            <a:pPr marL="4003675" indent="-346075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/>
              <a:t>2023: collected </a:t>
            </a:r>
            <a:r>
              <a:rPr lang="en-US" sz="1600" dirty="0">
                <a:latin typeface="Arial"/>
                <a:cs typeface="Arial"/>
              </a:rPr>
              <a:t>₦13 trillion VS Targeted ₦9.74 trillion</a:t>
            </a:r>
          </a:p>
          <a:p>
            <a:pPr marL="4003675" indent="-346075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Feb. 2024: collected ₦835.70 billion VS Feb. 2023: collected ₦154.25 billion </a:t>
            </a:r>
          </a:p>
          <a:p>
            <a:pPr marL="4003675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Arial"/>
              </a:rPr>
              <a:t>Improved Fiscal Profile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A581C97-AC4D-4761-8977-58C0F0D49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602747"/>
              </p:ext>
            </p:extLst>
          </p:nvPr>
        </p:nvGraphicFramePr>
        <p:xfrm>
          <a:off x="675304" y="1095437"/>
          <a:ext cx="4272615" cy="3067716"/>
        </p:xfrm>
        <a:graphic>
          <a:graphicData uri="http://schemas.openxmlformats.org/drawingml/2006/table">
            <a:tbl>
              <a:tblPr firstRow="1" bandRow="1"/>
              <a:tblGrid>
                <a:gridCol w="704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0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1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23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aseline="0" dirty="0"/>
                        <a:t>NISER</a:t>
                      </a:r>
                    </a:p>
                    <a:p>
                      <a:pPr algn="ctr"/>
                      <a:r>
                        <a:rPr lang="en-US" sz="1400" baseline="0" dirty="0"/>
                        <a:t>Projection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IMF</a:t>
                      </a:r>
                    </a:p>
                    <a:p>
                      <a:pPr algn="ctr"/>
                      <a:r>
                        <a:rPr lang="en-US" sz="1400" dirty="0"/>
                        <a:t>Projection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World</a:t>
                      </a:r>
                      <a:r>
                        <a:rPr lang="en-US" sz="1400" baseline="0" dirty="0"/>
                        <a:t> Bank Projection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72.39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73.5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112.10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94.45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89.58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80.78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0ACE9B93-8FE6-438D-8692-BECCD42648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5089957"/>
              </p:ext>
            </p:extLst>
          </p:nvPr>
        </p:nvGraphicFramePr>
        <p:xfrm>
          <a:off x="5359897" y="1292980"/>
          <a:ext cx="6435863" cy="3067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505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691188" y="169618"/>
            <a:ext cx="666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INFLATION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2F5F8C-64C9-400D-A010-D7921273C3EC}"/>
              </a:ext>
            </a:extLst>
          </p:cNvPr>
          <p:cNvSpPr/>
          <p:nvPr/>
        </p:nvSpPr>
        <p:spPr>
          <a:xfrm>
            <a:off x="8869678" y="940476"/>
            <a:ext cx="31526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Relatively High Headline and Food inflation.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Rapid decline from 2025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Decelerating Trend similar for World Bank and IMF, but more optimism.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FDD728-D945-46F5-87C8-C7A888556651}"/>
              </a:ext>
            </a:extLst>
          </p:cNvPr>
          <p:cNvSpPr/>
          <p:nvPr/>
        </p:nvSpPr>
        <p:spPr>
          <a:xfrm>
            <a:off x="8961120" y="3890604"/>
            <a:ext cx="30612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Inflationary Spiral</a:t>
            </a:r>
            <a:endParaRPr lang="en-US" i="0" dirty="0">
              <a:solidFill>
                <a:srgbClr val="0D0D0D"/>
              </a:solidFill>
              <a:effectLst/>
              <a:latin typeface="ui-sans-serif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Insecurity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Agricultural Output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Poor storage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Post harvest losses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Naira Depreciation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Imported Inflation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CDFA2487-3165-4E88-9EE7-2916E0A28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8250"/>
              </p:ext>
            </p:extLst>
          </p:nvPr>
        </p:nvGraphicFramePr>
        <p:xfrm>
          <a:off x="1527693" y="611751"/>
          <a:ext cx="7259783" cy="2258450"/>
        </p:xfrm>
        <a:graphic>
          <a:graphicData uri="http://schemas.openxmlformats.org/drawingml/2006/table">
            <a:tbl>
              <a:tblPr firstRow="1" bandRow="1"/>
              <a:tblGrid>
                <a:gridCol w="728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7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27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/>
                        <a:t>NISER Projection</a:t>
                      </a:r>
                    </a:p>
                    <a:p>
                      <a:pPr algn="ctr"/>
                      <a:r>
                        <a:rPr lang="en-US" sz="1600" baseline="0" dirty="0"/>
                        <a:t> (Food Inflation)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NISER  Projection</a:t>
                      </a:r>
                    </a:p>
                    <a:p>
                      <a:pPr algn="ctr"/>
                      <a:r>
                        <a:rPr lang="en-US" sz="1600" dirty="0"/>
                        <a:t>(Headline Inflation)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IMF </a:t>
                      </a:r>
                      <a:r>
                        <a:rPr lang="en-US" sz="1600" dirty="0" err="1"/>
                        <a:t>Proj</a:t>
                      </a:r>
                      <a:r>
                        <a:rPr lang="en-US" sz="1600" dirty="0"/>
                        <a:t>.</a:t>
                      </a:r>
                    </a:p>
                    <a:p>
                      <a:pPr algn="ctr"/>
                      <a:r>
                        <a:rPr lang="en-US" sz="1600" dirty="0"/>
                        <a:t>(Headline)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World Bank </a:t>
                      </a:r>
                      <a:r>
                        <a:rPr lang="en-US" sz="1600" dirty="0" err="1"/>
                        <a:t>Proj</a:t>
                      </a:r>
                      <a:r>
                        <a:rPr lang="en-US" sz="1600" dirty="0"/>
                        <a:t>. (Headline)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6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33.94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32.05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24.66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37.93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25.90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25.20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21.70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16.42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13.48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14.80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19.60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10.31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7.81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14.50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6.60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5.15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14.00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71CC6097-8DAD-471B-816E-B54A26B483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102909"/>
              </p:ext>
            </p:extLst>
          </p:nvPr>
        </p:nvGraphicFramePr>
        <p:xfrm>
          <a:off x="1445489" y="2971801"/>
          <a:ext cx="7424189" cy="3718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35597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51D6D-22CD-4A65-ABB2-7DD62DF9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691188" y="169618"/>
            <a:ext cx="7458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Hypothetical Minimum Wage –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₦ </a:t>
            </a:r>
            <a:r>
              <a:rPr lang="en-US" sz="2400" b="1" dirty="0"/>
              <a:t>70K VS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₦ </a:t>
            </a:r>
            <a:r>
              <a:rPr lang="en-US" sz="2400" b="1" dirty="0"/>
              <a:t>100K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AEDD341-F730-4815-80E2-9F660D3ED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7975" y="2767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NG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CA19E3-FE1D-4EB9-BCB8-F84E79DD1A05}"/>
              </a:ext>
            </a:extLst>
          </p:cNvPr>
          <p:cNvSpPr/>
          <p:nvPr/>
        </p:nvSpPr>
        <p:spPr>
          <a:xfrm>
            <a:off x="2402794" y="5059322"/>
            <a:ext cx="73864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rgbClr val="0D0D0D"/>
                </a:solidFill>
                <a:effectLst/>
                <a:latin typeface="ui-sans-serif"/>
                <a:cs typeface="Arial" panose="020B0604020202020204" pitchFamily="34" charset="0"/>
              </a:rPr>
              <a:t>Increased Job Creation for both.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100k Minimum Wage not likely to trigger higher inflation. </a:t>
            </a: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Compensating for crash in purchasing power.</a:t>
            </a: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D0D0D"/>
                </a:solidFill>
                <a:latin typeface="ui-sans-serif"/>
                <a:cs typeface="Arial" panose="020B0604020202020204" pitchFamily="34" charset="0"/>
              </a:rPr>
              <a:t>Increased Productivity Expectations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DC3ECE-A1CE-4133-80FE-4338BE654E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386248"/>
              </p:ext>
            </p:extLst>
          </p:nvPr>
        </p:nvGraphicFramePr>
        <p:xfrm>
          <a:off x="731520" y="1018482"/>
          <a:ext cx="4896690" cy="3718229"/>
        </p:xfrm>
        <a:graphic>
          <a:graphicData uri="http://schemas.openxmlformats.org/drawingml/2006/table">
            <a:tbl>
              <a:tblPr firstRow="1" firstCol="1" bandRow="1"/>
              <a:tblGrid>
                <a:gridCol w="1321016">
                  <a:extLst>
                    <a:ext uri="{9D8B030D-6E8A-4147-A177-3AD203B41FA5}">
                      <a16:colId xmlns:a16="http://schemas.microsoft.com/office/drawing/2014/main" val="1378765821"/>
                    </a:ext>
                  </a:extLst>
                </a:gridCol>
                <a:gridCol w="1653702">
                  <a:extLst>
                    <a:ext uri="{9D8B030D-6E8A-4147-A177-3AD203B41FA5}">
                      <a16:colId xmlns:a16="http://schemas.microsoft.com/office/drawing/2014/main" val="1413448344"/>
                    </a:ext>
                  </a:extLst>
                </a:gridCol>
                <a:gridCol w="972766">
                  <a:extLst>
                    <a:ext uri="{9D8B030D-6E8A-4147-A177-3AD203B41FA5}">
                      <a16:colId xmlns:a16="http://schemas.microsoft.com/office/drawing/2014/main" val="3032439394"/>
                    </a:ext>
                  </a:extLst>
                </a:gridCol>
                <a:gridCol w="949206">
                  <a:extLst>
                    <a:ext uri="{9D8B030D-6E8A-4147-A177-3AD203B41FA5}">
                      <a16:colId xmlns:a16="http://schemas.microsoft.com/office/drawing/2014/main" val="1298705157"/>
                    </a:ext>
                  </a:extLst>
                </a:gridCol>
              </a:tblGrid>
              <a:tr h="980519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Hypothetical Minimum Wage of 70k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49377"/>
                  </a:ext>
                </a:extLst>
              </a:tr>
              <a:tr h="980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Employment Generated (millions)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Rate of  Unemployment (NEW METHOD)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Food Inflation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Headline Inflation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852423"/>
                  </a:ext>
                </a:extLst>
              </a:tr>
              <a:tr h="245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DTEM_0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RUNPM_0 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CFD_0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INF_0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252512"/>
                  </a:ext>
                </a:extLst>
              </a:tr>
              <a:tr h="245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1.51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5.47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33.9398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32.0455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572553"/>
                  </a:ext>
                </a:extLst>
              </a:tr>
              <a:tr h="245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3.62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5.32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37.9336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25.9012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953320"/>
                  </a:ext>
                </a:extLst>
              </a:tr>
              <a:tr h="245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4.53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5.12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16.4178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13.4812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410589"/>
                  </a:ext>
                </a:extLst>
              </a:tr>
              <a:tr h="245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5.69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4.87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10.3064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7.8054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855749"/>
                  </a:ext>
                </a:extLst>
              </a:tr>
              <a:tr h="255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6.24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4.60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6.5997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5.1467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86451"/>
                  </a:ext>
                </a:extLst>
              </a:tr>
              <a:tr h="255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21.58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NG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NG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NG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026274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3F8A4A0-52DC-49B8-A32D-CFA6F7DBA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226227"/>
              </p:ext>
            </p:extLst>
          </p:nvPr>
        </p:nvGraphicFramePr>
        <p:xfrm>
          <a:off x="6096000" y="888414"/>
          <a:ext cx="5364481" cy="3628779"/>
        </p:xfrm>
        <a:graphic>
          <a:graphicData uri="http://schemas.openxmlformats.org/drawingml/2006/table">
            <a:tbl>
              <a:tblPr firstRow="1" firstCol="1" bandRow="1"/>
              <a:tblGrid>
                <a:gridCol w="1508923">
                  <a:extLst>
                    <a:ext uri="{9D8B030D-6E8A-4147-A177-3AD203B41FA5}">
                      <a16:colId xmlns:a16="http://schemas.microsoft.com/office/drawing/2014/main" val="2953729041"/>
                    </a:ext>
                  </a:extLst>
                </a:gridCol>
                <a:gridCol w="1665537">
                  <a:extLst>
                    <a:ext uri="{9D8B030D-6E8A-4147-A177-3AD203B41FA5}">
                      <a16:colId xmlns:a16="http://schemas.microsoft.com/office/drawing/2014/main" val="927802019"/>
                    </a:ext>
                  </a:extLst>
                </a:gridCol>
                <a:gridCol w="1010633">
                  <a:extLst>
                    <a:ext uri="{9D8B030D-6E8A-4147-A177-3AD203B41FA5}">
                      <a16:colId xmlns:a16="http://schemas.microsoft.com/office/drawing/2014/main" val="2083108629"/>
                    </a:ext>
                  </a:extLst>
                </a:gridCol>
                <a:gridCol w="1179388">
                  <a:extLst>
                    <a:ext uri="{9D8B030D-6E8A-4147-A177-3AD203B41FA5}">
                      <a16:colId xmlns:a16="http://schemas.microsoft.com/office/drawing/2014/main" val="1951212481"/>
                    </a:ext>
                  </a:extLst>
                </a:gridCol>
              </a:tblGrid>
              <a:tr h="94183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Hypothetical Minimum Wage of 100k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810074"/>
                  </a:ext>
                </a:extLst>
              </a:tr>
              <a:tr h="9418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Employment Generated (millions)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Rate of  Unemployment (NEW METHOD)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Food Inflation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Headline Inflation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090243"/>
                  </a:ext>
                </a:extLst>
              </a:tr>
              <a:tr h="2354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DTEM_0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RUNPM_0 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CFD_0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INF_0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097521"/>
                  </a:ext>
                </a:extLst>
              </a:tr>
              <a:tr h="2354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1.04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5.93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33.9366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32.0445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674232"/>
                  </a:ext>
                </a:extLst>
              </a:tr>
              <a:tr h="2354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3.12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5.80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37.9249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25.8956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216941"/>
                  </a:ext>
                </a:extLst>
              </a:tr>
              <a:tr h="2354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4.00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5.62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16.4138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13.4785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581486"/>
                  </a:ext>
                </a:extLst>
              </a:tr>
              <a:tr h="2354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5.58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5.37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10.3045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7.8040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070482"/>
                  </a:ext>
                </a:extLst>
              </a:tr>
              <a:tr h="245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5.81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5.11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6.5994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5.1464</a:t>
                      </a:r>
                      <a:endParaRPr lang="en-NG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419885"/>
                  </a:ext>
                </a:extLst>
              </a:tr>
              <a:tr h="245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G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19.55</a:t>
                      </a:r>
                      <a:endParaRPr lang="en-NG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NG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NG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NG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599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1314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763982" y="474418"/>
            <a:ext cx="6664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CONCLUSION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ECEC9D-2D72-4AA2-AC98-A8A244F56B56}"/>
              </a:ext>
            </a:extLst>
          </p:cNvPr>
          <p:cNvSpPr txBox="1"/>
          <p:nvPr/>
        </p:nvSpPr>
        <p:spPr>
          <a:xfrm>
            <a:off x="1435609" y="1160365"/>
            <a:ext cx="10617199" cy="5196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 Stable and moderate growth. Expectedly higher than population growth rate.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Services Sector is a Growth Pole Sector.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 Considerable Employment generation.  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 Rate of unemployment will be trending downward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 Improved fiscal policy performance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 Inflationary spiral will be curtailed.</a:t>
            </a:r>
          </a:p>
          <a:p>
            <a:pPr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 Prospects for the economy inspires optimism and hope.</a:t>
            </a:r>
          </a:p>
        </p:txBody>
      </p:sp>
    </p:spTree>
    <p:extLst>
      <p:ext uri="{BB962C8B-B14F-4D97-AF65-F5344CB8AC3E}">
        <p14:creationId xmlns:p14="http://schemas.microsoft.com/office/powerpoint/2010/main" val="11814360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763982" y="240738"/>
            <a:ext cx="6664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RECOMMENDATIONS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ECEC9D-2D72-4AA2-AC98-A8A244F56B56}"/>
              </a:ext>
            </a:extLst>
          </p:cNvPr>
          <p:cNvSpPr txBox="1"/>
          <p:nvPr/>
        </p:nvSpPr>
        <p:spPr>
          <a:xfrm>
            <a:off x="1013969" y="977318"/>
            <a:ext cx="10617199" cy="5196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16038" defTabSz="914400">
              <a:lnSpc>
                <a:spcPct val="150000"/>
              </a:lnSpc>
            </a:pPr>
            <a:r>
              <a:rPr lang="en-US" sz="2800" b="1" i="1" dirty="0">
                <a:solidFill>
                  <a:prstClr val="black"/>
                </a:solidFill>
                <a:latin typeface="Calibri"/>
              </a:rPr>
              <a:t>Agricultural Sector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Security  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 Increase in land cultivated – No less than 5% annually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Irrigation System. Reduce reliance on rain-fed agriculture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 Youth friendly Agriculture – Green House, Smart Agriculture, Precision planting.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 Increased productivity – 6:1 South Africa Agric productivity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 Reduce post-harvest losses – Farm-gate food processing</a:t>
            </a:r>
          </a:p>
        </p:txBody>
      </p:sp>
    </p:spTree>
    <p:extLst>
      <p:ext uri="{BB962C8B-B14F-4D97-AF65-F5344CB8AC3E}">
        <p14:creationId xmlns:p14="http://schemas.microsoft.com/office/powerpoint/2010/main" val="18060253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763982" y="240738"/>
            <a:ext cx="6664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RECOMMENDATIONS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ECEC9D-2D72-4AA2-AC98-A8A244F56B56}"/>
              </a:ext>
            </a:extLst>
          </p:cNvPr>
          <p:cNvSpPr txBox="1"/>
          <p:nvPr/>
        </p:nvSpPr>
        <p:spPr>
          <a:xfrm>
            <a:off x="1148080" y="1154082"/>
            <a:ext cx="10617199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16038" defTabSz="914400">
              <a:lnSpc>
                <a:spcPct val="150000"/>
              </a:lnSpc>
            </a:pPr>
            <a:r>
              <a:rPr lang="en-US" sz="2800" b="1" i="1" dirty="0">
                <a:solidFill>
                  <a:prstClr val="black"/>
                </a:solidFill>
                <a:latin typeface="Calibri"/>
              </a:rPr>
              <a:t>Industry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Retooling and Modernization of Manufacturing Sector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Industrial Master Plan – Industry 4.0 technologies to enhance productivity and competitiveness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Workforce upskilling for modern manufacturing processes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Continued infrastructural development – power, transport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Policy stability to attract and retain investments</a:t>
            </a:r>
          </a:p>
        </p:txBody>
      </p:sp>
    </p:spTree>
    <p:extLst>
      <p:ext uri="{BB962C8B-B14F-4D97-AF65-F5344CB8AC3E}">
        <p14:creationId xmlns:p14="http://schemas.microsoft.com/office/powerpoint/2010/main" val="27293200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763982" y="240738"/>
            <a:ext cx="6664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RECOMMENDATIONS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ECEC9D-2D72-4AA2-AC98-A8A244F56B56}"/>
              </a:ext>
            </a:extLst>
          </p:cNvPr>
          <p:cNvSpPr txBox="1"/>
          <p:nvPr/>
        </p:nvSpPr>
        <p:spPr>
          <a:xfrm>
            <a:off x="1013968" y="815761"/>
            <a:ext cx="10617199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16038" defTabSz="914400">
              <a:lnSpc>
                <a:spcPct val="150000"/>
              </a:lnSpc>
            </a:pPr>
            <a:r>
              <a:rPr lang="en-US" sz="2800" b="1" i="1" dirty="0">
                <a:solidFill>
                  <a:prstClr val="black"/>
                </a:solidFill>
                <a:latin typeface="Calibri"/>
              </a:rPr>
              <a:t>Services Sector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Conducive Business Environment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Multiple Taxation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Bureaucratic process in business registration and licensing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Ease of Doing Business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7A78E-A87D-40AA-99B9-2C5D97B75A90}"/>
              </a:ext>
            </a:extLst>
          </p:cNvPr>
          <p:cNvSpPr txBox="1"/>
          <p:nvPr/>
        </p:nvSpPr>
        <p:spPr>
          <a:xfrm>
            <a:off x="929127" y="4318706"/>
            <a:ext cx="11022081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16038" defTabSz="914400">
              <a:lnSpc>
                <a:spcPct val="150000"/>
              </a:lnSpc>
            </a:pPr>
            <a:r>
              <a:rPr lang="en-US" sz="2800" b="1" i="1" dirty="0">
                <a:solidFill>
                  <a:prstClr val="black"/>
                </a:solidFill>
                <a:latin typeface="Calibri"/>
              </a:rPr>
              <a:t>Infrastructural Development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Increased investment in transport networks and power</a:t>
            </a:r>
          </a:p>
          <a:p>
            <a:pPr marL="2576513" lvl="2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Blue economy </a:t>
            </a:r>
          </a:p>
        </p:txBody>
      </p:sp>
    </p:spTree>
    <p:extLst>
      <p:ext uri="{BB962C8B-B14F-4D97-AF65-F5344CB8AC3E}">
        <p14:creationId xmlns:p14="http://schemas.microsoft.com/office/powerpoint/2010/main" val="35554157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C415B8-02A8-441A-8483-1614DB6C95E7}"/>
              </a:ext>
            </a:extLst>
          </p:cNvPr>
          <p:cNvSpPr txBox="1"/>
          <p:nvPr/>
        </p:nvSpPr>
        <p:spPr>
          <a:xfrm>
            <a:off x="2763982" y="240738"/>
            <a:ext cx="6664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RECOMMENDATIONS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ECEC9D-2D72-4AA2-AC98-A8A244F56B56}"/>
              </a:ext>
            </a:extLst>
          </p:cNvPr>
          <p:cNvSpPr txBox="1"/>
          <p:nvPr/>
        </p:nvSpPr>
        <p:spPr>
          <a:xfrm>
            <a:off x="914400" y="1340778"/>
            <a:ext cx="10617199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16038" defTabSz="914400">
              <a:lnSpc>
                <a:spcPct val="150000"/>
              </a:lnSpc>
            </a:pPr>
            <a:r>
              <a:rPr lang="en-US" sz="2800" b="1" i="1" dirty="0">
                <a:solidFill>
                  <a:prstClr val="black"/>
                </a:solidFill>
                <a:latin typeface="Calibri"/>
              </a:rPr>
              <a:t>Fiscal Performance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Improved fiscal discipline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Transparency and accountability in government finances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Reduce wastages and block leakages for improved revenue and expenditure performance</a:t>
            </a:r>
          </a:p>
          <a:p>
            <a:pPr marL="1662113" indent="-346075" defTabSz="9144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Improved governance quality</a:t>
            </a:r>
          </a:p>
        </p:txBody>
      </p:sp>
    </p:spTree>
    <p:extLst>
      <p:ext uri="{BB962C8B-B14F-4D97-AF65-F5344CB8AC3E}">
        <p14:creationId xmlns:p14="http://schemas.microsoft.com/office/powerpoint/2010/main" val="250486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468AA3F-4152-4C72-AFB3-8DCF07DA2527}"/>
              </a:ext>
            </a:extLst>
          </p:cNvPr>
          <p:cNvSpPr txBox="1">
            <a:spLocks/>
          </p:cNvSpPr>
          <p:nvPr/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7FD5A8-F9FD-40F6-AEF8-DDE6D077F9E3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645FBB00-EC89-46DC-AC9E-B2DBDA9D09E8}"/>
              </a:ext>
            </a:extLst>
          </p:cNvPr>
          <p:cNvSpPr/>
          <p:nvPr/>
        </p:nvSpPr>
        <p:spPr>
          <a:xfrm>
            <a:off x="1704109" y="1607128"/>
            <a:ext cx="9157855" cy="2826328"/>
          </a:xfrm>
          <a:prstGeom prst="flowChartAlternateProcess">
            <a:avLst/>
          </a:prstGeom>
          <a:noFill/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Calligraphy" panose="03010101010101010101" pitchFamily="66" charset="0"/>
                <a:ea typeface="+mn-ea"/>
                <a:cs typeface="+mn-cs"/>
              </a:rPr>
              <a:t>THANK YOU FOR LISTENING</a:t>
            </a:r>
          </a:p>
        </p:txBody>
      </p:sp>
    </p:spTree>
    <p:extLst>
      <p:ext uri="{BB962C8B-B14F-4D97-AF65-F5344CB8AC3E}">
        <p14:creationId xmlns:p14="http://schemas.microsoft.com/office/powerpoint/2010/main" val="9080622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Wood Type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15273</TotalTime>
  <Words>2049</Words>
  <Application>Microsoft Office PowerPoint</Application>
  <PresentationFormat>Widescreen</PresentationFormat>
  <Paragraphs>701</Paragraphs>
  <Slides>39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Arial</vt:lpstr>
      <vt:lpstr>Arial Black</vt:lpstr>
      <vt:lpstr>Bookman Old Style</vt:lpstr>
      <vt:lpstr>Calibri</vt:lpstr>
      <vt:lpstr>Lucida Calligraphy</vt:lpstr>
      <vt:lpstr>Poppins</vt:lpstr>
      <vt:lpstr>Times New Roman</vt:lpstr>
      <vt:lpstr>ui-sans-serif</vt:lpstr>
      <vt:lpstr>Wingdings</vt:lpstr>
      <vt:lpstr>Wood Type</vt:lpstr>
      <vt:lpstr>PowerPoint Presentation</vt:lpstr>
      <vt:lpstr>Background   (1/3)</vt:lpstr>
      <vt:lpstr>Background   (2/3)</vt:lpstr>
      <vt:lpstr>Background   (3/3)</vt:lpstr>
      <vt:lpstr>PowerPoint Presentation</vt:lpstr>
      <vt:lpstr>PowerPoint Presentation</vt:lpstr>
      <vt:lpstr>PowerPoint Presentation</vt:lpstr>
      <vt:lpstr>SOURCES OF INFORMATION</vt:lpstr>
      <vt:lpstr>SOURCES OF INFORMATION</vt:lpstr>
      <vt:lpstr>SOURCES OF INFORMATION</vt:lpstr>
      <vt:lpstr>TOOLS OF ANALYSIS</vt:lpstr>
      <vt:lpstr>PERFORMANCE CRITERIA</vt:lpstr>
      <vt:lpstr>DATA 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Agricultural Resource Conflict on Agriculture and Food Security in Nigeria</dc:title>
  <dc:creator>1</dc:creator>
  <cp:lastModifiedBy>Admi</cp:lastModifiedBy>
  <cp:revision>673</cp:revision>
  <dcterms:created xsi:type="dcterms:W3CDTF">2020-06-03T17:03:49Z</dcterms:created>
  <dcterms:modified xsi:type="dcterms:W3CDTF">2024-06-03T08:04:29Z</dcterms:modified>
</cp:coreProperties>
</file>