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33"/>
  </p:notesMasterIdLst>
  <p:sldIdLst>
    <p:sldId id="467" r:id="rId2"/>
    <p:sldId id="565" r:id="rId3"/>
    <p:sldId id="573" r:id="rId4"/>
    <p:sldId id="592" r:id="rId5"/>
    <p:sldId id="572" r:id="rId6"/>
    <p:sldId id="593" r:id="rId7"/>
    <p:sldId id="571" r:id="rId8"/>
    <p:sldId id="568" r:id="rId9"/>
    <p:sldId id="579" r:id="rId10"/>
    <p:sldId id="567" r:id="rId11"/>
    <p:sldId id="581" r:id="rId12"/>
    <p:sldId id="580" r:id="rId13"/>
    <p:sldId id="577" r:id="rId14"/>
    <p:sldId id="578" r:id="rId15"/>
    <p:sldId id="566" r:id="rId16"/>
    <p:sldId id="576" r:id="rId17"/>
    <p:sldId id="574" r:id="rId18"/>
    <p:sldId id="575" r:id="rId19"/>
    <p:sldId id="584" r:id="rId20"/>
    <p:sldId id="591" r:id="rId21"/>
    <p:sldId id="590" r:id="rId22"/>
    <p:sldId id="589" r:id="rId23"/>
    <p:sldId id="570" r:id="rId24"/>
    <p:sldId id="569" r:id="rId25"/>
    <p:sldId id="585" r:id="rId26"/>
    <p:sldId id="595" r:id="rId27"/>
    <p:sldId id="588" r:id="rId28"/>
    <p:sldId id="587" r:id="rId29"/>
    <p:sldId id="586" r:id="rId30"/>
    <p:sldId id="596" r:id="rId31"/>
    <p:sldId id="58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56D463-6D6D-45DD-8D17-0EDD84B355C7}">
          <p14:sldIdLst>
            <p14:sldId id="467"/>
            <p14:sldId id="565"/>
            <p14:sldId id="573"/>
            <p14:sldId id="592"/>
            <p14:sldId id="572"/>
            <p14:sldId id="593"/>
            <p14:sldId id="571"/>
            <p14:sldId id="568"/>
            <p14:sldId id="579"/>
            <p14:sldId id="567"/>
            <p14:sldId id="581"/>
            <p14:sldId id="580"/>
            <p14:sldId id="577"/>
            <p14:sldId id="578"/>
            <p14:sldId id="566"/>
            <p14:sldId id="576"/>
            <p14:sldId id="574"/>
            <p14:sldId id="575"/>
            <p14:sldId id="584"/>
            <p14:sldId id="591"/>
            <p14:sldId id="590"/>
            <p14:sldId id="589"/>
            <p14:sldId id="570"/>
            <p14:sldId id="569"/>
            <p14:sldId id="585"/>
            <p14:sldId id="595"/>
            <p14:sldId id="588"/>
            <p14:sldId id="587"/>
            <p14:sldId id="586"/>
            <p14:sldId id="596"/>
            <p14:sldId id="5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1" clrIdx="0">
    <p:extLst>
      <p:ext uri="{19B8F6BF-5375-455C-9EA6-DF929625EA0E}">
        <p15:presenceInfo xmlns:p15="http://schemas.microsoft.com/office/powerpoint/2012/main" userId="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3838D"/>
    <a:srgbClr val="14BC3C"/>
    <a:srgbClr val="0CA45C"/>
    <a:srgbClr val="CCFF33"/>
    <a:srgbClr val="FF0000"/>
    <a:srgbClr val="F67F12"/>
    <a:srgbClr val="DA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mitayo\Documents\NISER%20RESEARCH%20COORDINATION\mCARTHUR\SIGNIFICATION%20TRAINING%20ZHEN%20GOH\NISER%20CORRUPTION%20SURVEY%20DATA\CSVExport_493a677e-2ce0-4e7e-bd71-52d6f67a088c%20(1)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mitayo\Documents\NISER%20RESEARCH%20COORDINATION\mCARTHUR\SIGNIFICATION%20TRAINING%20ZHEN%20GOH\NISER%20CORRUPTION%20SURVEY%20DATA\CSVExport_493a677e-2ce0-4e7e-bd71-52d6f67a088c%20(1)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mitayo\Documents\NISER%20RESEARCH%20COORDINATION\mCARTHUR\SIGNIFICATION%20TRAINING%20ZHEN%20GOH\NISER%20CORRUPTION%20SURVEY%20DATA\CSVExport_493a677e-2ce0-4e7e-bd71-52d6f67a088c%20(1)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mitayo\Documents\NISER%20RESEARCH%20COORDINATION\mCARTHUR\SIGNIFICATION%20TRAINING%20ZHEN%20GOH\NISER%20CORRUPTION%20SURVEY%20DATA\CSVExport_3f1fa5bc-cf14-4390-a1cf-54073e2fe1d7.csv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mitayo\Documents\NISER%20RESEARCH%20COORDINATION\mCARTHUR\SIGNIFICATION%20TRAINING%20ZHEN%20GOH\NISER%20CORRUPTION%20SURVEY%20DATA\citizen%20data_mcarthur_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Index 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25</c:v>
                </c:pt>
                <c:pt idx="1">
                  <c:v>27</c:v>
                </c:pt>
                <c:pt idx="2">
                  <c:v>26</c:v>
                </c:pt>
                <c:pt idx="3">
                  <c:v>28</c:v>
                </c:pt>
                <c:pt idx="4">
                  <c:v>27</c:v>
                </c:pt>
                <c:pt idx="5">
                  <c:v>27</c:v>
                </c:pt>
                <c:pt idx="6">
                  <c:v>26</c:v>
                </c:pt>
                <c:pt idx="7">
                  <c:v>25</c:v>
                </c:pt>
                <c:pt idx="8">
                  <c:v>24</c:v>
                </c:pt>
                <c:pt idx="9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0E-4957-AC9D-AE1481C71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03093376"/>
        <c:axId val="103094912"/>
      </c:barChart>
      <c:lineChart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Rank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144</c:v>
                </c:pt>
                <c:pt idx="1">
                  <c:v>136</c:v>
                </c:pt>
                <c:pt idx="2">
                  <c:v>136</c:v>
                </c:pt>
                <c:pt idx="3">
                  <c:v>136</c:v>
                </c:pt>
                <c:pt idx="4">
                  <c:v>148</c:v>
                </c:pt>
                <c:pt idx="5">
                  <c:v>144</c:v>
                </c:pt>
                <c:pt idx="6">
                  <c:v>146</c:v>
                </c:pt>
                <c:pt idx="7">
                  <c:v>149</c:v>
                </c:pt>
                <c:pt idx="8">
                  <c:v>154</c:v>
                </c:pt>
                <c:pt idx="9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0E-4957-AC9D-AE1481C71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110912"/>
        <c:axId val="103108992"/>
      </c:lineChart>
      <c:catAx>
        <c:axId val="10309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094912"/>
        <c:crosses val="autoZero"/>
        <c:auto val="1"/>
        <c:lblAlgn val="ctr"/>
        <c:lblOffset val="100"/>
        <c:noMultiLvlLbl val="0"/>
      </c:catAx>
      <c:valAx>
        <c:axId val="10309491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093376"/>
        <c:crosses val="autoZero"/>
        <c:crossBetween val="between"/>
      </c:valAx>
      <c:valAx>
        <c:axId val="10310899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Rank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110912"/>
        <c:crosses val="max"/>
        <c:crossBetween val="between"/>
      </c:valAx>
      <c:catAx>
        <c:axId val="1031109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31089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723371117071903E-2"/>
          <c:y val="4.2089152477520569E-2"/>
          <c:w val="0.68200294193994981"/>
          <c:h val="0.81795161103235925"/>
        </c:manualLayout>
      </c:layout>
      <c:bar3DChart>
        <c:barDir val="col"/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59A-41F8-B818-F138D330A64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59A-41F8-B818-F138D330A64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59A-41F8-B818-F138D330A64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59A-41F8-B818-F138D330A64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B59A-41F8-B818-F138D330A64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B59A-41F8-B818-F138D330A64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Sheet1!$G$2:$G$7</c:f>
              <c:strCache>
                <c:ptCount val="6"/>
                <c:pt idx="0">
                  <c:v>18 to 25 years old</c:v>
                </c:pt>
                <c:pt idx="1">
                  <c:v>26 to 35 years old</c:v>
                </c:pt>
                <c:pt idx="2">
                  <c:v>36 to 45 years old</c:v>
                </c:pt>
                <c:pt idx="3">
                  <c:v>46 to 55 years old</c:v>
                </c:pt>
                <c:pt idx="4">
                  <c:v>56 to 65 years old</c:v>
                </c:pt>
                <c:pt idx="5">
                  <c:v>More then 65 years old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370</c:v>
                </c:pt>
                <c:pt idx="1">
                  <c:v>889</c:v>
                </c:pt>
                <c:pt idx="2">
                  <c:v>693</c:v>
                </c:pt>
                <c:pt idx="3">
                  <c:v>426</c:v>
                </c:pt>
                <c:pt idx="4">
                  <c:v>150</c:v>
                </c:pt>
                <c:pt idx="5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59A-41F8-B818-F138D330A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696536376"/>
        <c:axId val="696541624"/>
        <c:axId val="439636080"/>
      </c:bar3DChart>
      <c:catAx>
        <c:axId val="696536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541624"/>
        <c:crosses val="autoZero"/>
        <c:auto val="1"/>
        <c:lblAlgn val="ctr"/>
        <c:lblOffset val="100"/>
        <c:noMultiLvlLbl val="0"/>
      </c:catAx>
      <c:valAx>
        <c:axId val="69654162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536376"/>
        <c:crosses val="autoZero"/>
        <c:crossBetween val="between"/>
      </c:valAx>
      <c:serAx>
        <c:axId val="439636080"/>
        <c:scaling>
          <c:orientation val="minMax"/>
        </c:scaling>
        <c:delete val="1"/>
        <c:axPos val="b"/>
        <c:majorTickMark val="out"/>
        <c:minorTickMark val="none"/>
        <c:tickLblPos val="nextTo"/>
        <c:crossAx val="696541624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482-4DAE-BD28-3F82BC71B37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482-4DAE-BD28-3F82BC71B37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Sheet1!$L$2:$L$3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Sheet1!$N$2:$N$3</c:f>
              <c:numCache>
                <c:formatCode>General</c:formatCode>
                <c:ptCount val="2"/>
                <c:pt idx="0">
                  <c:v>61.899179366940217</c:v>
                </c:pt>
                <c:pt idx="1">
                  <c:v>38.10082063305979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82-4DAE-BD28-3F82BC71B37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Sheet1!$Q$2:$Q$7</c:f>
              <c:strCache>
                <c:ptCount val="6"/>
                <c:pt idx="0">
                  <c:v>Retired</c:v>
                </c:pt>
                <c:pt idx="1">
                  <c:v>Self-employed</c:v>
                </c:pt>
                <c:pt idx="2">
                  <c:v>Formal salaried</c:v>
                </c:pt>
                <c:pt idx="3">
                  <c:v>Informal salaried</c:v>
                </c:pt>
                <c:pt idx="4">
                  <c:v>Student</c:v>
                </c:pt>
                <c:pt idx="5">
                  <c:v>Others</c:v>
                </c:pt>
              </c:strCache>
            </c:strRef>
          </c:cat>
          <c:val>
            <c:numRef>
              <c:f>Sheet1!$S$2:$S$7</c:f>
              <c:numCache>
                <c:formatCode>General</c:formatCode>
                <c:ptCount val="6"/>
                <c:pt idx="0">
                  <c:v>2.2624434389140271</c:v>
                </c:pt>
                <c:pt idx="1">
                  <c:v>46.812011517893872</c:v>
                </c:pt>
                <c:pt idx="2">
                  <c:v>24.845742492801318</c:v>
                </c:pt>
                <c:pt idx="3">
                  <c:v>11.271081859317153</c:v>
                </c:pt>
                <c:pt idx="4">
                  <c:v>12.751953928424516</c:v>
                </c:pt>
                <c:pt idx="5">
                  <c:v>2.0567667626491155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B3-40A0-AC05-AAFC2C0B96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15293264"/>
        <c:axId val="715293920"/>
        <c:axId val="0"/>
      </c:bar3DChart>
      <c:catAx>
        <c:axId val="715293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293920"/>
        <c:crosses val="autoZero"/>
        <c:auto val="1"/>
        <c:lblAlgn val="ctr"/>
        <c:lblOffset val="100"/>
        <c:noMultiLvlLbl val="0"/>
      </c:catAx>
      <c:valAx>
        <c:axId val="715293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293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C82-4DDE-9654-B1C28AC27A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C82-4DDE-9654-B1C28AC27A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34</c:v>
                </c:pt>
                <c:pt idx="1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82-4DDE-9654-B1C28AC27A96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10E-4A6D-B120-ADA3DD691E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10E-4A6D-B120-ADA3DD691E1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10E-4A6D-B120-ADA3DD691E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10E-4A6D-B120-ADA3DD691E1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10E-4A6D-B120-ADA3DD691E1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10E-4A6D-B120-ADA3DD691E1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Sheet4!$H$2:$H$7</c:f>
              <c:strCache>
                <c:ptCount val="6"/>
                <c:pt idx="0">
                  <c:v>Bribery</c:v>
                </c:pt>
                <c:pt idx="1">
                  <c:v>embezzlement</c:v>
                </c:pt>
                <c:pt idx="2">
                  <c:v>abuse of function</c:v>
                </c:pt>
                <c:pt idx="3">
                  <c:v>Illegal accumulation of wealth</c:v>
                </c:pt>
                <c:pt idx="4">
                  <c:v>Use of influnce for favours</c:v>
                </c:pt>
                <c:pt idx="5">
                  <c:v>Others</c:v>
                </c:pt>
              </c:strCache>
            </c:strRef>
          </c:cat>
          <c:val>
            <c:numRef>
              <c:f>Sheet4!$I$2:$I$7</c:f>
              <c:numCache>
                <c:formatCode>General</c:formatCode>
                <c:ptCount val="6"/>
                <c:pt idx="0">
                  <c:v>24.83</c:v>
                </c:pt>
                <c:pt idx="1">
                  <c:v>4.6100000000000003</c:v>
                </c:pt>
                <c:pt idx="2">
                  <c:v>37.380000000000003</c:v>
                </c:pt>
                <c:pt idx="3">
                  <c:v>16.55</c:v>
                </c:pt>
                <c:pt idx="4">
                  <c:v>9.49</c:v>
                </c:pt>
                <c:pt idx="5">
                  <c:v>7.15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10E-4A6D-B120-ADA3DD691E1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326937013288485"/>
          <c:y val="3.6523920108542746E-2"/>
          <c:w val="0.37879993126727879"/>
          <c:h val="0.9269519345157307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DD7B4B-2D9F-40C4-BFFF-83366905C1B8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65F67-5140-438C-9055-A38F9FDD4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556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669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0337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6754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6204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6453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4540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2587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319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7606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1312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8044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2793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464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1598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0132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6019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27626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0394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56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42188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80534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46267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42040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4226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289654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576810-2820-754C-AFB4-2885D97FF9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5922-37CB-E741-9712-0A414E20FC73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7169" name="Text Box 1">
            <a:extLst>
              <a:ext uri="{FF2B5EF4-FFF2-40B4-BE49-F238E27FC236}">
                <a16:creationId xmlns:a16="http://schemas.microsoft.com/office/drawing/2014/main" id="{DA51EBAB-C8A3-894A-9969-E2D04DF8E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40BF5C3A-9703-614D-BF37-C2050DDF69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5601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3839" y="182879"/>
            <a:ext cx="1170432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1" y="3869636"/>
            <a:ext cx="8767860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EDF838D-EC34-45A1-A4E4-7BEA624DBA37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029797B-6AD8-4547-82E5-FBC1E833196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1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125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7AFBC4-256D-4BD6-95EC-586A1236BAA9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54798-F86D-41A3-B82E-3E0A7199418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1597F2-B3A4-4169-B34F-A0AF4989C46A}"/>
              </a:ext>
            </a:extLst>
          </p:cNvPr>
          <p:cNvSpPr/>
          <p:nvPr userDrawn="1"/>
        </p:nvSpPr>
        <p:spPr>
          <a:xfrm>
            <a:off x="381001" y="857250"/>
            <a:ext cx="1905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EE8BA3-E9C5-42B9-BA99-17961CC46C12}"/>
              </a:ext>
            </a:extLst>
          </p:cNvPr>
          <p:cNvSpPr/>
          <p:nvPr userDrawn="1"/>
        </p:nvSpPr>
        <p:spPr>
          <a:xfrm>
            <a:off x="1" y="857250"/>
            <a:ext cx="1905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BBA115-B05C-4392-A85E-CFB560DE12A3}"/>
              </a:ext>
            </a:extLst>
          </p:cNvPr>
          <p:cNvSpPr/>
          <p:nvPr userDrawn="1"/>
        </p:nvSpPr>
        <p:spPr>
          <a:xfrm>
            <a:off x="190501" y="857250"/>
            <a:ext cx="190500" cy="45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137070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D9C2AF-14E3-4CD2-9C49-769CB1C983E4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642F1-C72D-4F00-B38E-F86CF45F59F6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1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221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EE8077-808A-4AEE-97BC-2F7FC74F0260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E1BC01-5F51-4F7D-B179-87D1A7404D88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164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E7BBFA-58D1-4CC5-8D56-CC792F37A057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28CB0C-0318-4F92-B007-FF49E5016E3C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1362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0B693A-00F5-43D1-AF62-B676D283771A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6F1FBD-D455-4F20-9A29-E012D815944E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151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81BB7A-D37F-4D69-8FAF-D584F7D0D8D6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BEEC99-3817-4258-9780-16DB3AE33349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062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7795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5752" y="1097280"/>
            <a:ext cx="5532851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77952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59F4C6-80A5-4128-A5EE-0F2C16846AE3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A6852F-C5D7-4849-A4D8-C58E2058F528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332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7795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8810" y="1069848"/>
            <a:ext cx="5676937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7795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D96944-A471-4FAE-917A-C7CCF144EE7D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8AA99B-D6AB-4147-BAF2-864120B619A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6455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4F6339-875D-4B42-8C4D-C3DD52825818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1666B-C127-4D59-B8EB-02316F9106A2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428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1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4633D7-5A94-4A08-91DD-83B5FF053F3D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0D45A0-4206-49FB-9476-87ACAFD007D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6781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3089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niseronline.org/images2/niser_logo.gi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ngrclimatereports.com/wp-content/uploads/2009/07/nigeria_coat-of-arms.jp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3840" y="182880"/>
            <a:ext cx="1170432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2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30"/>
            <a:ext cx="2329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73BB364-BC9A-4E51-8EE4-7625C61B1018}" type="datetime1">
              <a:rPr lang="en-US" smtClean="0"/>
              <a:t>11/15/2023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9" y="6223830"/>
            <a:ext cx="4717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2" y="6223830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5088140-5AA2-4B34-89A9-7F620E4E48D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Picture 8" descr="See full size image">
            <a:hlinkClick r:id="rId14"/>
            <a:extLst>
              <a:ext uri="{FF2B5EF4-FFF2-40B4-BE49-F238E27FC236}">
                <a16:creationId xmlns:a16="http://schemas.microsoft.com/office/drawing/2014/main" id="{B85DAF05-83C8-4EB2-99FA-BC5036B7ED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390651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 descr="See full size image">
            <a:hlinkClick r:id="rId16"/>
            <a:extLst>
              <a:ext uri="{FF2B5EF4-FFF2-40B4-BE49-F238E27FC236}">
                <a16:creationId xmlns:a16="http://schemas.microsoft.com/office/drawing/2014/main" id="{8189A68C-686A-488A-B18A-5544F13C50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" y="5429250"/>
            <a:ext cx="1428751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3538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8CD694-3CD6-D618-C272-71CD6F436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9589EC-9F12-88AB-5AEB-8DBC3A41E9FC}"/>
              </a:ext>
            </a:extLst>
          </p:cNvPr>
          <p:cNvSpPr/>
          <p:nvPr/>
        </p:nvSpPr>
        <p:spPr>
          <a:xfrm>
            <a:off x="1567643" y="369111"/>
            <a:ext cx="9574737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Perpetua" panose="02020502060401020303" pitchFamily="18" charset="0"/>
              </a:rPr>
              <a:t>CORRUPT BEHAVIOUR IN NIGERIA’S PUBLIC SECTOR: SIMPLIFYING A COMPLEX PHENOMENON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11DA14-2D74-D2B8-461B-5456E0FC733D}"/>
              </a:ext>
            </a:extLst>
          </p:cNvPr>
          <p:cNvSpPr txBox="1">
            <a:spLocks/>
          </p:cNvSpPr>
          <p:nvPr/>
        </p:nvSpPr>
        <p:spPr>
          <a:xfrm>
            <a:off x="465157" y="1446329"/>
            <a:ext cx="11437033" cy="48279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537" indent="0" algn="ctr">
              <a:buFont typeface="Corbel" pitchFamily="34" charset="0"/>
              <a:buNone/>
            </a:pPr>
            <a:endParaRPr lang="en-US" sz="600" b="1" dirty="0">
              <a:solidFill>
                <a:schemeClr val="tx1"/>
              </a:solidFill>
              <a:latin typeface="Footlight MT Light" panose="0204060206030A020304" pitchFamily="18" charset="0"/>
              <a:ea typeface="FangSong" panose="02010609060101010101" pitchFamily="49" charset="-122"/>
            </a:endParaRPr>
          </a:p>
          <a:p>
            <a:pPr marL="109537" indent="0" algn="ctr">
              <a:buFont typeface="Corbel" pitchFamily="34" charset="0"/>
              <a:buNone/>
            </a:pPr>
            <a:endParaRPr lang="en-US" sz="700" b="1" dirty="0">
              <a:solidFill>
                <a:schemeClr val="tx1"/>
              </a:solidFill>
              <a:latin typeface="Footlight MT Light" panose="0204060206030A020304" pitchFamily="18" charset="0"/>
              <a:ea typeface="FangSong" panose="02010609060101010101" pitchFamily="49" charset="-122"/>
            </a:endParaRPr>
          </a:p>
          <a:p>
            <a:pPr marL="109537" indent="0" algn="ctr">
              <a:buFont typeface="Corbel" pitchFamily="34" charset="0"/>
              <a:buNone/>
            </a:pPr>
            <a:endParaRPr lang="en-US" sz="700" b="1" dirty="0">
              <a:solidFill>
                <a:schemeClr val="tx1"/>
              </a:solidFill>
              <a:latin typeface="Footlight MT Light" panose="0204060206030A020304" pitchFamily="18" charset="0"/>
              <a:ea typeface="FangSong" panose="02010609060101010101" pitchFamily="49" charset="-122"/>
            </a:endParaRPr>
          </a:p>
          <a:p>
            <a:pPr marL="109537" indent="0" algn="ctr">
              <a:buFont typeface="Corbel" pitchFamily="34" charset="0"/>
              <a:buNone/>
            </a:pPr>
            <a:r>
              <a:rPr lang="en-US" sz="2800" b="1" dirty="0">
                <a:solidFill>
                  <a:schemeClr val="tx1"/>
                </a:solidFill>
                <a:latin typeface="Perpetua" panose="02020502060401020303" pitchFamily="18" charset="0"/>
                <a:ea typeface="FangSong" panose="02010609060101010101" pitchFamily="49" charset="-122"/>
              </a:rPr>
              <a:t>By</a:t>
            </a:r>
          </a:p>
          <a:p>
            <a:pPr marL="109537" indent="0" algn="ctr">
              <a:buFont typeface="Corbel" pitchFamily="34" charset="0"/>
              <a:buNone/>
            </a:pPr>
            <a:r>
              <a:rPr lang="en-US" sz="3600" b="1" dirty="0">
                <a:solidFill>
                  <a:schemeClr val="tx1"/>
                </a:solidFill>
                <a:latin typeface="Perpetua" panose="02020502060401020303" pitchFamily="18" charset="0"/>
                <a:ea typeface="FangSong" panose="02010609060101010101" pitchFamily="49" charset="-122"/>
              </a:rPr>
              <a:t>Dr Iyabo Olanrele</a:t>
            </a:r>
          </a:p>
          <a:p>
            <a:pPr marL="109537" indent="0" algn="ctr">
              <a:buFont typeface="Corbel" pitchFamily="34" charset="0"/>
              <a:buNone/>
            </a:pPr>
            <a:r>
              <a:rPr lang="en-US" sz="3600" b="1" dirty="0">
                <a:solidFill>
                  <a:schemeClr val="tx1"/>
                </a:solidFill>
                <a:latin typeface="Perpetua" panose="02020502060401020303" pitchFamily="18" charset="0"/>
                <a:ea typeface="FangSong" panose="02010609060101010101" pitchFamily="49" charset="-122"/>
              </a:rPr>
              <a:t>Dr Sebil Oshota</a:t>
            </a:r>
          </a:p>
          <a:p>
            <a:pPr marL="109537" indent="0" algn="ctr">
              <a:buFont typeface="Corbel" pitchFamily="34" charset="0"/>
              <a:buNone/>
            </a:pPr>
            <a:endParaRPr lang="en-US" sz="2800" b="1" dirty="0">
              <a:solidFill>
                <a:schemeClr val="tx1"/>
              </a:solidFill>
              <a:latin typeface="Perpetua" panose="02020502060401020303" pitchFamily="18" charset="0"/>
              <a:ea typeface="FangSong" panose="02010609060101010101" pitchFamily="49" charset="-122"/>
            </a:endParaRPr>
          </a:p>
          <a:p>
            <a:pPr marL="109537" indent="0" algn="ctr">
              <a:buFont typeface="Corbel" pitchFamily="34" charset="0"/>
              <a:buNone/>
            </a:pPr>
            <a:r>
              <a:rPr lang="en-US" sz="2800" b="1" dirty="0">
                <a:solidFill>
                  <a:schemeClr val="tx1"/>
                </a:solidFill>
                <a:latin typeface="Perpetua" panose="02020502060401020303" pitchFamily="18" charset="0"/>
                <a:ea typeface="FangSong" panose="02010609060101010101" pitchFamily="49" charset="-122"/>
              </a:rPr>
              <a:t>ABC Seminar Series</a:t>
            </a:r>
          </a:p>
          <a:p>
            <a:pPr marL="109537" indent="0" algn="ctr">
              <a:buFont typeface="Corbel" pitchFamily="34" charset="0"/>
              <a:buNone/>
            </a:pPr>
            <a:r>
              <a:rPr lang="en-US" sz="3300" b="1" dirty="0">
                <a:solidFill>
                  <a:schemeClr val="tx1"/>
                </a:solidFill>
                <a:latin typeface="Perpetua" panose="02020502060401020303" pitchFamily="18" charset="0"/>
                <a:ea typeface="FangSong" panose="02010609060101010101" pitchFamily="49" charset="-122"/>
              </a:rPr>
              <a:t>Nigerian Institute of Social and Economic Research (NISER)</a:t>
            </a:r>
          </a:p>
          <a:p>
            <a:pPr marL="109537" indent="0" algn="ctr">
              <a:buFont typeface="Corbel" pitchFamily="34" charset="0"/>
              <a:buNone/>
            </a:pPr>
            <a:endParaRPr lang="en-US" sz="1800" b="1" dirty="0">
              <a:solidFill>
                <a:schemeClr val="tx1"/>
              </a:solidFill>
              <a:latin typeface="Perpetua" panose="02020502060401020303" pitchFamily="18" charset="0"/>
              <a:ea typeface="FangSong" panose="02010609060101010101" pitchFamily="49" charset="-122"/>
            </a:endParaRPr>
          </a:p>
          <a:p>
            <a:pPr marL="109537" indent="0" algn="ctr">
              <a:buFont typeface="Corbel" pitchFamily="34" charset="0"/>
              <a:buNone/>
            </a:pPr>
            <a:r>
              <a:rPr lang="en-US" sz="2400" b="1" dirty="0">
                <a:solidFill>
                  <a:schemeClr val="tx1"/>
                </a:solidFill>
                <a:latin typeface="Perpetua" panose="02020502060401020303" pitchFamily="18" charset="0"/>
                <a:ea typeface="FangSong" panose="02010609060101010101" pitchFamily="49" charset="-122"/>
              </a:rPr>
              <a:t>16</a:t>
            </a:r>
            <a:r>
              <a:rPr lang="en-US" sz="2400" b="1" baseline="30000" dirty="0">
                <a:solidFill>
                  <a:schemeClr val="tx1"/>
                </a:solidFill>
                <a:latin typeface="Perpetua" panose="02020502060401020303" pitchFamily="18" charset="0"/>
                <a:ea typeface="FangSong" panose="02010609060101010101" pitchFamily="49" charset="-122"/>
              </a:rPr>
              <a:t>th</a:t>
            </a:r>
            <a:r>
              <a:rPr lang="en-US" sz="2400" b="1" dirty="0">
                <a:solidFill>
                  <a:schemeClr val="tx1"/>
                </a:solidFill>
                <a:latin typeface="Perpetua" panose="02020502060401020303" pitchFamily="18" charset="0"/>
                <a:ea typeface="FangSong" panose="02010609060101010101" pitchFamily="49" charset="-122"/>
              </a:rPr>
              <a:t> November, 2023</a:t>
            </a:r>
            <a:endParaRPr lang="en-US" sz="2400" dirty="0">
              <a:solidFill>
                <a:schemeClr val="tx1"/>
              </a:solidFill>
              <a:latin typeface="Perpetua" panose="02020502060401020303" pitchFamily="18" charset="0"/>
              <a:ea typeface="FangSong" panose="02010609060101010101" pitchFamily="49" charset="-122"/>
            </a:endParaRPr>
          </a:p>
          <a:p>
            <a:pPr marL="109537" indent="0" algn="ctr">
              <a:buFont typeface="Corbel" pitchFamily="34" charset="0"/>
              <a:buNone/>
            </a:pPr>
            <a:r>
              <a:rPr lang="en-US" sz="600" b="1" dirty="0">
                <a:solidFill>
                  <a:srgbClr val="002060"/>
                </a:solidFill>
                <a:latin typeface="Footlight MT Light" panose="0204060206030A020304" pitchFamily="18" charset="0"/>
                <a:ea typeface="FangSong" panose="02010609060101010101" pitchFamily="49" charset="-122"/>
              </a:rPr>
              <a:t>           </a:t>
            </a:r>
          </a:p>
          <a:p>
            <a:pPr marL="109537" indent="0" algn="ctr">
              <a:buFont typeface="Corbel" pitchFamily="34" charset="0"/>
              <a:buNone/>
            </a:pPr>
            <a:endParaRPr lang="en-US" sz="500" dirty="0">
              <a:solidFill>
                <a:schemeClr val="tx1"/>
              </a:solidFill>
              <a:latin typeface="Footlight MT Light" panose="0204060206030A020304" pitchFamily="18" charset="0"/>
              <a:ea typeface="FangSong" panose="02010609060101010101" pitchFamily="49" charset="-122"/>
            </a:endParaRPr>
          </a:p>
          <a:p>
            <a:endParaRPr lang="en-US" sz="5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CCE86E-39F1-E2A3-B78F-C3EF93104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54798-F86D-41A3-B82E-3E0A7199418F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CBFA5B-7ED5-A3A9-D611-1824EDE0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5FE363-A8A8-48C5-8FEB-7C0D1F23BD8F}" type="datetime1">
              <a:rPr lang="en-US" smtClean="0"/>
              <a:t>11/15/2023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3940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7B03F-DB81-D5DE-33EC-259096974C8F}"/>
              </a:ext>
            </a:extLst>
          </p:cNvPr>
          <p:cNvSpPr txBox="1">
            <a:spLocks/>
          </p:cNvSpPr>
          <p:nvPr/>
        </p:nvSpPr>
        <p:spPr>
          <a:xfrm>
            <a:off x="297872" y="457200"/>
            <a:ext cx="11596255" cy="439837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dirty="0">
              <a:solidFill>
                <a:srgbClr val="04617B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dirty="0">
              <a:solidFill>
                <a:srgbClr val="04617B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dirty="0">
              <a:solidFill>
                <a:srgbClr val="04617B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dirty="0">
              <a:solidFill>
                <a:srgbClr val="04617B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dirty="0">
              <a:solidFill>
                <a:srgbClr val="04617B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chemeClr val="tx1"/>
                </a:solidFill>
                <a:latin typeface="Calibri"/>
              </a:rPr>
              <a:t>Context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1CAECD-EC23-B9CA-D177-E7D23E92F4A7}"/>
              </a:ext>
            </a:extLst>
          </p:cNvPr>
          <p:cNvSpPr txBox="1">
            <a:spLocks/>
          </p:cNvSpPr>
          <p:nvPr/>
        </p:nvSpPr>
        <p:spPr>
          <a:xfrm>
            <a:off x="297872" y="897038"/>
            <a:ext cx="11767519" cy="5063924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Different explainers for corruption in Nigeria (Anecdotal)</a:t>
            </a:r>
          </a:p>
          <a:p>
            <a:pPr marL="914400" marR="0" lvl="2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buSzPct val="70000"/>
              <a:buFont typeface="Wingdings 2"/>
              <a:buChar char=""/>
              <a:tabLst/>
              <a:defRPr/>
            </a:pPr>
            <a:r>
              <a:rPr lang="en-GB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systems thinking approach to simplify the complexity of corruption in Nigeria</a:t>
            </a:r>
          </a:p>
          <a:p>
            <a:pPr marL="914400" marR="0" lvl="2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buSzPct val="70000"/>
              <a:buFont typeface="Wingdings 2"/>
              <a:buChar char="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This paper is a subset of </a:t>
            </a:r>
            <a:r>
              <a:rPr lang="en-GB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project “Research Support for Corruption Control through Behavioural Change”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SenseMaker (SM) Story Collection 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marR="0" lvl="2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buSzPct val="70000"/>
              <a:buFont typeface="Wingdings 2"/>
              <a:buChar char="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Lived experiences on corrupt behaviours</a:t>
            </a:r>
          </a:p>
          <a:p>
            <a:pPr lvl="3" indent="-246888">
              <a:buClr>
                <a:srgbClr val="009DD9"/>
              </a:buClr>
              <a:buSzPct val="70000"/>
              <a:defRPr/>
            </a:pPr>
            <a:r>
              <a:rPr lang="en-GB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2560 Citizens’ experience on corrupt practices in engagement with a public official</a:t>
            </a:r>
          </a:p>
          <a:p>
            <a:pPr lvl="3" indent="-246888">
              <a:buClr>
                <a:srgbClr val="009DD9"/>
              </a:buClr>
              <a:buSzPct val="70000"/>
              <a:defRPr/>
            </a:pPr>
            <a:r>
              <a:rPr lang="en-GB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614 Public officials experience of pressure to act corruptly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lang="en-GB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Quantitative data mined from 3,174 collections classified into demographics, agency involved, kind of corrupt behaviour, feelings evoked, effects of the act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39318A-C5B0-3E31-85CB-171481DE8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255" y="5876544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95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9ECA5D9-BE6F-7EDA-D188-622A9CE5B903}"/>
              </a:ext>
            </a:extLst>
          </p:cNvPr>
          <p:cNvSpPr txBox="1">
            <a:spLocks/>
          </p:cNvSpPr>
          <p:nvPr/>
        </p:nvSpPr>
        <p:spPr>
          <a:xfrm>
            <a:off x="1683042" y="254390"/>
            <a:ext cx="8229600" cy="770845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52A6EB-3722-F469-80A0-365624134E26}"/>
              </a:ext>
            </a:extLst>
          </p:cNvPr>
          <p:cNvSpPr txBox="1">
            <a:spLocks/>
          </p:cNvSpPr>
          <p:nvPr/>
        </p:nvSpPr>
        <p:spPr>
          <a:xfrm>
            <a:off x="785067" y="1149926"/>
            <a:ext cx="10651967" cy="4505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prstClr val="black"/>
                </a:solidFill>
                <a:latin typeface="Calibri" panose="020F0502020204030204"/>
              </a:rPr>
              <a:t>Prioritization of legal approach to corruption control in Nigeria is ineffective</a:t>
            </a:r>
          </a:p>
          <a:p>
            <a:pPr algn="just"/>
            <a:endParaRPr lang="en-GB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  <a:latin typeface="Calibri" panose="020F0502020204030204"/>
              </a:rPr>
              <a:t>Set of legal fixes such as arrest, punishment, confiscation of assets acquired with proceeds</a:t>
            </a:r>
          </a:p>
          <a:p>
            <a:pPr lvl="2" algn="l"/>
            <a:endParaRPr lang="en-GB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  <a:latin typeface="Calibri" panose="020F0502020204030204"/>
              </a:rPr>
              <a:t>Establishment of ICPC, EFCC, CCB, CCT, TSA, Whistle blower</a:t>
            </a:r>
          </a:p>
          <a:p>
            <a:pPr lvl="2" algn="l"/>
            <a:endParaRPr lang="en-GB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  <a:latin typeface="Calibri" panose="020F0502020204030204"/>
              </a:rPr>
              <a:t>Yet, corruption deeply ingrained and institutionalized</a:t>
            </a:r>
          </a:p>
          <a:p>
            <a:pPr lvl="2" algn="l"/>
            <a:endParaRPr lang="en-GB" sz="2800" dirty="0">
              <a:solidFill>
                <a:prstClr val="black"/>
              </a:solidFill>
              <a:latin typeface="Calibri" panose="020F0502020204030204"/>
            </a:endParaRPr>
          </a:p>
          <a:p>
            <a:pPr lvl="1">
              <a:buFont typeface="Wingdings" pitchFamily="2" charset="2"/>
              <a:buChar char="Ø"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AC5D18-FF62-CB40-6409-4889900B1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862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98F0-1FE3-068C-E497-E56FBFC19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77779"/>
          </a:xfrm>
        </p:spPr>
        <p:txBody>
          <a:bodyPr>
            <a:noAutofit/>
          </a:bodyPr>
          <a:lstStyle/>
          <a:p>
            <a:r>
              <a:rPr lang="en-US" sz="28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Nigeria’s Corruption Perception Index and Rank (2013-2022)</a:t>
            </a:r>
            <a:br>
              <a:rPr lang="en-NG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838847-B005-56A3-1725-B3487D7D8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54798-F86D-41A3-B82E-3E0A7199418F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E826294-CCD5-5D0D-3A00-F4932F63A8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7339679"/>
              </p:ext>
            </p:extLst>
          </p:nvPr>
        </p:nvGraphicFramePr>
        <p:xfrm>
          <a:off x="235527" y="1510145"/>
          <a:ext cx="11623964" cy="4585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D6BAFC-BE35-EB5D-4241-227211FD3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37A872-C4EF-41C6-8875-9C560C1BC165}" type="datetime1">
              <a:rPr lang="en-US" smtClean="0"/>
              <a:t>11/15/2023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486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BF5813-CB08-98AE-0AB8-095C032413E2}"/>
              </a:ext>
            </a:extLst>
          </p:cNvPr>
          <p:cNvSpPr txBox="1">
            <a:spLocks/>
          </p:cNvSpPr>
          <p:nvPr/>
        </p:nvSpPr>
        <p:spPr>
          <a:xfrm>
            <a:off x="777802" y="1787236"/>
            <a:ext cx="11002155" cy="4350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Systemic approach to corruption is needed to…</a:t>
            </a:r>
          </a:p>
          <a:p>
            <a:pPr algn="just"/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Simplify the complex corrupt phenomenon by examining its various channels of social interactions and patterns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algn="l"/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Show emergent patterns of interactions that provide possible pathways for corruption control</a:t>
            </a:r>
          </a:p>
          <a:p>
            <a:pPr lvl="1">
              <a:buFont typeface="Wingdings" pitchFamily="2" charset="2"/>
              <a:buChar char="Ø"/>
            </a:pP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C31D654-189F-97BE-CED2-2F8BDBB53411}"/>
              </a:ext>
            </a:extLst>
          </p:cNvPr>
          <p:cNvSpPr txBox="1">
            <a:spLocks/>
          </p:cNvSpPr>
          <p:nvPr/>
        </p:nvSpPr>
        <p:spPr>
          <a:xfrm>
            <a:off x="1683042" y="720435"/>
            <a:ext cx="8229600" cy="803565"/>
          </a:xfrm>
          <a:prstGeom prst="rect">
            <a:avLst/>
          </a:prstGeom>
        </p:spPr>
        <p:txBody>
          <a:bodyPr vert="horz" lIns="0" rIns="0" bIns="0" anchor="b">
            <a:normAutofit fontScale="6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="1" dirty="0">
              <a:solidFill>
                <a:srgbClr val="44546A"/>
              </a:solidFill>
              <a:latin typeface="Calibri Light" panose="020F0302020204030204"/>
            </a:endParaRPr>
          </a:p>
          <a:p>
            <a:pPr algn="ctr"/>
            <a:r>
              <a:rPr lang="en-US" sz="5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E741D6-377B-F857-B481-C3C126E55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988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B81DD-25FA-1A29-58BE-A69AC9762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762001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Approach…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CBBF9-8B7C-D715-6088-528B22EF0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2" y="1371601"/>
            <a:ext cx="9872871" cy="4724400"/>
          </a:xfrm>
        </p:spPr>
        <p:txBody>
          <a:bodyPr>
            <a:normAutofit lnSpcReduction="10000"/>
          </a:bodyPr>
          <a:lstStyle/>
          <a:p>
            <a:pPr marL="124587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departure from extant efforts using aggregate indices</a:t>
            </a:r>
          </a:p>
          <a:p>
            <a:pPr marL="788670" indent="0">
              <a:buNone/>
            </a:pP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23060" lvl="2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of granular information gathered through the SM tool to understand psychosocial elements of corruption</a:t>
            </a:r>
          </a:p>
          <a:p>
            <a:pPr marL="960120" lvl="1" indent="0">
              <a:buNone/>
            </a:pP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23060" lvl="2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 data analysed using computational tool – the System Dynamics</a:t>
            </a:r>
          </a:p>
          <a:p>
            <a:pPr marL="960120" lvl="1" indent="0">
              <a:buNone/>
            </a:pP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23060" lvl="2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Employed to analyse a complex issue with interconnected structures, multiple players, fuzzy patterns- for effective policy making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084D6-ACD2-72CC-189B-FB3336CED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54798-F86D-41A3-B82E-3E0A7199418F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96913BF-445E-8988-2A4A-66BE0B34A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7C2B3C-6A16-4052-A9E4-C9879FF5C076}" type="datetime1">
              <a:rPr lang="en-US" smtClean="0"/>
              <a:t>11/15/2023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2939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CACC05A-F474-671D-87E4-7A645285314F}"/>
              </a:ext>
            </a:extLst>
          </p:cNvPr>
          <p:cNvSpPr txBox="1">
            <a:spLocks/>
          </p:cNvSpPr>
          <p:nvPr/>
        </p:nvSpPr>
        <p:spPr>
          <a:xfrm>
            <a:off x="290946" y="1085792"/>
            <a:ext cx="11679382" cy="561980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</a:t>
            </a:r>
          </a:p>
          <a:p>
            <a:pPr lvl="1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SenseMaker Survey of people’s lived experiences on the phenomenon</a:t>
            </a:r>
          </a:p>
          <a:p>
            <a:pPr lvl="1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Citizens – 2560 Nigeria’s in 14 states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across the 6 geopolitical zones, and the FCT</a:t>
            </a:r>
          </a:p>
          <a:p>
            <a:pPr lvl="1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Institutional – 614 public officials across the</a:t>
            </a:r>
            <a:r>
              <a:rPr lang="en-US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country</a:t>
            </a:r>
          </a:p>
          <a:p>
            <a:pPr lvl="1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Frequency distribution of responses used to generate probability weights for model estimation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Modelling the complexity of corruption in Nigeria</a:t>
            </a:r>
          </a:p>
          <a:p>
            <a:pPr lvl="1">
              <a:buClr>
                <a:srgbClr val="0BD0D9"/>
              </a:buClr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System Dynamics approach using the Vensim Software</a:t>
            </a:r>
          </a:p>
          <a:p>
            <a:pPr lvl="1">
              <a:buClr>
                <a:srgbClr val="0BD0D9"/>
              </a:buClr>
              <a:defRPr/>
            </a:pPr>
            <a:r>
              <a:rPr lang="en-US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Modelling done with a causal loop diagram </a:t>
            </a:r>
          </a:p>
          <a:p>
            <a:pPr lvl="1">
              <a:buClr>
                <a:srgbClr val="0BD0D9"/>
              </a:buClr>
              <a:defRPr/>
            </a:pPr>
            <a:r>
              <a:rPr lang="en-US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Calibrated with probability weights generated from SM survey data</a:t>
            </a:r>
          </a:p>
          <a:p>
            <a:pPr lvl="1">
              <a:buClr>
                <a:srgbClr val="0BD0D9"/>
              </a:buClr>
              <a:defRPr/>
            </a:pPr>
            <a:r>
              <a:rPr lang="en-US" sz="2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Scenarios for Corruption control measures were developed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F41DD77-6ADE-FF31-C0FF-E4348BB9E184}"/>
              </a:ext>
            </a:extLst>
          </p:cNvPr>
          <p:cNvSpPr txBox="1">
            <a:spLocks/>
          </p:cNvSpPr>
          <p:nvPr/>
        </p:nvSpPr>
        <p:spPr>
          <a:xfrm>
            <a:off x="1578779" y="134083"/>
            <a:ext cx="8229600" cy="675485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4617B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16007652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D677-58CE-5431-E3FF-15EE17BAF880}"/>
              </a:ext>
            </a:extLst>
          </p:cNvPr>
          <p:cNvSpPr txBox="1">
            <a:spLocks/>
          </p:cNvSpPr>
          <p:nvPr/>
        </p:nvSpPr>
        <p:spPr>
          <a:xfrm>
            <a:off x="1787237" y="138545"/>
            <a:ext cx="822960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Insights into SM Survey Data </a:t>
            </a:r>
            <a:r>
              <a:rPr lang="en-US" sz="3600" b="1" dirty="0">
                <a:solidFill>
                  <a:schemeClr val="tx1"/>
                </a:solidFill>
                <a:latin typeface="Calibri"/>
              </a:rPr>
              <a:t>Distribution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20692B-A409-0AD9-B02B-0F0BBB16AF68}"/>
              </a:ext>
            </a:extLst>
          </p:cNvPr>
          <p:cNvSpPr txBox="1"/>
          <p:nvPr/>
        </p:nvSpPr>
        <p:spPr>
          <a:xfrm>
            <a:off x="1939636" y="692192"/>
            <a:ext cx="7011573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 distribution of respondents in the citizen’s survey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08CD46B-D579-5167-E084-F86ADBD1B5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8401190"/>
              </p:ext>
            </p:extLst>
          </p:nvPr>
        </p:nvGraphicFramePr>
        <p:xfrm>
          <a:off x="720436" y="1260764"/>
          <a:ext cx="10716598" cy="4544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B4A9BA7-3576-B239-DB63-3598A14187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581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1130-39E9-29AC-B83F-A09BF638C2D0}"/>
              </a:ext>
            </a:extLst>
          </p:cNvPr>
          <p:cNvSpPr txBox="1">
            <a:spLocks/>
          </p:cNvSpPr>
          <p:nvPr/>
        </p:nvSpPr>
        <p:spPr>
          <a:xfrm>
            <a:off x="1787237" y="138545"/>
            <a:ext cx="822960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Insights into SM Survey Data </a:t>
            </a:r>
            <a:r>
              <a:rPr lang="en-US" sz="3600" b="1" dirty="0">
                <a:solidFill>
                  <a:schemeClr val="tx1"/>
                </a:solidFill>
                <a:latin typeface="Calibri"/>
              </a:rPr>
              <a:t>D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istribution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C532E0-93FB-4EF2-A77A-C4A78CF15F26}"/>
              </a:ext>
            </a:extLst>
          </p:cNvPr>
          <p:cNvSpPr txBox="1"/>
          <p:nvPr/>
        </p:nvSpPr>
        <p:spPr>
          <a:xfrm>
            <a:off x="2852865" y="671945"/>
            <a:ext cx="6098344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Respondents by Gender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1A9D7A1-EB39-1071-880A-F9E3E77FEF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5962349"/>
              </p:ext>
            </p:extLst>
          </p:nvPr>
        </p:nvGraphicFramePr>
        <p:xfrm>
          <a:off x="1519311" y="1110713"/>
          <a:ext cx="9495692" cy="430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760B7CA-EFF5-C46C-B340-67776EA23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470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52541-F666-9585-50F6-68477D9DCDAB}"/>
              </a:ext>
            </a:extLst>
          </p:cNvPr>
          <p:cNvSpPr txBox="1">
            <a:spLocks/>
          </p:cNvSpPr>
          <p:nvPr/>
        </p:nvSpPr>
        <p:spPr>
          <a:xfrm>
            <a:off x="1787237" y="138545"/>
            <a:ext cx="822960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Insights into SM Survey Data </a:t>
            </a:r>
            <a:r>
              <a:rPr lang="en-US" sz="3600" b="1" dirty="0">
                <a:solidFill>
                  <a:schemeClr val="tx1"/>
                </a:solidFill>
                <a:latin typeface="Calibri"/>
              </a:rPr>
              <a:t>D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istribution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678864-3498-41DB-6242-B795C90A0880}"/>
              </a:ext>
            </a:extLst>
          </p:cNvPr>
          <p:cNvSpPr txBox="1"/>
          <p:nvPr/>
        </p:nvSpPr>
        <p:spPr>
          <a:xfrm>
            <a:off x="2852865" y="735736"/>
            <a:ext cx="6098344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Employment Categorization of Respondents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8ABE427-BDE7-A975-D748-746B9D0902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6776767"/>
              </p:ext>
            </p:extLst>
          </p:nvPr>
        </p:nvGraphicFramePr>
        <p:xfrm>
          <a:off x="1498850" y="1109813"/>
          <a:ext cx="8806374" cy="4470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FE8AB50-EA74-7F19-13CE-809CB023E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35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76F8E-36A8-E924-E70A-EF9CC8E918C0}"/>
              </a:ext>
            </a:extLst>
          </p:cNvPr>
          <p:cNvSpPr txBox="1">
            <a:spLocks/>
          </p:cNvSpPr>
          <p:nvPr/>
        </p:nvSpPr>
        <p:spPr>
          <a:xfrm>
            <a:off x="1787237" y="138545"/>
            <a:ext cx="822960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Insights into SM Survey Data Distribution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52A4BA-6F53-6650-CC4B-810956922072}"/>
              </a:ext>
            </a:extLst>
          </p:cNvPr>
          <p:cNvSpPr txBox="1"/>
          <p:nvPr/>
        </p:nvSpPr>
        <p:spPr>
          <a:xfrm>
            <a:off x="2852865" y="670640"/>
            <a:ext cx="6098344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Gender Representation in Institutional Survey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9CAB770-E643-D50E-EC7F-2CA6C3434A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1892113"/>
              </p:ext>
            </p:extLst>
          </p:nvPr>
        </p:nvGraphicFramePr>
        <p:xfrm>
          <a:off x="1448972" y="1044717"/>
          <a:ext cx="9988062" cy="4272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A1B7ADF-69D1-A428-585B-DF9195215E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465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3E2AE-D4DD-BF3D-8EEA-D05D3406A33F}"/>
              </a:ext>
            </a:extLst>
          </p:cNvPr>
          <p:cNvSpPr txBox="1">
            <a:spLocks/>
          </p:cNvSpPr>
          <p:nvPr/>
        </p:nvSpPr>
        <p:spPr>
          <a:xfrm>
            <a:off x="1787237" y="138545"/>
            <a:ext cx="822960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Insights into SM Survey Data Distribution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EF121F-E825-8959-E0F8-AE3A9938D613}"/>
              </a:ext>
            </a:extLst>
          </p:cNvPr>
          <p:cNvSpPr txBox="1"/>
          <p:nvPr/>
        </p:nvSpPr>
        <p:spPr>
          <a:xfrm>
            <a:off x="1898073" y="591249"/>
            <a:ext cx="7827818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Distribution of age groups of respondents in Institutional Survey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7A2AF6-9FF6-8F3A-D5EF-18CEC7A04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39" y="1233054"/>
            <a:ext cx="9777047" cy="473955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16444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1FA2A-51E8-9F60-DA72-ECC3DE615876}"/>
              </a:ext>
            </a:extLst>
          </p:cNvPr>
          <p:cNvSpPr txBox="1">
            <a:spLocks/>
          </p:cNvSpPr>
          <p:nvPr/>
        </p:nvSpPr>
        <p:spPr>
          <a:xfrm>
            <a:off x="1787237" y="138545"/>
            <a:ext cx="822960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Insights into SM Survey Data Distribution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7E421D-CDF1-F482-925E-76B422BBDE7E}"/>
              </a:ext>
            </a:extLst>
          </p:cNvPr>
          <p:cNvSpPr txBox="1"/>
          <p:nvPr/>
        </p:nvSpPr>
        <p:spPr>
          <a:xfrm>
            <a:off x="3362179" y="671945"/>
            <a:ext cx="6433092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Distribution of Professional Profile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A41B13-E37E-0AF9-77F0-495DAC923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15" y="1319314"/>
            <a:ext cx="10186310" cy="40264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B22A71-6FC5-DA21-64C8-7658CEEBF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544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D5B61-684C-3E67-3531-EDCA736A1760}"/>
              </a:ext>
            </a:extLst>
          </p:cNvPr>
          <p:cNvSpPr txBox="1">
            <a:spLocks/>
          </p:cNvSpPr>
          <p:nvPr/>
        </p:nvSpPr>
        <p:spPr>
          <a:xfrm>
            <a:off x="1787237" y="138545"/>
            <a:ext cx="822960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Insights into SM Survey Data Distribution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0DB254-9A8B-778A-69C6-3C87E9AA4229}"/>
              </a:ext>
            </a:extLst>
          </p:cNvPr>
          <p:cNvSpPr txBox="1"/>
          <p:nvPr/>
        </p:nvSpPr>
        <p:spPr>
          <a:xfrm>
            <a:off x="3010487" y="620077"/>
            <a:ext cx="6433092" cy="799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Years of experience of respondents in Institutional Survey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208047-0C60-A7B8-1EDE-B23527F12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378" y="995629"/>
            <a:ext cx="9988062" cy="450471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241FC6-E15C-9CBE-1C22-EF6BC96D38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887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image of results">
            <a:extLst>
              <a:ext uri="{FF2B5EF4-FFF2-40B4-BE49-F238E27FC236}">
                <a16:creationId xmlns:a16="http://schemas.microsoft.com/office/drawing/2014/main" id="{F9D14E9A-38A5-4F8E-1272-0D3A7554FB6D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8972" y="998041"/>
            <a:ext cx="10339754" cy="4558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4BD6A4-E10A-0809-E370-CB34D4CD2F70}"/>
              </a:ext>
            </a:extLst>
          </p:cNvPr>
          <p:cNvSpPr/>
          <p:nvPr/>
        </p:nvSpPr>
        <p:spPr>
          <a:xfrm>
            <a:off x="4183968" y="173502"/>
            <a:ext cx="28076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i="1" dirty="0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0E5EAE-9A3F-9DF4-5A73-A3553ED23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85CD-03AE-1307-9CD6-D3AABF39BABF}"/>
              </a:ext>
            </a:extLst>
          </p:cNvPr>
          <p:cNvSpPr txBox="1">
            <a:spLocks/>
          </p:cNvSpPr>
          <p:nvPr/>
        </p:nvSpPr>
        <p:spPr>
          <a:xfrm>
            <a:off x="169451" y="115209"/>
            <a:ext cx="1219605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Situational Description of Corruption in Nigeria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5ACF79-1D75-82D9-B7DE-9577EC7368E1}"/>
              </a:ext>
            </a:extLst>
          </p:cNvPr>
          <p:cNvSpPr txBox="1"/>
          <p:nvPr/>
        </p:nvSpPr>
        <p:spPr>
          <a:xfrm>
            <a:off x="3207434" y="620077"/>
            <a:ext cx="643309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Typologies of corrupt practices experienced by citizens</a:t>
            </a:r>
            <a:endParaRPr lang="en-N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FEE893B-884D-EB8E-AE42-0A5CF640C1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3463021"/>
              </p:ext>
            </p:extLst>
          </p:nvPr>
        </p:nvGraphicFramePr>
        <p:xfrm>
          <a:off x="1463359" y="995629"/>
          <a:ext cx="9608233" cy="4439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33F4DF4-0D90-6307-F42F-8818DA224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801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49862-27EF-99C0-5C53-77A23CD0AEAE}"/>
              </a:ext>
            </a:extLst>
          </p:cNvPr>
          <p:cNvSpPr txBox="1">
            <a:spLocks/>
          </p:cNvSpPr>
          <p:nvPr/>
        </p:nvSpPr>
        <p:spPr>
          <a:xfrm>
            <a:off x="808619" y="115209"/>
            <a:ext cx="11556881" cy="4683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Situational Description of Corruption in Nigeria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3C5055-C185-0478-8964-41D9913398B6}"/>
              </a:ext>
            </a:extLst>
          </p:cNvPr>
          <p:cNvSpPr txBox="1"/>
          <p:nvPr/>
        </p:nvSpPr>
        <p:spPr>
          <a:xfrm>
            <a:off x="3289521" y="507933"/>
            <a:ext cx="6477934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Situating Corruption at Systemic or Individual level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14.png">
            <a:extLst>
              <a:ext uri="{FF2B5EF4-FFF2-40B4-BE49-F238E27FC236}">
                <a16:creationId xmlns:a16="http://schemas.microsoft.com/office/drawing/2014/main" id="{310F9718-4E01-34D1-36BF-5E746C5C6DF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631851" y="883485"/>
            <a:ext cx="9411286" cy="4542146"/>
          </a:xfrm>
          <a:prstGeom prst="rect">
            <a:avLst/>
          </a:prstGeom>
          <a:ln w="19050">
            <a:solidFill>
              <a:srgbClr val="000000"/>
            </a:solidFill>
            <a:prstDash val="solid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FDE525-C64F-77D0-1196-395793D162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315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7F12-D7EB-2EB1-DF5B-D99D28C8080B}"/>
              </a:ext>
            </a:extLst>
          </p:cNvPr>
          <p:cNvSpPr txBox="1">
            <a:spLocks/>
          </p:cNvSpPr>
          <p:nvPr/>
        </p:nvSpPr>
        <p:spPr>
          <a:xfrm>
            <a:off x="982521" y="115209"/>
            <a:ext cx="11382979" cy="47813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Situational Description of Corruption in Nigeria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1E7AAF-D662-A8D3-BBD1-8FEC25118853}"/>
              </a:ext>
            </a:extLst>
          </p:cNvPr>
          <p:cNvSpPr txBox="1"/>
          <p:nvPr/>
        </p:nvSpPr>
        <p:spPr>
          <a:xfrm>
            <a:off x="3539367" y="592446"/>
            <a:ext cx="6004219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Corruption as a Function of Motivating Factors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6.png">
            <a:extLst>
              <a:ext uri="{FF2B5EF4-FFF2-40B4-BE49-F238E27FC236}">
                <a16:creationId xmlns:a16="http://schemas.microsoft.com/office/drawing/2014/main" id="{39CB0E13-840B-D790-9061-5D2EE05F5CCC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519310" y="967998"/>
            <a:ext cx="10044332" cy="4284428"/>
          </a:xfrm>
          <a:prstGeom prst="rect">
            <a:avLst/>
          </a:prstGeom>
          <a:ln w="19050">
            <a:solidFill>
              <a:srgbClr val="000000"/>
            </a:solidFill>
            <a:prstDash val="solid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452DFE-1724-B2BE-FF36-54693F0D35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469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09068-5A12-3995-1773-E2F65A21A143}"/>
              </a:ext>
            </a:extLst>
          </p:cNvPr>
          <p:cNvSpPr txBox="1">
            <a:spLocks/>
          </p:cNvSpPr>
          <p:nvPr/>
        </p:nvSpPr>
        <p:spPr>
          <a:xfrm>
            <a:off x="1080557" y="115209"/>
            <a:ext cx="11284944" cy="47185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Situational Description of Corruption in Nigeria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1D8D1A-B6C5-F252-EADA-18048ACF19F3}"/>
              </a:ext>
            </a:extLst>
          </p:cNvPr>
          <p:cNvSpPr txBox="1"/>
          <p:nvPr/>
        </p:nvSpPr>
        <p:spPr>
          <a:xfrm>
            <a:off x="3746775" y="587067"/>
            <a:ext cx="5952508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Corruption as a dimension of Power Dynamics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4.png">
            <a:extLst>
              <a:ext uri="{FF2B5EF4-FFF2-40B4-BE49-F238E27FC236}">
                <a16:creationId xmlns:a16="http://schemas.microsoft.com/office/drawing/2014/main" id="{7EB3D692-5FCE-0279-6B84-8253B17520FF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631851" y="1004394"/>
            <a:ext cx="9931791" cy="4228157"/>
          </a:xfrm>
          <a:prstGeom prst="rect">
            <a:avLst/>
          </a:prstGeom>
          <a:ln w="19050">
            <a:solidFill>
              <a:srgbClr val="000000"/>
            </a:solidFill>
            <a:prstDash val="solid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4CD32-BD1F-4592-1265-D46D1C811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374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973FF-5F90-F66B-BAD2-8EA585D127E5}"/>
              </a:ext>
            </a:extLst>
          </p:cNvPr>
          <p:cNvSpPr txBox="1">
            <a:spLocks/>
          </p:cNvSpPr>
          <p:nvPr/>
        </p:nvSpPr>
        <p:spPr>
          <a:xfrm>
            <a:off x="642291" y="115209"/>
            <a:ext cx="11723209" cy="484477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Situational Description of Corruption in Nigeria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90D53D-23EA-9A81-0114-A7B05F334385}"/>
              </a:ext>
            </a:extLst>
          </p:cNvPr>
          <p:cNvSpPr txBox="1"/>
          <p:nvPr/>
        </p:nvSpPr>
        <p:spPr>
          <a:xfrm>
            <a:off x="3850740" y="599686"/>
            <a:ext cx="6183681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role of Identity in Corruption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10.png">
            <a:extLst>
              <a:ext uri="{FF2B5EF4-FFF2-40B4-BE49-F238E27FC236}">
                <a16:creationId xmlns:a16="http://schemas.microsoft.com/office/drawing/2014/main" id="{7FB97F0A-DC09-9979-2068-C5084091D069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446559" y="975238"/>
            <a:ext cx="10114671" cy="4485875"/>
          </a:xfrm>
          <a:prstGeom prst="rect">
            <a:avLst/>
          </a:prstGeom>
          <a:ln w="19050">
            <a:solidFill>
              <a:srgbClr val="000000"/>
            </a:solidFill>
            <a:prstDash val="solid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9F0F86-7E3C-06BB-9F24-D38EEA53B0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231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0275D-2244-17FF-067E-A9283C8A1069}"/>
              </a:ext>
            </a:extLst>
          </p:cNvPr>
          <p:cNvSpPr txBox="1">
            <a:spLocks/>
          </p:cNvSpPr>
          <p:nvPr/>
        </p:nvSpPr>
        <p:spPr>
          <a:xfrm>
            <a:off x="1063401" y="115209"/>
            <a:ext cx="11302099" cy="490697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Situational Description of Corruption in Nigeria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AAA935-171F-B4F8-8D07-C0B2807B8DF9}"/>
              </a:ext>
            </a:extLst>
          </p:cNvPr>
          <p:cNvSpPr txBox="1"/>
          <p:nvPr/>
        </p:nvSpPr>
        <p:spPr>
          <a:xfrm>
            <a:off x="3861849" y="598725"/>
            <a:ext cx="5961557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role of Social Relations in Corruption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8.png">
            <a:extLst>
              <a:ext uri="{FF2B5EF4-FFF2-40B4-BE49-F238E27FC236}">
                <a16:creationId xmlns:a16="http://schemas.microsoft.com/office/drawing/2014/main" id="{398656A6-5B38-E322-A481-6954628857F1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589650" y="974277"/>
            <a:ext cx="9959926" cy="4396969"/>
          </a:xfrm>
          <a:prstGeom prst="rect">
            <a:avLst/>
          </a:prstGeom>
          <a:ln w="19050">
            <a:solidFill>
              <a:srgbClr val="000000"/>
            </a:solidFill>
            <a:prstDash val="solid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6A5292-0A84-9FF4-55F4-7B1B1B097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682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4D291-5941-A101-0730-B630EA157986}"/>
              </a:ext>
            </a:extLst>
          </p:cNvPr>
          <p:cNvSpPr txBox="1">
            <a:spLocks/>
          </p:cNvSpPr>
          <p:nvPr/>
        </p:nvSpPr>
        <p:spPr>
          <a:xfrm>
            <a:off x="1091973" y="115209"/>
            <a:ext cx="11273528" cy="47185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Situational Description of Corruption in Nigeria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261020-2703-9E1A-E55C-200199E54C73}"/>
              </a:ext>
            </a:extLst>
          </p:cNvPr>
          <p:cNvSpPr txBox="1"/>
          <p:nvPr/>
        </p:nvSpPr>
        <p:spPr>
          <a:xfrm>
            <a:off x="4144206" y="576358"/>
            <a:ext cx="5946486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Strategies for Corruption Control</a:t>
            </a:r>
            <a:endParaRPr lang="en-NG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11.png">
            <a:extLst>
              <a:ext uri="{FF2B5EF4-FFF2-40B4-BE49-F238E27FC236}">
                <a16:creationId xmlns:a16="http://schemas.microsoft.com/office/drawing/2014/main" id="{9FCDAD9C-E320-FA13-44A4-1FAB2D174D4F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519311" y="1048216"/>
            <a:ext cx="10142806" cy="4228157"/>
          </a:xfrm>
          <a:prstGeom prst="rect">
            <a:avLst/>
          </a:prstGeom>
          <a:ln w="19050">
            <a:solidFill>
              <a:srgbClr val="000000"/>
            </a:solidFill>
            <a:prstDash val="solid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B885C3-B7E7-17E1-D2D3-190356B914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760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F1283-6E50-91CB-D9FD-7FE1C52D8E17}"/>
              </a:ext>
            </a:extLst>
          </p:cNvPr>
          <p:cNvSpPr txBox="1">
            <a:spLocks/>
          </p:cNvSpPr>
          <p:nvPr/>
        </p:nvSpPr>
        <p:spPr>
          <a:xfrm>
            <a:off x="1578779" y="203454"/>
            <a:ext cx="8229600" cy="419335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Citizen System Dynamic Model of Corruption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C01D2D-6986-112C-158A-E10180FC6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969252"/>
            <a:ext cx="11901054" cy="588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664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4E14-6A1B-B366-C9F9-A833DFF81A19}"/>
              </a:ext>
            </a:extLst>
          </p:cNvPr>
          <p:cNvSpPr txBox="1">
            <a:spLocks/>
          </p:cNvSpPr>
          <p:nvPr/>
        </p:nvSpPr>
        <p:spPr>
          <a:xfrm>
            <a:off x="1578779" y="203454"/>
            <a:ext cx="8229600" cy="419335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Institutional</a:t>
            </a:r>
            <a:r>
              <a:rPr lang="en-US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System Dynamic Model of Corruption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D891C1-4FA0-062F-3826-6A99CEEB9223}"/>
              </a:ext>
            </a:extLst>
          </p:cNvPr>
          <p:cNvSpPr txBox="1"/>
          <p:nvPr/>
        </p:nvSpPr>
        <p:spPr>
          <a:xfrm>
            <a:off x="2799471" y="5995320"/>
            <a:ext cx="55145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Difference is the inclusion of classifying corruption into grand and petty at the Institutional level</a:t>
            </a:r>
            <a:endParaRPr lang="en-NG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76D8F7-DF63-CA52-424C-D18DCF1DC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48145"/>
            <a:ext cx="12053455" cy="590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73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403FBC-7DBB-142A-01E8-7045548357CF}"/>
              </a:ext>
            </a:extLst>
          </p:cNvPr>
          <p:cNvSpPr txBox="1">
            <a:spLocks/>
          </p:cNvSpPr>
          <p:nvPr/>
        </p:nvSpPr>
        <p:spPr>
          <a:xfrm>
            <a:off x="289810" y="704850"/>
            <a:ext cx="11680517" cy="574513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rgbClr val="0E101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Dynamic </a:t>
            </a:r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Models (in the methodology) were calibrated using the probability weights generated from the SenseMaker survey</a:t>
            </a:r>
          </a:p>
          <a:p>
            <a:pPr marL="393192" lvl="1" indent="0">
              <a:buClr>
                <a:srgbClr val="0BD0D9"/>
              </a:buClr>
              <a:buSzPct val="95000"/>
              <a:buNone/>
              <a:defRPr/>
            </a:pPr>
            <a:endParaRPr lang="en-US" sz="2600" dirty="0">
              <a:solidFill>
                <a:srgbClr val="0E101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1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Ex-ante simulation of corruption control measures over a 10-years period</a:t>
            </a:r>
          </a:p>
          <a:p>
            <a:pPr lvl="2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mpacts of policies/interventions that alter behavioural norms (such as those implied in corrupt behavior) takes time to manifest significant changes</a:t>
            </a:r>
          </a:p>
          <a:p>
            <a:pPr marL="667512" lvl="2" indent="0">
              <a:buClr>
                <a:srgbClr val="0BD0D9"/>
              </a:buClr>
              <a:buSzPct val="95000"/>
              <a:buNone/>
              <a:defRPr/>
            </a:pPr>
            <a:endParaRPr lang="en-US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1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25% change across some selected desirable attributes and undesirable attribute</a:t>
            </a:r>
          </a:p>
          <a:p>
            <a:pPr lvl="3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Inputs that generate changes in the corruption phenomenon</a:t>
            </a:r>
          </a:p>
          <a:p>
            <a:pPr lvl="2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Results are presented as scenario outcomes below</a:t>
            </a:r>
            <a:endParaRPr lang="en-US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1"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C2134F-1443-6525-252C-13394B5BFE66}"/>
              </a:ext>
            </a:extLst>
          </p:cNvPr>
          <p:cNvSpPr txBox="1">
            <a:spLocks/>
          </p:cNvSpPr>
          <p:nvPr/>
        </p:nvSpPr>
        <p:spPr>
          <a:xfrm>
            <a:off x="1550644" y="288758"/>
            <a:ext cx="8229600" cy="38076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Scenario </a:t>
            </a:r>
            <a:r>
              <a:rPr lang="en-US" sz="3600" b="1" dirty="0">
                <a:solidFill>
                  <a:schemeClr val="tx1"/>
                </a:solidFill>
                <a:latin typeface="Calibri"/>
              </a:rPr>
              <a:t>Analysis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AFF349-DB3D-2966-2875-1BAB51DF0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248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BC2D9-181B-8240-D82F-93352ADA3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2" y="269046"/>
            <a:ext cx="9875520" cy="528543"/>
          </a:xfrm>
        </p:spPr>
        <p:txBody>
          <a:bodyPr>
            <a:noAutofit/>
          </a:bodyPr>
          <a:lstStyle/>
          <a:p>
            <a:pPr algn="ctr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Scenario </a:t>
            </a:r>
            <a:r>
              <a:rPr lang="en-US" sz="3600" b="1" dirty="0">
                <a:solidFill>
                  <a:schemeClr val="tx1"/>
                </a:solidFill>
                <a:latin typeface="Calibri"/>
              </a:rPr>
              <a:t>Analysis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6CC7D-9C03-143F-C947-48583C6E4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64" y="797589"/>
            <a:ext cx="11528804" cy="5672484"/>
          </a:xfrm>
        </p:spPr>
        <p:txBody>
          <a:bodyPr>
            <a:noAutofit/>
          </a:bodyPr>
          <a:lstStyle/>
          <a:p>
            <a:r>
              <a:rPr lang="en-US" sz="2600" dirty="0">
                <a:solidFill>
                  <a:srgbClr val="0E101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ssumption:</a:t>
            </a:r>
          </a:p>
          <a:p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600" dirty="0">
                <a:solidFill>
                  <a:srgbClr val="0E101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favorable condition when there is 25% increase in NATIONAL PATRIOTISM…</a:t>
            </a:r>
          </a:p>
          <a:p>
            <a:pPr lvl="1"/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RELATIVE CORRUPTION decreases</a:t>
            </a:r>
          </a:p>
          <a:p>
            <a:pPr marL="205740" lvl="1" indent="0">
              <a:buNone/>
            </a:pPr>
            <a:endParaRPr lang="en-US" sz="2600" dirty="0">
              <a:solidFill>
                <a:srgbClr val="0E101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 undesired condition/attribute occurs such that there is a 25% increase in ABUSE OF POSITION…</a:t>
            </a:r>
          </a:p>
          <a:p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600" dirty="0">
                <a:solidFill>
                  <a:srgbClr val="0E101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RELATIVE CORRUPTION increases</a:t>
            </a:r>
          </a:p>
          <a:p>
            <a:pPr marL="34290" indent="0">
              <a:buNone/>
            </a:pPr>
            <a:endParaRPr lang="en-US" sz="2600" dirty="0">
              <a:solidFill>
                <a:srgbClr val="0E101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When there is a 25% increase in both NATIONAL PATRIOTISM and ABUSE OF POSITION</a:t>
            </a:r>
          </a:p>
          <a:p>
            <a:pPr lvl="2"/>
            <a:r>
              <a:rPr lang="en-US" sz="2600" dirty="0">
                <a:solidFill>
                  <a:srgbClr val="0E101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</a:t>
            </a:r>
            <a:r>
              <a:rPr lang="en-US" sz="26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oth changes cancel each other out and RELATIVE CORRUPTION remains at the initial value (unchanged: see Scenario 1).     </a:t>
            </a:r>
            <a:endParaRPr lang="en-US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415F0-F232-EE8B-9DB6-30187172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54798-F86D-41A3-B82E-3E0A7199418F}" type="slidenum">
              <a:rPr lang="en-GB" smtClean="0"/>
              <a:pPr>
                <a:defRPr/>
              </a:pPr>
              <a:t>26</a:t>
            </a:fld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2BEA227-4DAD-A808-9A0C-F0E491B70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99E71E-AD32-44F0-8459-31670456143F}" type="datetime1">
              <a:rPr lang="en-US" smtClean="0"/>
              <a:t>11/15/2023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2281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176A-42FE-CFD0-2BF3-29BE02658193}"/>
              </a:ext>
            </a:extLst>
          </p:cNvPr>
          <p:cNvSpPr txBox="1">
            <a:spLocks/>
          </p:cNvSpPr>
          <p:nvPr/>
        </p:nvSpPr>
        <p:spPr>
          <a:xfrm>
            <a:off x="169451" y="115209"/>
            <a:ext cx="1219605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Simulation Result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3C594D-0191-4B58-4864-0AE77C481EE7}"/>
              </a:ext>
            </a:extLst>
          </p:cNvPr>
          <p:cNvSpPr txBox="1"/>
          <p:nvPr/>
        </p:nvSpPr>
        <p:spPr>
          <a:xfrm>
            <a:off x="1479884" y="648609"/>
            <a:ext cx="3341498" cy="501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Scenario 1:	</a:t>
            </a:r>
            <a:endParaRPr lang="en-NG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E08A4A-DC2A-DCBE-C40C-4AEF9A5C5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44B2B6-C6BF-A6EA-AEF3-7BD13D59E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047" y="1118609"/>
            <a:ext cx="11393906" cy="464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000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5812C-6779-D447-BC31-004CD18B604C}"/>
              </a:ext>
            </a:extLst>
          </p:cNvPr>
          <p:cNvSpPr txBox="1">
            <a:spLocks/>
          </p:cNvSpPr>
          <p:nvPr/>
        </p:nvSpPr>
        <p:spPr>
          <a:xfrm>
            <a:off x="169451" y="115209"/>
            <a:ext cx="1219605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4617B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srgbClr val="04617B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Simulation Result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E0FB10-FBBC-8E0D-9DFC-E83A6A308C30}"/>
              </a:ext>
            </a:extLst>
          </p:cNvPr>
          <p:cNvSpPr txBox="1"/>
          <p:nvPr/>
        </p:nvSpPr>
        <p:spPr>
          <a:xfrm>
            <a:off x="2358189" y="807853"/>
            <a:ext cx="2057400" cy="49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Scenario 2</a:t>
            </a:r>
            <a:endParaRPr lang="en-NG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94FC44-947A-54B4-71CC-107969344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5B2E10-11E7-EDCB-144C-9B2E0EF3A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684" y="1275930"/>
            <a:ext cx="11008895" cy="419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5457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FC475-93FE-0A78-49F1-8202049EC9B4}"/>
              </a:ext>
            </a:extLst>
          </p:cNvPr>
          <p:cNvSpPr txBox="1">
            <a:spLocks/>
          </p:cNvSpPr>
          <p:nvPr/>
        </p:nvSpPr>
        <p:spPr>
          <a:xfrm>
            <a:off x="169451" y="115209"/>
            <a:ext cx="12196050" cy="533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Simulation Result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F72FAD-ABA1-64F2-4357-06964BC91284}"/>
              </a:ext>
            </a:extLst>
          </p:cNvPr>
          <p:cNvSpPr txBox="1"/>
          <p:nvPr/>
        </p:nvSpPr>
        <p:spPr>
          <a:xfrm>
            <a:off x="1981200" y="807853"/>
            <a:ext cx="2145632" cy="501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Scenario 3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NG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56F3D4-2D73-A9E5-31E2-BB005F53B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F9FC42-7FC5-E6EE-5787-DC1DB5297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147" y="1203159"/>
            <a:ext cx="10996864" cy="399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391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A048F-B252-D7BD-5364-3C3876D6C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01782"/>
            <a:ext cx="9875520" cy="581891"/>
          </a:xfrm>
        </p:spPr>
        <p:txBody>
          <a:bodyPr>
            <a:normAutofit fontScale="90000"/>
          </a:bodyPr>
          <a:lstStyle/>
          <a:p>
            <a:pPr algn="ctr"/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Key Messages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48AB3-C3FE-A973-E1DD-8902F72E5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47" y="983673"/>
            <a:ext cx="11105147" cy="459898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League Spartan" charset="0"/>
                <a:cs typeface="Calibri" panose="020F0502020204030204" pitchFamily="34" charset="0"/>
              </a:rPr>
              <a:t>Effective corruption control requires an adaptive understanding of underlying psychosocial constructs</a:t>
            </a:r>
          </a:p>
          <a:p>
            <a:pPr marL="34290" indent="0">
              <a:buNone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League Spartan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Corruption control strategies has to be significant and holistic, rather than a single control mechanism</a:t>
            </a:r>
          </a:p>
          <a:p>
            <a:pPr marL="34290" indent="0">
              <a:buNone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Simultaneously</a:t>
            </a:r>
            <a:r>
              <a:rPr lang="en-US" sz="2800" dirty="0">
                <a:solidFill>
                  <a:srgbClr val="0E101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provide levers that engender significant positive behavioural changes across undesirable attributes</a:t>
            </a:r>
          </a:p>
          <a:p>
            <a:pPr marL="34290" indent="0">
              <a:buNone/>
            </a:pPr>
            <a:endParaRPr lang="en-US" sz="2800" dirty="0">
              <a:solidFill>
                <a:srgbClr val="0E101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League Spartan" charset="0"/>
                <a:cs typeface="Calibri" panose="020F0502020204030204" pitchFamily="34" charset="0"/>
              </a:rPr>
              <a:t>Efforts towards corruption control has to be intense, and enforcement has to be strong and vigorous</a:t>
            </a:r>
          </a:p>
          <a:p>
            <a:endParaRPr lang="en-US" sz="3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70AF1-9FE6-5456-6E0E-F1D5E8D07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54798-F86D-41A3-B82E-3E0A7199418F}" type="slidenum">
              <a:rPr lang="en-GB" smtClean="0"/>
              <a:pPr>
                <a:defRPr/>
              </a:pPr>
              <a:t>30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2E87C-4874-4035-885E-D0B0FF143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7157C9-F8AA-1985-249D-97A0B100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84409C-DFC5-484C-BEE9-BB3C4F6DE9A7}" type="datetime1">
              <a:rPr lang="en-US" smtClean="0"/>
              <a:t>11/15/2023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46135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0BC1666-B049-C97E-5141-D48788E89840}"/>
              </a:ext>
            </a:extLst>
          </p:cNvPr>
          <p:cNvGrpSpPr/>
          <p:nvPr/>
        </p:nvGrpSpPr>
        <p:grpSpPr>
          <a:xfrm>
            <a:off x="462881" y="3089348"/>
            <a:ext cx="11582401" cy="1225620"/>
            <a:chOff x="332508" y="4153709"/>
            <a:chExt cx="11582401" cy="12256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C268AAA-F57D-D5A9-1DB2-DA846EB85094}"/>
                </a:ext>
              </a:extLst>
            </p:cNvPr>
            <p:cNvSpPr/>
            <p:nvPr/>
          </p:nvSpPr>
          <p:spPr>
            <a:xfrm>
              <a:off x="332508" y="4153709"/>
              <a:ext cx="11582401" cy="1225620"/>
            </a:xfrm>
            <a:prstGeom prst="rect">
              <a:avLst/>
            </a:prstGeom>
            <a:solidFill>
              <a:srgbClr val="A6B727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435984E-9F3B-97C6-B7F6-C9CA48C6F4BE}"/>
                </a:ext>
              </a:extLst>
            </p:cNvPr>
            <p:cNvSpPr txBox="1"/>
            <p:nvPr/>
          </p:nvSpPr>
          <p:spPr>
            <a:xfrm>
              <a:off x="2389447" y="4203146"/>
              <a:ext cx="7722584" cy="9952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5867" dirty="0">
                  <a:solidFill>
                    <a:srgbClr val="FFFFFF"/>
                  </a:solidFill>
                  <a:latin typeface="Corbel" panose="020B0503020204020204"/>
                  <a:cs typeface="Arial" pitchFamily="34" charset="0"/>
                </a:rPr>
                <a:t>Thank You for listening</a:t>
              </a:r>
              <a:endParaRPr lang="ko-KR" altLang="en-US" sz="5867" dirty="0">
                <a:solidFill>
                  <a:srgbClr val="FFFFFF"/>
                </a:solidFill>
                <a:latin typeface="Corbel" panose="020B0503020204020204"/>
                <a:cs typeface="Arial" pitchFamily="34" charset="0"/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FD5981B5-CEF2-37F1-F6FE-1E8783F4C4F3}"/>
              </a:ext>
            </a:extLst>
          </p:cNvPr>
          <p:cNvSpPr/>
          <p:nvPr/>
        </p:nvSpPr>
        <p:spPr>
          <a:xfrm>
            <a:off x="8211992" y="2232636"/>
            <a:ext cx="773271" cy="773271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840E548-BF11-0E61-DE91-6F84B41F207C}"/>
              </a:ext>
            </a:extLst>
          </p:cNvPr>
          <p:cNvSpPr/>
          <p:nvPr/>
        </p:nvSpPr>
        <p:spPr>
          <a:xfrm>
            <a:off x="10896490" y="3035713"/>
            <a:ext cx="506393" cy="506393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6783AF9-4C46-614E-7A3A-6D1E7F41CAEE}"/>
              </a:ext>
            </a:extLst>
          </p:cNvPr>
          <p:cNvSpPr/>
          <p:nvPr/>
        </p:nvSpPr>
        <p:spPr>
          <a:xfrm>
            <a:off x="9761427" y="781194"/>
            <a:ext cx="516853" cy="516853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F67062-2055-2E23-9F27-1E9489689692}"/>
              </a:ext>
            </a:extLst>
          </p:cNvPr>
          <p:cNvSpPr/>
          <p:nvPr/>
        </p:nvSpPr>
        <p:spPr>
          <a:xfrm>
            <a:off x="10197311" y="2949370"/>
            <a:ext cx="901558" cy="901558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210BC35-16B8-782B-0EF6-98127690AFF8}"/>
              </a:ext>
            </a:extLst>
          </p:cNvPr>
          <p:cNvSpPr/>
          <p:nvPr/>
        </p:nvSpPr>
        <p:spPr>
          <a:xfrm>
            <a:off x="2432698" y="1815596"/>
            <a:ext cx="962308" cy="962308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0FB5BD0-F7CC-1C20-3AB1-22B0E927A014}"/>
              </a:ext>
            </a:extLst>
          </p:cNvPr>
          <p:cNvSpPr/>
          <p:nvPr/>
        </p:nvSpPr>
        <p:spPr>
          <a:xfrm>
            <a:off x="2668257" y="844212"/>
            <a:ext cx="656604" cy="656604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0E422AE-C729-1A81-4718-A7C9AE6F1354}"/>
              </a:ext>
            </a:extLst>
          </p:cNvPr>
          <p:cNvSpPr/>
          <p:nvPr/>
        </p:nvSpPr>
        <p:spPr>
          <a:xfrm>
            <a:off x="6808066" y="619083"/>
            <a:ext cx="242979" cy="242979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4FC2B18-2402-65D7-678A-0AF36A1F9EFF}"/>
              </a:ext>
            </a:extLst>
          </p:cNvPr>
          <p:cNvSpPr/>
          <p:nvPr/>
        </p:nvSpPr>
        <p:spPr>
          <a:xfrm>
            <a:off x="5103454" y="1046165"/>
            <a:ext cx="404592" cy="404592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32D4E1C-AEF9-E9E8-3841-9C9BC645ADD2}"/>
              </a:ext>
            </a:extLst>
          </p:cNvPr>
          <p:cNvSpPr/>
          <p:nvPr/>
        </p:nvSpPr>
        <p:spPr>
          <a:xfrm>
            <a:off x="2348624" y="2503039"/>
            <a:ext cx="404592" cy="404592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40EBE86-669B-0AF7-BCE1-57E2C34CC610}"/>
              </a:ext>
            </a:extLst>
          </p:cNvPr>
          <p:cNvSpPr/>
          <p:nvPr/>
        </p:nvSpPr>
        <p:spPr>
          <a:xfrm>
            <a:off x="1357837" y="2406633"/>
            <a:ext cx="498826" cy="498826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94442DF-3BA0-1BC6-1257-099F6E73068D}"/>
              </a:ext>
            </a:extLst>
          </p:cNvPr>
          <p:cNvSpPr/>
          <p:nvPr/>
        </p:nvSpPr>
        <p:spPr>
          <a:xfrm>
            <a:off x="37811" y="2276039"/>
            <a:ext cx="1344768" cy="1344768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1B5714-DAED-FD14-1112-965E8ACA5F6C}"/>
              </a:ext>
            </a:extLst>
          </p:cNvPr>
          <p:cNvSpPr/>
          <p:nvPr/>
        </p:nvSpPr>
        <p:spPr>
          <a:xfrm>
            <a:off x="10938453" y="708766"/>
            <a:ext cx="1106829" cy="1106829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C4B9ED8-1D73-47FF-0B23-EC12E284AFFE}"/>
              </a:ext>
            </a:extLst>
          </p:cNvPr>
          <p:cNvSpPr/>
          <p:nvPr/>
        </p:nvSpPr>
        <p:spPr>
          <a:xfrm>
            <a:off x="2454804" y="880520"/>
            <a:ext cx="331383" cy="331383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7506B94-5BA9-88A7-4587-489A4F71F29E}"/>
              </a:ext>
            </a:extLst>
          </p:cNvPr>
          <p:cNvSpPr/>
          <p:nvPr/>
        </p:nvSpPr>
        <p:spPr>
          <a:xfrm>
            <a:off x="145136" y="277276"/>
            <a:ext cx="820878" cy="820878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CBC4E7E-BEE9-CC23-5AAF-F90777C34003}"/>
              </a:ext>
            </a:extLst>
          </p:cNvPr>
          <p:cNvSpPr/>
          <p:nvPr/>
        </p:nvSpPr>
        <p:spPr>
          <a:xfrm>
            <a:off x="481123" y="4439471"/>
            <a:ext cx="762187" cy="762187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706C84F-151C-865C-024F-250AC72A7231}"/>
              </a:ext>
            </a:extLst>
          </p:cNvPr>
          <p:cNvSpPr/>
          <p:nvPr/>
        </p:nvSpPr>
        <p:spPr>
          <a:xfrm>
            <a:off x="10278280" y="4693579"/>
            <a:ext cx="464131" cy="464131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F13ED57-C871-21CA-0FDA-786B1942ED8B}"/>
              </a:ext>
            </a:extLst>
          </p:cNvPr>
          <p:cNvSpPr/>
          <p:nvPr/>
        </p:nvSpPr>
        <p:spPr>
          <a:xfrm>
            <a:off x="11078708" y="4402700"/>
            <a:ext cx="826317" cy="826317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413AEAF-B953-7009-78AC-82E5BE771392}"/>
              </a:ext>
            </a:extLst>
          </p:cNvPr>
          <p:cNvSpPr/>
          <p:nvPr/>
        </p:nvSpPr>
        <p:spPr>
          <a:xfrm>
            <a:off x="8257517" y="5000138"/>
            <a:ext cx="962308" cy="962308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A856F38-C36A-4A09-052E-7DDAB864931E}"/>
              </a:ext>
            </a:extLst>
          </p:cNvPr>
          <p:cNvSpPr/>
          <p:nvPr/>
        </p:nvSpPr>
        <p:spPr>
          <a:xfrm>
            <a:off x="3227515" y="5371302"/>
            <a:ext cx="286720" cy="286720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50E4013-4BDA-F5A9-7AB6-3D5A001BDDD5}"/>
              </a:ext>
            </a:extLst>
          </p:cNvPr>
          <p:cNvSpPr/>
          <p:nvPr/>
        </p:nvSpPr>
        <p:spPr>
          <a:xfrm>
            <a:off x="2712665" y="5604458"/>
            <a:ext cx="656604" cy="656604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3474FEC-E93D-B322-75C4-7658D5A40279}"/>
              </a:ext>
            </a:extLst>
          </p:cNvPr>
          <p:cNvSpPr/>
          <p:nvPr/>
        </p:nvSpPr>
        <p:spPr>
          <a:xfrm>
            <a:off x="1751580" y="4816286"/>
            <a:ext cx="682849" cy="682849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CBC7060-825E-9F86-869F-5874E0B05FE3}"/>
              </a:ext>
            </a:extLst>
          </p:cNvPr>
          <p:cNvSpPr/>
          <p:nvPr/>
        </p:nvSpPr>
        <p:spPr>
          <a:xfrm>
            <a:off x="4783042" y="6104314"/>
            <a:ext cx="776344" cy="776344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50DBE32-4E3E-9B94-A664-0BFEA8D8078D}"/>
              </a:ext>
            </a:extLst>
          </p:cNvPr>
          <p:cNvSpPr/>
          <p:nvPr/>
        </p:nvSpPr>
        <p:spPr>
          <a:xfrm>
            <a:off x="6852474" y="5379329"/>
            <a:ext cx="242979" cy="242979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5E5CD8A-0F30-2E47-289E-CB3D87024794}"/>
              </a:ext>
            </a:extLst>
          </p:cNvPr>
          <p:cNvSpPr/>
          <p:nvPr/>
        </p:nvSpPr>
        <p:spPr>
          <a:xfrm>
            <a:off x="5928058" y="5854759"/>
            <a:ext cx="242979" cy="242979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B2B098A-88FE-63FE-0D16-DABFA9AD9767}"/>
              </a:ext>
            </a:extLst>
          </p:cNvPr>
          <p:cNvSpPr/>
          <p:nvPr/>
        </p:nvSpPr>
        <p:spPr>
          <a:xfrm>
            <a:off x="1171043" y="6561831"/>
            <a:ext cx="219607" cy="219607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626976D-9F17-02A8-EEA2-9D871E2ACE98}"/>
              </a:ext>
            </a:extLst>
          </p:cNvPr>
          <p:cNvSpPr/>
          <p:nvPr/>
        </p:nvSpPr>
        <p:spPr>
          <a:xfrm>
            <a:off x="3255709" y="3422681"/>
            <a:ext cx="962308" cy="962308"/>
          </a:xfrm>
          <a:prstGeom prst="ellipse">
            <a:avLst/>
          </a:prstGeom>
          <a:solidFill>
            <a:srgbClr val="A6B727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676F204-6A68-C91C-C80B-76CDB4DE7751}"/>
              </a:ext>
            </a:extLst>
          </p:cNvPr>
          <p:cNvSpPr/>
          <p:nvPr/>
        </p:nvSpPr>
        <p:spPr>
          <a:xfrm>
            <a:off x="8406878" y="3990900"/>
            <a:ext cx="476336" cy="476336"/>
          </a:xfrm>
          <a:prstGeom prst="ellipse">
            <a:avLst/>
          </a:prstGeom>
          <a:solidFill>
            <a:srgbClr val="FE9E00">
              <a:alpha val="2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A0EA20A-DB1D-0408-84C1-5DED4A446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445" y="5614725"/>
            <a:ext cx="2533745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519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14100</TotalTime>
  <Words>849</Words>
  <Application>Microsoft Office PowerPoint</Application>
  <PresentationFormat>Widescreen</PresentationFormat>
  <Paragraphs>174</Paragraphs>
  <Slides>31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</vt:lpstr>
      <vt:lpstr>Calibri</vt:lpstr>
      <vt:lpstr>Calibri Light</vt:lpstr>
      <vt:lpstr>Corbel</vt:lpstr>
      <vt:lpstr>Footlight MT Light</vt:lpstr>
      <vt:lpstr>Perpetua</vt:lpstr>
      <vt:lpstr>Times New Roman</vt:lpstr>
      <vt:lpstr>Wingdings</vt:lpstr>
      <vt:lpstr>Wingdings 2</vt:lpstr>
      <vt:lpstr>Basis</vt:lpstr>
      <vt:lpstr>PowerPoint Presentation</vt:lpstr>
      <vt:lpstr>PowerPoint Presentation</vt:lpstr>
      <vt:lpstr>PowerPoint Presentation</vt:lpstr>
      <vt:lpstr>Nigeria’s Corruption Perception Index and Rank (2013-2022) </vt:lpstr>
      <vt:lpstr>PowerPoint Presentation</vt:lpstr>
      <vt:lpstr>Approach…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Scenario Analysis </vt:lpstr>
      <vt:lpstr>PowerPoint Presentation</vt:lpstr>
      <vt:lpstr>PowerPoint Presentation</vt:lpstr>
      <vt:lpstr>PowerPoint Presentation</vt:lpstr>
      <vt:lpstr> Key Messages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Agricultural Resource Conflict on Agriculture and Food Security in Nigeria</dc:title>
  <dc:creator>1</dc:creator>
  <cp:lastModifiedBy>USER</cp:lastModifiedBy>
  <cp:revision>546</cp:revision>
  <dcterms:created xsi:type="dcterms:W3CDTF">2020-06-03T17:03:49Z</dcterms:created>
  <dcterms:modified xsi:type="dcterms:W3CDTF">2023-11-15T13:05:05Z</dcterms:modified>
</cp:coreProperties>
</file>