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6.xml" ContentType="application/vnd.openxmlformats-officedocument.themeOverr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7.xml" ContentType="application/vnd.openxmlformats-officedocument.themeOverr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8.xml" ContentType="application/vnd.openxmlformats-officedocument.themeOverrid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9.xml" ContentType="application/vnd.openxmlformats-officedocument.themeOverr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0.xml" ContentType="application/vnd.openxmlformats-officedocument.themeOverr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1.xml" ContentType="application/vnd.openxmlformats-officedocument.themeOverr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2.xml" ContentType="application/vnd.openxmlformats-officedocument.themeOverr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51"/>
  </p:notesMasterIdLst>
  <p:handoutMasterIdLst>
    <p:handoutMasterId r:id="rId52"/>
  </p:handoutMasterIdLst>
  <p:sldIdLst>
    <p:sldId id="643" r:id="rId2"/>
    <p:sldId id="639" r:id="rId3"/>
    <p:sldId id="586" r:id="rId4"/>
    <p:sldId id="294" r:id="rId5"/>
    <p:sldId id="281" r:id="rId6"/>
    <p:sldId id="282" r:id="rId7"/>
    <p:sldId id="283" r:id="rId8"/>
    <p:sldId id="284" r:id="rId9"/>
    <p:sldId id="290" r:id="rId10"/>
    <p:sldId id="291" r:id="rId11"/>
    <p:sldId id="297" r:id="rId12"/>
    <p:sldId id="285" r:id="rId13"/>
    <p:sldId id="287" r:id="rId14"/>
    <p:sldId id="288" r:id="rId15"/>
    <p:sldId id="292" r:id="rId16"/>
    <p:sldId id="293" r:id="rId17"/>
    <p:sldId id="628" r:id="rId18"/>
    <p:sldId id="629" r:id="rId19"/>
    <p:sldId id="676" r:id="rId20"/>
    <p:sldId id="677" r:id="rId21"/>
    <p:sldId id="695" r:id="rId22"/>
    <p:sldId id="679" r:id="rId23"/>
    <p:sldId id="692" r:id="rId24"/>
    <p:sldId id="655" r:id="rId25"/>
    <p:sldId id="658" r:id="rId26"/>
    <p:sldId id="659" r:id="rId27"/>
    <p:sldId id="681" r:id="rId28"/>
    <p:sldId id="680" r:id="rId29"/>
    <p:sldId id="660" r:id="rId30"/>
    <p:sldId id="661" r:id="rId31"/>
    <p:sldId id="662" r:id="rId32"/>
    <p:sldId id="663" r:id="rId33"/>
    <p:sldId id="664" r:id="rId34"/>
    <p:sldId id="666" r:id="rId35"/>
    <p:sldId id="684" r:id="rId36"/>
    <p:sldId id="689" r:id="rId37"/>
    <p:sldId id="690" r:id="rId38"/>
    <p:sldId id="696" r:id="rId39"/>
    <p:sldId id="672" r:id="rId40"/>
    <p:sldId id="669" r:id="rId41"/>
    <p:sldId id="671" r:id="rId42"/>
    <p:sldId id="673" r:id="rId43"/>
    <p:sldId id="674" r:id="rId44"/>
    <p:sldId id="630" r:id="rId45"/>
    <p:sldId id="675" r:id="rId46"/>
    <p:sldId id="693" r:id="rId47"/>
    <p:sldId id="694" r:id="rId48"/>
    <p:sldId id="576" r:id="rId49"/>
    <p:sldId id="697"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656D463-6D6D-45DD-8D17-0EDD84B355C7}">
          <p14:sldIdLst>
            <p14:sldId id="643"/>
            <p14:sldId id="639"/>
            <p14:sldId id="586"/>
            <p14:sldId id="294"/>
            <p14:sldId id="281"/>
            <p14:sldId id="282"/>
            <p14:sldId id="283"/>
            <p14:sldId id="284"/>
            <p14:sldId id="290"/>
            <p14:sldId id="291"/>
            <p14:sldId id="297"/>
            <p14:sldId id="285"/>
            <p14:sldId id="287"/>
            <p14:sldId id="288"/>
            <p14:sldId id="292"/>
            <p14:sldId id="293"/>
            <p14:sldId id="628"/>
            <p14:sldId id="629"/>
            <p14:sldId id="676"/>
            <p14:sldId id="677"/>
            <p14:sldId id="695"/>
            <p14:sldId id="679"/>
            <p14:sldId id="692"/>
            <p14:sldId id="655"/>
            <p14:sldId id="658"/>
            <p14:sldId id="659"/>
            <p14:sldId id="681"/>
            <p14:sldId id="680"/>
            <p14:sldId id="660"/>
            <p14:sldId id="661"/>
            <p14:sldId id="662"/>
            <p14:sldId id="663"/>
            <p14:sldId id="664"/>
            <p14:sldId id="666"/>
            <p14:sldId id="684"/>
            <p14:sldId id="689"/>
            <p14:sldId id="690"/>
            <p14:sldId id="696"/>
            <p14:sldId id="672"/>
            <p14:sldId id="669"/>
            <p14:sldId id="671"/>
            <p14:sldId id="673"/>
            <p14:sldId id="674"/>
            <p14:sldId id="630"/>
            <p14:sldId id="675"/>
            <p14:sldId id="693"/>
            <p14:sldId id="694"/>
            <p14:sldId id="576"/>
            <p14:sldId id="69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 initials="1" lastIdx="1" clrIdx="0">
    <p:extLst>
      <p:ext uri="{19B8F6BF-5375-455C-9EA6-DF929625EA0E}">
        <p15:presenceInfo xmlns:p15="http://schemas.microsoft.com/office/powerpoint/2012/main" userId="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5327"/>
    <a:srgbClr val="14BC3C"/>
    <a:srgbClr val="FF0000"/>
    <a:srgbClr val="0CA45C"/>
    <a:srgbClr val="F67F12"/>
    <a:srgbClr val="CCFF33"/>
    <a:srgbClr val="DA8700"/>
    <a:srgbClr val="FFFFFF"/>
    <a:srgbClr val="2383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15" autoAdjust="0"/>
    <p:restoredTop sz="94061" autoAdjust="0"/>
  </p:normalViewPr>
  <p:slideViewPr>
    <p:cSldViewPr snapToGrid="0">
      <p:cViewPr varScale="1">
        <p:scale>
          <a:sx n="65" d="100"/>
          <a:sy n="65" d="100"/>
        </p:scale>
        <p:origin x="630" y="72"/>
      </p:cViewPr>
      <p:guideLst/>
    </p:cSldViewPr>
  </p:slideViewPr>
  <p:outlineViewPr>
    <p:cViewPr>
      <p:scale>
        <a:sx n="33" d="100"/>
        <a:sy n="33" d="100"/>
      </p:scale>
      <p:origin x="0" y="-54"/>
    </p:cViewPr>
  </p:outlineViewPr>
  <p:notesTextViewPr>
    <p:cViewPr>
      <p:scale>
        <a:sx n="150" d="100"/>
        <a:sy n="150" d="100"/>
      </p:scale>
      <p:origin x="0" y="0"/>
    </p:cViewPr>
  </p:notesTextViewPr>
  <p:sorterViewPr>
    <p:cViewPr>
      <p:scale>
        <a:sx n="100" d="100"/>
        <a:sy n="100" d="100"/>
      </p:scale>
      <p:origin x="0" y="-153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3" Type="http://schemas.openxmlformats.org/officeDocument/2006/relationships/oleObject" Target="file:///C:\Users\LOUIS\Downloads\Share%20of%20Capital%20and%20Recurrent%20Expenditure%20in%20Total.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embeddings/oleObject7.bin"/><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image" Target="../media/image7.jpeg"/><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image" Target="../media/image7.jpeg"/><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4.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package" Target="../embeddings/Microsoft_Excel_Worksheet5.xlsx"/><Relationship Id="rId4" Type="http://schemas.openxmlformats.org/officeDocument/2006/relationships/image" Target="../media/image8.jpeg"/></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embeddings/oleObject8.bin"/></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embeddings/oleObject9.bin"/></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embeddings/oleObject10.bin"/></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embeddings/oleObject11.bin"/></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embeddings/oleObject12.bin"/></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embeddings/oleObject13.bin"/></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embeddings/oleObject14.bin"/></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embeddings/oleObject15.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Sheet2!$C$5</c:f>
              <c:strCache>
                <c:ptCount val="1"/>
                <c:pt idx="0">
                  <c:v>MDAs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numRef>
              <c:f>Sheet2!$D$4:$E$4</c:f>
              <c:numCache>
                <c:formatCode>General</c:formatCode>
                <c:ptCount val="2"/>
                <c:pt idx="0">
                  <c:v>2011</c:v>
                </c:pt>
                <c:pt idx="1">
                  <c:v>2021</c:v>
                </c:pt>
              </c:numCache>
            </c:numRef>
          </c:cat>
          <c:val>
            <c:numRef>
              <c:f>Sheet2!$D$5:$E$5</c:f>
              <c:numCache>
                <c:formatCode>General</c:formatCode>
                <c:ptCount val="2"/>
                <c:pt idx="0">
                  <c:v>943</c:v>
                </c:pt>
                <c:pt idx="1">
                  <c:v>963</c:v>
                </c:pt>
              </c:numCache>
            </c:numRef>
          </c:val>
          <c:extLst>
            <c:ext xmlns:c16="http://schemas.microsoft.com/office/drawing/2014/chart" uri="{C3380CC4-5D6E-409C-BE32-E72D297353CC}">
              <c16:uniqueId val="{00000000-0F0D-4A41-AB7C-112C4EBBD698}"/>
            </c:ext>
          </c:extLst>
        </c:ser>
        <c:ser>
          <c:idx val="1"/>
          <c:order val="1"/>
          <c:tx>
            <c:strRef>
              <c:f>Sheet2!$C$6</c:f>
              <c:strCache>
                <c:ptCount val="1"/>
                <c:pt idx="0">
                  <c:v>State-Owned Corporation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numRef>
              <c:f>Sheet2!$D$4:$E$4</c:f>
              <c:numCache>
                <c:formatCode>General</c:formatCode>
                <c:ptCount val="2"/>
                <c:pt idx="0">
                  <c:v>2011</c:v>
                </c:pt>
                <c:pt idx="1">
                  <c:v>2021</c:v>
                </c:pt>
              </c:numCache>
            </c:numRef>
          </c:cat>
          <c:val>
            <c:numRef>
              <c:f>Sheet2!$D$6:$E$6</c:f>
              <c:numCache>
                <c:formatCode>General</c:formatCode>
                <c:ptCount val="2"/>
                <c:pt idx="0">
                  <c:v>541</c:v>
                </c:pt>
                <c:pt idx="1">
                  <c:v>561</c:v>
                </c:pt>
              </c:numCache>
            </c:numRef>
          </c:val>
          <c:extLst>
            <c:ext xmlns:c16="http://schemas.microsoft.com/office/drawing/2014/chart" uri="{C3380CC4-5D6E-409C-BE32-E72D297353CC}">
              <c16:uniqueId val="{00000001-0F0D-4A41-AB7C-112C4EBBD698}"/>
            </c:ext>
          </c:extLst>
        </c:ser>
        <c:dLbls>
          <c:showLegendKey val="0"/>
          <c:showVal val="0"/>
          <c:showCatName val="0"/>
          <c:showSerName val="0"/>
          <c:showPercent val="0"/>
          <c:showBubbleSize val="0"/>
        </c:dLbls>
        <c:gapWidth val="219"/>
        <c:overlap val="-27"/>
        <c:axId val="283522368"/>
        <c:axId val="283517664"/>
      </c:barChart>
      <c:catAx>
        <c:axId val="283522368"/>
        <c:scaling>
          <c:orientation val="minMax"/>
        </c:scaling>
        <c:delete val="0"/>
        <c:axPos val="b"/>
        <c:numFmt formatCode="General" sourceLinked="1"/>
        <c:majorTickMark val="none"/>
        <c:minorTickMark val="none"/>
        <c:tickLblPos val="nextTo"/>
        <c:spPr>
          <a:noFill/>
          <a:ln w="9525">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3517664"/>
        <c:crosses val="autoZero"/>
        <c:auto val="1"/>
        <c:lblAlgn val="ctr"/>
        <c:lblOffset val="100"/>
        <c:noMultiLvlLbl val="0"/>
      </c:catAx>
      <c:valAx>
        <c:axId val="283517664"/>
        <c:scaling>
          <c:orientation val="minMax"/>
        </c:scaling>
        <c:delete val="0"/>
        <c:axPos val="l"/>
        <c:majorGridlines>
          <c:spPr>
            <a:ln w="9525">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3522368"/>
        <c:crosses val="autoZero"/>
        <c:crossBetween val="between"/>
      </c:valAx>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gradFill rotWithShape="1">
              <a:gsLst>
                <a:gs pos="0">
                  <a:schemeClr val="accent1"/>
                </a:gs>
                <a:gs pos="90000">
                  <a:schemeClr val="accent1">
                    <a:shade val="100000"/>
                    <a:satMod val="105000"/>
                  </a:schemeClr>
                </a:gs>
                <a:gs pos="100000">
                  <a:schemeClr val="accent1">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rgbClr r="0" g="0" b="0">
                  <a:shade val="27000"/>
                  <a:satMod val="120000"/>
                </a:scrgbClr>
              </a:contourClr>
            </a:sp3d>
          </c:spPr>
          <c:invertIfNegative val="0"/>
          <c:cat>
            <c:strRef>
              <c:f>Sheet1!$A$2:$A$12</c:f>
              <c:strCache>
                <c:ptCount val="11"/>
                <c:pt idx="0">
                  <c:v>Nigeria</c:v>
                </c:pt>
                <c:pt idx="1">
                  <c:v>United States </c:v>
                </c:pt>
                <c:pt idx="2">
                  <c:v>Brazil </c:v>
                </c:pt>
                <c:pt idx="3">
                  <c:v>Israel</c:v>
                </c:pt>
                <c:pt idx="4">
                  <c:v>United Kingdom </c:v>
                </c:pt>
                <c:pt idx="5">
                  <c:v>South Africa </c:v>
                </c:pt>
                <c:pt idx="6">
                  <c:v>Kenya </c:v>
                </c:pt>
                <c:pt idx="7">
                  <c:v>Indonesia</c:v>
                </c:pt>
                <c:pt idx="8">
                  <c:v>Saudi Arabia </c:v>
                </c:pt>
                <c:pt idx="9">
                  <c:v>Ghana</c:v>
                </c:pt>
                <c:pt idx="10">
                  <c:v>India</c:v>
                </c:pt>
              </c:strCache>
            </c:strRef>
          </c:cat>
          <c:val>
            <c:numRef>
              <c:f>Sheet1!$B$2:$B$12</c:f>
              <c:numCache>
                <c:formatCode>"$"#,##0_);[Red]\("$"#,##0\)</c:formatCode>
                <c:ptCount val="11"/>
                <c:pt idx="0">
                  <c:v>189000</c:v>
                </c:pt>
                <c:pt idx="1">
                  <c:v>174000</c:v>
                </c:pt>
                <c:pt idx="2">
                  <c:v>157600</c:v>
                </c:pt>
                <c:pt idx="3">
                  <c:v>114800</c:v>
                </c:pt>
                <c:pt idx="4">
                  <c:v>105400</c:v>
                </c:pt>
                <c:pt idx="5">
                  <c:v>104000</c:v>
                </c:pt>
                <c:pt idx="6">
                  <c:v>74500</c:v>
                </c:pt>
                <c:pt idx="7">
                  <c:v>65800</c:v>
                </c:pt>
                <c:pt idx="8">
                  <c:v>64000</c:v>
                </c:pt>
                <c:pt idx="9">
                  <c:v>46500</c:v>
                </c:pt>
                <c:pt idx="10">
                  <c:v>11200</c:v>
                </c:pt>
              </c:numCache>
            </c:numRef>
          </c:val>
          <c:extLst>
            <c:ext xmlns:c16="http://schemas.microsoft.com/office/drawing/2014/chart" uri="{C3380CC4-5D6E-409C-BE32-E72D297353CC}">
              <c16:uniqueId val="{00000000-8389-4EB4-9365-B613CF9F003F}"/>
            </c:ext>
          </c:extLst>
        </c:ser>
        <c:ser>
          <c:idx val="1"/>
          <c:order val="1"/>
          <c:tx>
            <c:strRef>
              <c:f>Sheet1!$C$1</c:f>
              <c:strCache>
                <c:ptCount val="1"/>
                <c:pt idx="0">
                  <c:v>Series 2</c:v>
                </c:pt>
              </c:strCache>
            </c:strRef>
          </c:tx>
          <c:spPr>
            <a:gradFill rotWithShape="1">
              <a:gsLst>
                <a:gs pos="0">
                  <a:schemeClr val="accent2"/>
                </a:gs>
                <a:gs pos="90000">
                  <a:schemeClr val="accent2">
                    <a:shade val="100000"/>
                    <a:satMod val="105000"/>
                  </a:schemeClr>
                </a:gs>
                <a:gs pos="100000">
                  <a:schemeClr val="accent2">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rgbClr r="0" g="0" b="0">
                  <a:shade val="27000"/>
                  <a:satMod val="120000"/>
                </a:scrgbClr>
              </a:contourClr>
            </a:sp3d>
          </c:spPr>
          <c:invertIfNegative val="0"/>
          <c:cat>
            <c:strRef>
              <c:f>Sheet1!$A$2:$A$12</c:f>
              <c:strCache>
                <c:ptCount val="11"/>
                <c:pt idx="0">
                  <c:v>Nigeria</c:v>
                </c:pt>
                <c:pt idx="1">
                  <c:v>United States </c:v>
                </c:pt>
                <c:pt idx="2">
                  <c:v>Brazil </c:v>
                </c:pt>
                <c:pt idx="3">
                  <c:v>Israel</c:v>
                </c:pt>
                <c:pt idx="4">
                  <c:v>United Kingdom </c:v>
                </c:pt>
                <c:pt idx="5">
                  <c:v>South Africa </c:v>
                </c:pt>
                <c:pt idx="6">
                  <c:v>Kenya </c:v>
                </c:pt>
                <c:pt idx="7">
                  <c:v>Indonesia</c:v>
                </c:pt>
                <c:pt idx="8">
                  <c:v>Saudi Arabia </c:v>
                </c:pt>
                <c:pt idx="9">
                  <c:v>Ghana</c:v>
                </c:pt>
                <c:pt idx="10">
                  <c:v>India</c:v>
                </c:pt>
              </c:strCache>
            </c:strRef>
          </c:cat>
          <c:val>
            <c:numRef>
              <c:f>Sheet1!$C$2:$C$12</c:f>
              <c:numCache>
                <c:formatCode>General</c:formatCode>
                <c:ptCount val="11"/>
              </c:numCache>
            </c:numRef>
          </c:val>
          <c:extLst>
            <c:ext xmlns:c16="http://schemas.microsoft.com/office/drawing/2014/chart" uri="{C3380CC4-5D6E-409C-BE32-E72D297353CC}">
              <c16:uniqueId val="{00000001-8389-4EB4-9365-B613CF9F003F}"/>
            </c:ext>
          </c:extLst>
        </c:ser>
        <c:ser>
          <c:idx val="2"/>
          <c:order val="2"/>
          <c:tx>
            <c:strRef>
              <c:f>Sheet1!$D$1</c:f>
              <c:strCache>
                <c:ptCount val="1"/>
                <c:pt idx="0">
                  <c:v>Series 3</c:v>
                </c:pt>
              </c:strCache>
            </c:strRef>
          </c:tx>
          <c:spPr>
            <a:gradFill rotWithShape="1">
              <a:gsLst>
                <a:gs pos="0">
                  <a:schemeClr val="accent3"/>
                </a:gs>
                <a:gs pos="90000">
                  <a:schemeClr val="accent3">
                    <a:shade val="100000"/>
                    <a:satMod val="105000"/>
                  </a:schemeClr>
                </a:gs>
                <a:gs pos="100000">
                  <a:schemeClr val="accent3">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rgbClr r="0" g="0" b="0">
                  <a:shade val="27000"/>
                  <a:satMod val="120000"/>
                </a:scrgbClr>
              </a:contourClr>
            </a:sp3d>
          </c:spPr>
          <c:invertIfNegative val="0"/>
          <c:cat>
            <c:strRef>
              <c:f>Sheet1!$A$2:$A$12</c:f>
              <c:strCache>
                <c:ptCount val="11"/>
                <c:pt idx="0">
                  <c:v>Nigeria</c:v>
                </c:pt>
                <c:pt idx="1">
                  <c:v>United States </c:v>
                </c:pt>
                <c:pt idx="2">
                  <c:v>Brazil </c:v>
                </c:pt>
                <c:pt idx="3">
                  <c:v>Israel</c:v>
                </c:pt>
                <c:pt idx="4">
                  <c:v>United Kingdom </c:v>
                </c:pt>
                <c:pt idx="5">
                  <c:v>South Africa </c:v>
                </c:pt>
                <c:pt idx="6">
                  <c:v>Kenya </c:v>
                </c:pt>
                <c:pt idx="7">
                  <c:v>Indonesia</c:v>
                </c:pt>
                <c:pt idx="8">
                  <c:v>Saudi Arabia </c:v>
                </c:pt>
                <c:pt idx="9">
                  <c:v>Ghana</c:v>
                </c:pt>
                <c:pt idx="10">
                  <c:v>India</c:v>
                </c:pt>
              </c:strCache>
            </c:strRef>
          </c:cat>
          <c:val>
            <c:numRef>
              <c:f>Sheet1!$D$2:$D$12</c:f>
              <c:numCache>
                <c:formatCode>General</c:formatCode>
                <c:ptCount val="11"/>
              </c:numCache>
            </c:numRef>
          </c:val>
          <c:extLst>
            <c:ext xmlns:c16="http://schemas.microsoft.com/office/drawing/2014/chart" uri="{C3380CC4-5D6E-409C-BE32-E72D297353CC}">
              <c16:uniqueId val="{00000002-8389-4EB4-9365-B613CF9F003F}"/>
            </c:ext>
          </c:extLst>
        </c:ser>
        <c:dLbls>
          <c:showLegendKey val="0"/>
          <c:showVal val="0"/>
          <c:showCatName val="0"/>
          <c:showSerName val="0"/>
          <c:showPercent val="0"/>
          <c:showBubbleSize val="0"/>
        </c:dLbls>
        <c:gapWidth val="100"/>
        <c:overlap val="-24"/>
        <c:axId val="1792281151"/>
        <c:axId val="1792283071"/>
      </c:barChart>
      <c:catAx>
        <c:axId val="1792281151"/>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en-US"/>
          </a:p>
        </c:txPr>
        <c:crossAx val="1792283071"/>
        <c:crosses val="autoZero"/>
        <c:auto val="1"/>
        <c:lblAlgn val="ctr"/>
        <c:lblOffset val="100"/>
        <c:noMultiLvlLbl val="0"/>
      </c:catAx>
      <c:valAx>
        <c:axId val="1792283071"/>
        <c:scaling>
          <c:orientation val="minMax"/>
        </c:scaling>
        <c:delete val="0"/>
        <c:axPos val="l"/>
        <c:majorGridlines>
          <c:spPr>
            <a:ln w="9525" cap="flat" cmpd="sng" algn="ctr">
              <a:solidFill>
                <a:schemeClr val="lt1">
                  <a:lumMod val="95000"/>
                  <a:alpha val="10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7922811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Sheet6!$F$2</c:f>
              <c:strCache>
                <c:ptCount val="1"/>
                <c:pt idx="0">
                  <c:v>Recurrent expenditure</c:v>
                </c:pt>
              </c:strCache>
            </c:strRef>
          </c:tx>
          <c:spPr>
            <a:ln w="28575" cap="rnd">
              <a:solidFill>
                <a:schemeClr val="accent1"/>
              </a:solidFill>
              <a:round/>
            </a:ln>
            <a:effectLst/>
          </c:spPr>
          <c:marker>
            <c:symbol val="none"/>
          </c:marker>
          <c:cat>
            <c:numRef>
              <c:f>Sheet6!$E$3:$E$42</c:f>
              <c:numCache>
                <c:formatCode>General</c:formatCode>
                <c:ptCount val="40"/>
                <c:pt idx="0">
                  <c:v>1982</c:v>
                </c:pt>
                <c:pt idx="1">
                  <c:v>1983</c:v>
                </c:pt>
                <c:pt idx="2">
                  <c:v>1984</c:v>
                </c:pt>
                <c:pt idx="3">
                  <c:v>1985</c:v>
                </c:pt>
                <c:pt idx="4">
                  <c:v>1986</c:v>
                </c:pt>
                <c:pt idx="5">
                  <c:v>1987</c:v>
                </c:pt>
                <c:pt idx="6">
                  <c:v>1988</c:v>
                </c:pt>
                <c:pt idx="7">
                  <c:v>1989</c:v>
                </c:pt>
                <c:pt idx="8">
                  <c:v>1990</c:v>
                </c:pt>
                <c:pt idx="9">
                  <c:v>1991</c:v>
                </c:pt>
                <c:pt idx="10">
                  <c:v>1992</c:v>
                </c:pt>
                <c:pt idx="11">
                  <c:v>1993</c:v>
                </c:pt>
                <c:pt idx="12">
                  <c:v>1994</c:v>
                </c:pt>
                <c:pt idx="13">
                  <c:v>1995</c:v>
                </c:pt>
                <c:pt idx="14">
                  <c:v>1996</c:v>
                </c:pt>
                <c:pt idx="15">
                  <c:v>1997</c:v>
                </c:pt>
                <c:pt idx="16">
                  <c:v>1998</c:v>
                </c:pt>
                <c:pt idx="17">
                  <c:v>1999</c:v>
                </c:pt>
                <c:pt idx="18">
                  <c:v>2000</c:v>
                </c:pt>
                <c:pt idx="19">
                  <c:v>2001</c:v>
                </c:pt>
                <c:pt idx="20">
                  <c:v>2002</c:v>
                </c:pt>
                <c:pt idx="21">
                  <c:v>2003</c:v>
                </c:pt>
                <c:pt idx="22">
                  <c:v>2004</c:v>
                </c:pt>
                <c:pt idx="23">
                  <c:v>2005</c:v>
                </c:pt>
                <c:pt idx="24">
                  <c:v>2006</c:v>
                </c:pt>
                <c:pt idx="25">
                  <c:v>2007</c:v>
                </c:pt>
                <c:pt idx="26">
                  <c:v>2008</c:v>
                </c:pt>
                <c:pt idx="27">
                  <c:v>2009</c:v>
                </c:pt>
                <c:pt idx="28">
                  <c:v>2010</c:v>
                </c:pt>
                <c:pt idx="29">
                  <c:v>2011</c:v>
                </c:pt>
                <c:pt idx="30">
                  <c:v>2012</c:v>
                </c:pt>
                <c:pt idx="31">
                  <c:v>2013</c:v>
                </c:pt>
                <c:pt idx="32">
                  <c:v>2014</c:v>
                </c:pt>
                <c:pt idx="33">
                  <c:v>2015</c:v>
                </c:pt>
                <c:pt idx="34">
                  <c:v>2016</c:v>
                </c:pt>
                <c:pt idx="35">
                  <c:v>2017</c:v>
                </c:pt>
                <c:pt idx="36">
                  <c:v>2018</c:v>
                </c:pt>
                <c:pt idx="37">
                  <c:v>2019</c:v>
                </c:pt>
                <c:pt idx="38">
                  <c:v>2020</c:v>
                </c:pt>
                <c:pt idx="39">
                  <c:v>2021</c:v>
                </c:pt>
              </c:numCache>
            </c:numRef>
          </c:cat>
          <c:val>
            <c:numRef>
              <c:f>Sheet6!$F$3:$F$42</c:f>
              <c:numCache>
                <c:formatCode>#,##0.0</c:formatCode>
                <c:ptCount val="40"/>
                <c:pt idx="0">
                  <c:v>13.603070130191677</c:v>
                </c:pt>
                <c:pt idx="1">
                  <c:v>-13.715946240464952</c:v>
                </c:pt>
                <c:pt idx="2">
                  <c:v>22.663551401869153</c:v>
                </c:pt>
                <c:pt idx="3">
                  <c:v>30.011154011154012</c:v>
                </c:pt>
                <c:pt idx="4">
                  <c:v>1.5904651285570961</c:v>
                </c:pt>
                <c:pt idx="5">
                  <c:v>103.27924229235148</c:v>
                </c:pt>
                <c:pt idx="6">
                  <c:v>24.051846454730232</c:v>
                </c:pt>
                <c:pt idx="7">
                  <c:v>33.92582975259409</c:v>
                </c:pt>
                <c:pt idx="8">
                  <c:v>39.337236768202139</c:v>
                </c:pt>
                <c:pt idx="9">
                  <c:v>5.5878585075483924</c:v>
                </c:pt>
                <c:pt idx="10">
                  <c:v>38.674807483624662</c:v>
                </c:pt>
                <c:pt idx="11">
                  <c:v>157.80978653356993</c:v>
                </c:pt>
                <c:pt idx="12">
                  <c:v>-34.193806494835343</c:v>
                </c:pt>
                <c:pt idx="13">
                  <c:v>41.850449403111327</c:v>
                </c:pt>
                <c:pt idx="14">
                  <c:v>-2.6157684177206231</c:v>
                </c:pt>
                <c:pt idx="15">
                  <c:v>27.574094083817606</c:v>
                </c:pt>
                <c:pt idx="16">
                  <c:v>12.319543905123167</c:v>
                </c:pt>
                <c:pt idx="17">
                  <c:v>152.48060335388763</c:v>
                </c:pt>
                <c:pt idx="18">
                  <c:v>2.6547916837164891</c:v>
                </c:pt>
                <c:pt idx="19">
                  <c:v>25.498266897746952</c:v>
                </c:pt>
                <c:pt idx="20">
                  <c:v>20.283100293457622</c:v>
                </c:pt>
                <c:pt idx="21">
                  <c:v>41.260045924225032</c:v>
                </c:pt>
                <c:pt idx="22">
                  <c:v>12.851772833485727</c:v>
                </c:pt>
                <c:pt idx="23">
                  <c:v>18.950306085703996</c:v>
                </c:pt>
                <c:pt idx="24">
                  <c:v>5.2145614167865055</c:v>
                </c:pt>
                <c:pt idx="25">
                  <c:v>14.319522370881883</c:v>
                </c:pt>
                <c:pt idx="26">
                  <c:v>33.228589226500219</c:v>
                </c:pt>
                <c:pt idx="27">
                  <c:v>0.50107161647368614</c:v>
                </c:pt>
                <c:pt idx="28">
                  <c:v>46.119368046047619</c:v>
                </c:pt>
                <c:pt idx="29">
                  <c:v>6.5972935076956425</c:v>
                </c:pt>
                <c:pt idx="30">
                  <c:v>0.32110794219619399</c:v>
                </c:pt>
                <c:pt idx="31">
                  <c:v>10.943982934913905</c:v>
                </c:pt>
                <c:pt idx="32">
                  <c:v>-7.1064999885693023</c:v>
                </c:pt>
                <c:pt idx="33">
                  <c:v>11.819712130286735</c:v>
                </c:pt>
                <c:pt idx="34">
                  <c:v>8.5638696830621974</c:v>
                </c:pt>
                <c:pt idx="35">
                  <c:v>14.900527122581069</c:v>
                </c:pt>
                <c:pt idx="36">
                  <c:v>18.72802084670484</c:v>
                </c:pt>
                <c:pt idx="37">
                  <c:v>23.294522040656108</c:v>
                </c:pt>
                <c:pt idx="38">
                  <c:v>17.029896460150759</c:v>
                </c:pt>
                <c:pt idx="39">
                  <c:v>11.678682374932176</c:v>
                </c:pt>
              </c:numCache>
            </c:numRef>
          </c:val>
          <c:smooth val="0"/>
          <c:extLst>
            <c:ext xmlns:c16="http://schemas.microsoft.com/office/drawing/2014/chart" uri="{C3380CC4-5D6E-409C-BE32-E72D297353CC}">
              <c16:uniqueId val="{00000000-3AC1-491B-91AD-1B76B0C1D9CE}"/>
            </c:ext>
          </c:extLst>
        </c:ser>
        <c:dLbls>
          <c:showLegendKey val="0"/>
          <c:showVal val="0"/>
          <c:showCatName val="0"/>
          <c:showSerName val="0"/>
          <c:showPercent val="0"/>
          <c:showBubbleSize val="0"/>
        </c:dLbls>
        <c:smooth val="0"/>
        <c:axId val="490609247"/>
        <c:axId val="490619231"/>
      </c:lineChart>
      <c:catAx>
        <c:axId val="4906092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90619231"/>
        <c:crosses val="autoZero"/>
        <c:auto val="1"/>
        <c:lblAlgn val="ctr"/>
        <c:lblOffset val="100"/>
        <c:noMultiLvlLbl val="0"/>
      </c:catAx>
      <c:valAx>
        <c:axId val="49061923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06092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Sheet2!$D$58</c:f>
              <c:strCache>
                <c:ptCount val="1"/>
                <c:pt idx="0">
                  <c:v>Personnel Cost</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Sheet2!$C$59:$C$65</c:f>
              <c:numCache>
                <c:formatCode>General</c:formatCode>
                <c:ptCount val="7"/>
                <c:pt idx="0">
                  <c:v>2016</c:v>
                </c:pt>
                <c:pt idx="1">
                  <c:v>2017</c:v>
                </c:pt>
                <c:pt idx="2">
                  <c:v>2018</c:v>
                </c:pt>
                <c:pt idx="3">
                  <c:v>2019</c:v>
                </c:pt>
                <c:pt idx="4">
                  <c:v>2020</c:v>
                </c:pt>
                <c:pt idx="5">
                  <c:v>2021</c:v>
                </c:pt>
                <c:pt idx="6">
                  <c:v>2022</c:v>
                </c:pt>
              </c:numCache>
            </c:numRef>
          </c:cat>
          <c:val>
            <c:numRef>
              <c:f>Sheet2!$D$59:$D$65</c:f>
              <c:numCache>
                <c:formatCode>General</c:formatCode>
                <c:ptCount val="7"/>
                <c:pt idx="0">
                  <c:v>1.69</c:v>
                </c:pt>
                <c:pt idx="1">
                  <c:v>2.9</c:v>
                </c:pt>
                <c:pt idx="2">
                  <c:v>2.97</c:v>
                </c:pt>
                <c:pt idx="3">
                  <c:v>2.29</c:v>
                </c:pt>
                <c:pt idx="4">
                  <c:v>3.05</c:v>
                </c:pt>
                <c:pt idx="5">
                  <c:v>3.75</c:v>
                </c:pt>
                <c:pt idx="6">
                  <c:v>4.1100000000000003</c:v>
                </c:pt>
              </c:numCache>
            </c:numRef>
          </c:val>
          <c:extLst>
            <c:ext xmlns:c16="http://schemas.microsoft.com/office/drawing/2014/chart" uri="{C3380CC4-5D6E-409C-BE32-E72D297353CC}">
              <c16:uniqueId val="{00000000-5CC5-4142-8D32-90A302B30D25}"/>
            </c:ext>
          </c:extLst>
        </c:ser>
        <c:dLbls>
          <c:showLegendKey val="0"/>
          <c:showVal val="0"/>
          <c:showCatName val="0"/>
          <c:showSerName val="0"/>
          <c:showPercent val="0"/>
          <c:showBubbleSize val="0"/>
        </c:dLbls>
        <c:gapWidth val="150"/>
        <c:shape val="box"/>
        <c:axId val="1202642128"/>
        <c:axId val="1202640048"/>
        <c:axId val="0"/>
      </c:bar3DChart>
      <c:catAx>
        <c:axId val="12026421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202640048"/>
        <c:crosses val="autoZero"/>
        <c:auto val="1"/>
        <c:lblAlgn val="ctr"/>
        <c:lblOffset val="100"/>
        <c:noMultiLvlLbl val="0"/>
      </c:catAx>
      <c:valAx>
        <c:axId val="1202640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026421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'from 1999'!$B$1</c:f>
              <c:strCache>
                <c:ptCount val="1"/>
                <c:pt idx="0">
                  <c:v>Share of Capital in Total Expenditure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'from 1999'!$A$2:$A$24</c:f>
              <c:numCache>
                <c:formatCode>General</c:formatCode>
                <c:ptCount val="23"/>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numCache>
            </c:numRef>
          </c:cat>
          <c:val>
            <c:numRef>
              <c:f>'from 1999'!$B$2:$B$24</c:f>
              <c:numCache>
                <c:formatCode>#,##0</c:formatCode>
                <c:ptCount val="23"/>
                <c:pt idx="0">
                  <c:v>47.44825839673311</c:v>
                </c:pt>
                <c:pt idx="1">
                  <c:v>65.844006476562555</c:v>
                </c:pt>
                <c:pt idx="2">
                  <c:v>56.905893094917317</c:v>
                </c:pt>
                <c:pt idx="3">
                  <c:v>68.435964199190693</c:v>
                </c:pt>
                <c:pt idx="4">
                  <c:v>80.286247429930611</c:v>
                </c:pt>
                <c:pt idx="5">
                  <c:v>73.846562957053578</c:v>
                </c:pt>
                <c:pt idx="6">
                  <c:v>68.828462780642823</c:v>
                </c:pt>
                <c:pt idx="7">
                  <c:v>68.213935230618247</c:v>
                </c:pt>
                <c:pt idx="8">
                  <c:v>64.844430203851516</c:v>
                </c:pt>
                <c:pt idx="9">
                  <c:v>65.334151891700472</c:v>
                </c:pt>
                <c:pt idx="10">
                  <c:v>61.626909055187738</c:v>
                </c:pt>
                <c:pt idx="11">
                  <c:v>74.128544373185605</c:v>
                </c:pt>
                <c:pt idx="12">
                  <c:v>70.341038544777234</c:v>
                </c:pt>
                <c:pt idx="13">
                  <c:v>72.20282066314897</c:v>
                </c:pt>
                <c:pt idx="14">
                  <c:v>71.144348933774538</c:v>
                </c:pt>
                <c:pt idx="15">
                  <c:v>74.70263959725834</c:v>
                </c:pt>
                <c:pt idx="16">
                  <c:v>76.810013149719865</c:v>
                </c:pt>
                <c:pt idx="17">
                  <c:v>71.009113725625483</c:v>
                </c:pt>
                <c:pt idx="18">
                  <c:v>74.031477689115903</c:v>
                </c:pt>
                <c:pt idx="19">
                  <c:v>72.630843742347366</c:v>
                </c:pt>
                <c:pt idx="20">
                  <c:v>72.027258092886044</c:v>
                </c:pt>
                <c:pt idx="21">
                  <c:v>80.033473010120687</c:v>
                </c:pt>
                <c:pt idx="22">
                  <c:v>75.181205155795254</c:v>
                </c:pt>
              </c:numCache>
            </c:numRef>
          </c:val>
          <c:extLst>
            <c:ext xmlns:c16="http://schemas.microsoft.com/office/drawing/2014/chart" uri="{C3380CC4-5D6E-409C-BE32-E72D297353CC}">
              <c16:uniqueId val="{00000000-0366-42E9-AB60-41221B8397EA}"/>
            </c:ext>
          </c:extLst>
        </c:ser>
        <c:ser>
          <c:idx val="1"/>
          <c:order val="1"/>
          <c:tx>
            <c:strRef>
              <c:f>'from 1999'!$C$1</c:f>
              <c:strCache>
                <c:ptCount val="1"/>
                <c:pt idx="0">
                  <c:v>Share of Recurrent in Total Expenditure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'from 1999'!$A$2:$A$24</c:f>
              <c:numCache>
                <c:formatCode>General</c:formatCode>
                <c:ptCount val="23"/>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numCache>
            </c:numRef>
          </c:cat>
          <c:val>
            <c:numRef>
              <c:f>'from 1999'!$C$2:$C$24</c:f>
              <c:numCache>
                <c:formatCode>#,##0</c:formatCode>
                <c:ptCount val="23"/>
                <c:pt idx="0">
                  <c:v>52.55174160326689</c:v>
                </c:pt>
                <c:pt idx="1">
                  <c:v>34.155993523437452</c:v>
                </c:pt>
                <c:pt idx="2">
                  <c:v>43.094106905082683</c:v>
                </c:pt>
                <c:pt idx="3">
                  <c:v>31.564035800809307</c:v>
                </c:pt>
                <c:pt idx="4">
                  <c:v>19.713752570069389</c:v>
                </c:pt>
                <c:pt idx="5">
                  <c:v>26.153437042946422</c:v>
                </c:pt>
                <c:pt idx="6">
                  <c:v>31.171537219357187</c:v>
                </c:pt>
                <c:pt idx="7">
                  <c:v>31.786064769381746</c:v>
                </c:pt>
                <c:pt idx="8">
                  <c:v>35.155569796148498</c:v>
                </c:pt>
                <c:pt idx="9">
                  <c:v>34.665848108299521</c:v>
                </c:pt>
                <c:pt idx="10">
                  <c:v>38.373090944812262</c:v>
                </c:pt>
                <c:pt idx="11">
                  <c:v>25.871455626814381</c:v>
                </c:pt>
                <c:pt idx="12">
                  <c:v>29.658961455222759</c:v>
                </c:pt>
                <c:pt idx="13">
                  <c:v>27.79717933685103</c:v>
                </c:pt>
                <c:pt idx="14">
                  <c:v>28.855651066225462</c:v>
                </c:pt>
                <c:pt idx="15">
                  <c:v>25.297360402741663</c:v>
                </c:pt>
                <c:pt idx="16">
                  <c:v>23.189986850280143</c:v>
                </c:pt>
                <c:pt idx="17">
                  <c:v>28.99088627437451</c:v>
                </c:pt>
                <c:pt idx="18">
                  <c:v>25.968522310884097</c:v>
                </c:pt>
                <c:pt idx="19">
                  <c:v>27.369156257652644</c:v>
                </c:pt>
                <c:pt idx="20">
                  <c:v>27.972741907113953</c:v>
                </c:pt>
                <c:pt idx="21">
                  <c:v>19.966526989879306</c:v>
                </c:pt>
                <c:pt idx="22">
                  <c:v>24.818794844204746</c:v>
                </c:pt>
              </c:numCache>
            </c:numRef>
          </c:val>
          <c:extLst>
            <c:ext xmlns:c16="http://schemas.microsoft.com/office/drawing/2014/chart" uri="{C3380CC4-5D6E-409C-BE32-E72D297353CC}">
              <c16:uniqueId val="{00000001-0366-42E9-AB60-41221B8397EA}"/>
            </c:ext>
          </c:extLst>
        </c:ser>
        <c:dLbls>
          <c:showLegendKey val="0"/>
          <c:showVal val="0"/>
          <c:showCatName val="0"/>
          <c:showSerName val="0"/>
          <c:showPercent val="0"/>
          <c:showBubbleSize val="0"/>
        </c:dLbls>
        <c:gapWidth val="219"/>
        <c:overlap val="-27"/>
        <c:axId val="707574112"/>
        <c:axId val="721810976"/>
      </c:barChart>
      <c:catAx>
        <c:axId val="70757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21810976"/>
        <c:crosses val="autoZero"/>
        <c:auto val="1"/>
        <c:lblAlgn val="ctr"/>
        <c:lblOffset val="100"/>
        <c:noMultiLvlLbl val="0"/>
      </c:catAx>
      <c:valAx>
        <c:axId val="721810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7574112"/>
        <c:crosses val="autoZero"/>
        <c:crossBetween val="between"/>
      </c:valAx>
      <c:spPr>
        <a:noFill/>
        <a:ln>
          <a:noFill/>
        </a:ln>
        <a:effectLst/>
      </c:spPr>
    </c:plotArea>
    <c:legend>
      <c:legendPos val="t"/>
      <c:layout>
        <c:manualLayout>
          <c:xMode val="edge"/>
          <c:yMode val="edge"/>
          <c:x val="0.26070678992806312"/>
          <c:y val="1.386968863277087E-2"/>
          <c:w val="0.44560739124240689"/>
          <c:h val="3.900877230503486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Sheet1!$I$2</c:f>
              <c:strCache>
                <c:ptCount val="1"/>
                <c:pt idx="0">
                  <c:v>Share of Administration in Total Recurrent Expenditure (N' Billion)</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Sheet1!$H$3:$H$10</c:f>
              <c:numCache>
                <c:formatCode>General</c:formatCode>
                <c:ptCount val="8"/>
                <c:pt idx="0">
                  <c:v>1999</c:v>
                </c:pt>
                <c:pt idx="1">
                  <c:v>2003</c:v>
                </c:pt>
                <c:pt idx="2">
                  <c:v>2007</c:v>
                </c:pt>
                <c:pt idx="3">
                  <c:v>2011</c:v>
                </c:pt>
                <c:pt idx="4">
                  <c:v>2015</c:v>
                </c:pt>
                <c:pt idx="5">
                  <c:v>2019</c:v>
                </c:pt>
                <c:pt idx="6">
                  <c:v>2020</c:v>
                </c:pt>
                <c:pt idx="7">
                  <c:v>2021</c:v>
                </c:pt>
              </c:numCache>
            </c:numRef>
          </c:cat>
          <c:val>
            <c:numRef>
              <c:f>Sheet1!$I$3:$I$10</c:f>
              <c:numCache>
                <c:formatCode>0.00</c:formatCode>
                <c:ptCount val="8"/>
                <c:pt idx="0">
                  <c:v>40.83893012843172</c:v>
                </c:pt>
                <c:pt idx="1">
                  <c:v>31.288561421468071</c:v>
                </c:pt>
                <c:pt idx="2">
                  <c:v>39.411721239337901</c:v>
                </c:pt>
                <c:pt idx="3">
                  <c:v>38.087039411897905</c:v>
                </c:pt>
                <c:pt idx="4">
                  <c:v>32.072201071556975</c:v>
                </c:pt>
                <c:pt idx="5">
                  <c:v>30.086289574253399</c:v>
                </c:pt>
                <c:pt idx="6">
                  <c:v>28.022586413489535</c:v>
                </c:pt>
                <c:pt idx="7">
                  <c:v>23.711493136043121</c:v>
                </c:pt>
              </c:numCache>
            </c:numRef>
          </c:val>
          <c:extLst>
            <c:ext xmlns:c16="http://schemas.microsoft.com/office/drawing/2014/chart" uri="{C3380CC4-5D6E-409C-BE32-E72D297353CC}">
              <c16:uniqueId val="{00000000-27F8-4F2B-BF07-CBD2B6F8F91E}"/>
            </c:ext>
          </c:extLst>
        </c:ser>
        <c:dLbls>
          <c:showLegendKey val="0"/>
          <c:showVal val="0"/>
          <c:showCatName val="0"/>
          <c:showSerName val="0"/>
          <c:showPercent val="0"/>
          <c:showBubbleSize val="0"/>
        </c:dLbls>
        <c:gapWidth val="150"/>
        <c:shape val="box"/>
        <c:axId val="1901791056"/>
        <c:axId val="1901810192"/>
        <c:axId val="0"/>
      </c:bar3DChart>
      <c:catAx>
        <c:axId val="19017910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901810192"/>
        <c:crosses val="autoZero"/>
        <c:auto val="1"/>
        <c:lblAlgn val="ctr"/>
        <c:lblOffset val="100"/>
        <c:noMultiLvlLbl val="0"/>
      </c:catAx>
      <c:valAx>
        <c:axId val="19018101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1791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Sheet3!$N$2</c:f>
              <c:strCache>
                <c:ptCount val="1"/>
                <c:pt idx="0">
                  <c:v>Economic Services</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Sheet3!$M$3:$M$10</c:f>
              <c:numCache>
                <c:formatCode>General</c:formatCode>
                <c:ptCount val="8"/>
                <c:pt idx="0">
                  <c:v>1999</c:v>
                </c:pt>
                <c:pt idx="1">
                  <c:v>2003</c:v>
                </c:pt>
                <c:pt idx="2">
                  <c:v>2007</c:v>
                </c:pt>
                <c:pt idx="3">
                  <c:v>2011</c:v>
                </c:pt>
                <c:pt idx="4">
                  <c:v>2015</c:v>
                </c:pt>
                <c:pt idx="5">
                  <c:v>2019</c:v>
                </c:pt>
                <c:pt idx="6">
                  <c:v>2020</c:v>
                </c:pt>
                <c:pt idx="7">
                  <c:v>2021</c:v>
                </c:pt>
              </c:numCache>
            </c:numRef>
          </c:cat>
          <c:val>
            <c:numRef>
              <c:f>Sheet3!$N$3:$N$10</c:f>
              <c:numCache>
                <c:formatCode>#,##0.00</c:formatCode>
                <c:ptCount val="8"/>
                <c:pt idx="0">
                  <c:v>64.972463373515836</c:v>
                </c:pt>
                <c:pt idx="1">
                  <c:v>40.540688150812436</c:v>
                </c:pt>
                <c:pt idx="2">
                  <c:v>47.199330198112406</c:v>
                </c:pt>
                <c:pt idx="3">
                  <c:v>42.066350523091366</c:v>
                </c:pt>
                <c:pt idx="4">
                  <c:v>42.615734788810244</c:v>
                </c:pt>
                <c:pt idx="5">
                  <c:v>43.433288937619999</c:v>
                </c:pt>
                <c:pt idx="6">
                  <c:v>43.433288937619992</c:v>
                </c:pt>
                <c:pt idx="7">
                  <c:v>43.705806987223255</c:v>
                </c:pt>
              </c:numCache>
            </c:numRef>
          </c:val>
          <c:extLst>
            <c:ext xmlns:c16="http://schemas.microsoft.com/office/drawing/2014/chart" uri="{C3380CC4-5D6E-409C-BE32-E72D297353CC}">
              <c16:uniqueId val="{00000000-86DE-4A7B-82F8-6FA989EDA1FC}"/>
            </c:ext>
          </c:extLst>
        </c:ser>
        <c:dLbls>
          <c:showLegendKey val="0"/>
          <c:showVal val="0"/>
          <c:showCatName val="0"/>
          <c:showSerName val="0"/>
          <c:showPercent val="0"/>
          <c:showBubbleSize val="0"/>
        </c:dLbls>
        <c:gapWidth val="150"/>
        <c:shape val="box"/>
        <c:axId val="2111796000"/>
        <c:axId val="2111779776"/>
        <c:axId val="0"/>
      </c:bar3DChart>
      <c:catAx>
        <c:axId val="21117960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11779776"/>
        <c:crosses val="autoZero"/>
        <c:auto val="1"/>
        <c:lblAlgn val="ctr"/>
        <c:lblOffset val="100"/>
        <c:noMultiLvlLbl val="0"/>
      </c:catAx>
      <c:valAx>
        <c:axId val="21117797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17960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Sheet3!$Z$2</c:f>
              <c:strCache>
                <c:ptCount val="1"/>
                <c:pt idx="0">
                  <c:v>Social Community Services</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Sheet3!$Y$3:$Y$10</c:f>
              <c:numCache>
                <c:formatCode>General</c:formatCode>
                <c:ptCount val="8"/>
                <c:pt idx="0">
                  <c:v>1999</c:v>
                </c:pt>
                <c:pt idx="1">
                  <c:v>2003</c:v>
                </c:pt>
                <c:pt idx="2">
                  <c:v>2007</c:v>
                </c:pt>
                <c:pt idx="3">
                  <c:v>2011</c:v>
                </c:pt>
                <c:pt idx="4">
                  <c:v>2015</c:v>
                </c:pt>
                <c:pt idx="5">
                  <c:v>2019</c:v>
                </c:pt>
                <c:pt idx="6">
                  <c:v>2020</c:v>
                </c:pt>
                <c:pt idx="7">
                  <c:v>2021</c:v>
                </c:pt>
              </c:numCache>
            </c:numRef>
          </c:cat>
          <c:val>
            <c:numRef>
              <c:f>Sheet3!$Z$3:$Z$10</c:f>
              <c:numCache>
                <c:formatCode>#,##0.00</c:formatCode>
                <c:ptCount val="8"/>
                <c:pt idx="0">
                  <c:v>3.4643662319116451</c:v>
                </c:pt>
                <c:pt idx="1">
                  <c:v>23.061108047017587</c:v>
                </c:pt>
                <c:pt idx="2">
                  <c:v>19.873422263132788</c:v>
                </c:pt>
                <c:pt idx="3">
                  <c:v>10.108215251251183</c:v>
                </c:pt>
                <c:pt idx="4">
                  <c:v>10.139488137625976</c:v>
                </c:pt>
                <c:pt idx="5">
                  <c:v>11.563608140732406</c:v>
                </c:pt>
                <c:pt idx="6">
                  <c:v>11.563608140732404</c:v>
                </c:pt>
                <c:pt idx="7">
                  <c:v>12.038314808434547</c:v>
                </c:pt>
              </c:numCache>
            </c:numRef>
          </c:val>
          <c:extLst>
            <c:ext xmlns:c16="http://schemas.microsoft.com/office/drawing/2014/chart" uri="{C3380CC4-5D6E-409C-BE32-E72D297353CC}">
              <c16:uniqueId val="{00000000-0B63-4255-896B-F54321EA596D}"/>
            </c:ext>
          </c:extLst>
        </c:ser>
        <c:dLbls>
          <c:showLegendKey val="0"/>
          <c:showVal val="0"/>
          <c:showCatName val="0"/>
          <c:showSerName val="0"/>
          <c:showPercent val="0"/>
          <c:showBubbleSize val="0"/>
        </c:dLbls>
        <c:gapWidth val="150"/>
        <c:shape val="box"/>
        <c:axId val="2101736144"/>
        <c:axId val="2101732400"/>
        <c:axId val="0"/>
      </c:bar3DChart>
      <c:catAx>
        <c:axId val="21017361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101732400"/>
        <c:crosses val="autoZero"/>
        <c:auto val="1"/>
        <c:lblAlgn val="ctr"/>
        <c:lblOffset val="100"/>
        <c:noMultiLvlLbl val="0"/>
      </c:catAx>
      <c:valAx>
        <c:axId val="21017324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01736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Sheet3!$B$25</c:f>
              <c:strCache>
                <c:ptCount val="1"/>
                <c:pt idx="0">
                  <c:v>Total</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Sheet3!$A$26:$A$33</c:f>
              <c:numCache>
                <c:formatCode>General</c:formatCode>
                <c:ptCount val="8"/>
                <c:pt idx="0">
                  <c:v>1999</c:v>
                </c:pt>
                <c:pt idx="1">
                  <c:v>2003</c:v>
                </c:pt>
                <c:pt idx="2">
                  <c:v>2007</c:v>
                </c:pt>
                <c:pt idx="3">
                  <c:v>2011</c:v>
                </c:pt>
                <c:pt idx="4">
                  <c:v>2015</c:v>
                </c:pt>
                <c:pt idx="5">
                  <c:v>2019</c:v>
                </c:pt>
                <c:pt idx="6">
                  <c:v>2020</c:v>
                </c:pt>
                <c:pt idx="7">
                  <c:v>2021</c:v>
                </c:pt>
              </c:numCache>
            </c:numRef>
          </c:cat>
          <c:val>
            <c:numRef>
              <c:f>Sheet3!$B$26:$B$33</c:f>
              <c:numCache>
                <c:formatCode>#,##0.00</c:formatCode>
                <c:ptCount val="8"/>
                <c:pt idx="0">
                  <c:v>22.981878915947632</c:v>
                </c:pt>
                <c:pt idx="1">
                  <c:v>4.6754435361579362E-3</c:v>
                </c:pt>
                <c:pt idx="2">
                  <c:v>3.0339220333004064</c:v>
                </c:pt>
                <c:pt idx="3">
                  <c:v>22.589978606473753</c:v>
                </c:pt>
                <c:pt idx="4">
                  <c:v>19.52984392652202</c:v>
                </c:pt>
                <c:pt idx="5">
                  <c:v>19.172380659291843</c:v>
                </c:pt>
                <c:pt idx="6">
                  <c:v>19.172380659291846</c:v>
                </c:pt>
                <c:pt idx="7">
                  <c:v>19.05322623688178</c:v>
                </c:pt>
              </c:numCache>
            </c:numRef>
          </c:val>
          <c:extLst>
            <c:ext xmlns:c16="http://schemas.microsoft.com/office/drawing/2014/chart" uri="{C3380CC4-5D6E-409C-BE32-E72D297353CC}">
              <c16:uniqueId val="{00000000-D5F7-47BA-9CD8-61F4ABDF2741}"/>
            </c:ext>
          </c:extLst>
        </c:ser>
        <c:dLbls>
          <c:showLegendKey val="0"/>
          <c:showVal val="0"/>
          <c:showCatName val="0"/>
          <c:showSerName val="0"/>
          <c:showPercent val="0"/>
          <c:showBubbleSize val="0"/>
        </c:dLbls>
        <c:gapWidth val="150"/>
        <c:shape val="box"/>
        <c:axId val="16744448"/>
        <c:axId val="16733632"/>
        <c:axId val="0"/>
      </c:bar3DChart>
      <c:catAx>
        <c:axId val="167444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6733632"/>
        <c:crosses val="autoZero"/>
        <c:auto val="1"/>
        <c:lblAlgn val="ctr"/>
        <c:lblOffset val="100"/>
        <c:noMultiLvlLbl val="0"/>
      </c:catAx>
      <c:valAx>
        <c:axId val="1673363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44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Sheet1!$B$62</c:f>
              <c:strCache>
                <c:ptCount val="1"/>
                <c:pt idx="0">
                  <c:v>Administration</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Sheet1!$A$63:$A$66</c:f>
              <c:strCache>
                <c:ptCount val="4"/>
                <c:pt idx="0">
                  <c:v>Obasanjo</c:v>
                </c:pt>
                <c:pt idx="1">
                  <c:v>Yar'adua</c:v>
                </c:pt>
                <c:pt idx="2">
                  <c:v>Jonathan</c:v>
                </c:pt>
                <c:pt idx="3">
                  <c:v>Buhari</c:v>
                </c:pt>
              </c:strCache>
            </c:strRef>
          </c:cat>
          <c:val>
            <c:numRef>
              <c:f>Sheet1!$B$63:$B$66</c:f>
              <c:numCache>
                <c:formatCode>0.0</c:formatCode>
                <c:ptCount val="4"/>
                <c:pt idx="0">
                  <c:v>45.61118230423731</c:v>
                </c:pt>
                <c:pt idx="1">
                  <c:v>25.117187440697212</c:v>
                </c:pt>
                <c:pt idx="2">
                  <c:v>2.7585961056875861</c:v>
                </c:pt>
                <c:pt idx="3">
                  <c:v>10.604044324365539</c:v>
                </c:pt>
              </c:numCache>
            </c:numRef>
          </c:val>
          <c:extLst>
            <c:ext xmlns:c16="http://schemas.microsoft.com/office/drawing/2014/chart" uri="{C3380CC4-5D6E-409C-BE32-E72D297353CC}">
              <c16:uniqueId val="{00000000-345D-4C85-A0D1-4400BBA9895D}"/>
            </c:ext>
          </c:extLst>
        </c:ser>
        <c:ser>
          <c:idx val="1"/>
          <c:order val="1"/>
          <c:tx>
            <c:strRef>
              <c:f>Sheet1!$C$62</c:f>
              <c:strCache>
                <c:ptCount val="1"/>
                <c:pt idx="0">
                  <c:v>Recurrent Expenditure</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Sheet1!$A$63:$A$66</c:f>
              <c:strCache>
                <c:ptCount val="4"/>
                <c:pt idx="0">
                  <c:v>Obasanjo</c:v>
                </c:pt>
                <c:pt idx="1">
                  <c:v>Yar'adua</c:v>
                </c:pt>
                <c:pt idx="2">
                  <c:v>Jonathan</c:v>
                </c:pt>
                <c:pt idx="3">
                  <c:v>Buhari</c:v>
                </c:pt>
              </c:strCache>
            </c:strRef>
          </c:cat>
          <c:val>
            <c:numRef>
              <c:f>Sheet1!$C$63:$C$66</c:f>
              <c:numCache>
                <c:formatCode>0.0</c:formatCode>
                <c:ptCount val="4"/>
                <c:pt idx="0">
                  <c:v>32.612550719274743</c:v>
                </c:pt>
                <c:pt idx="1">
                  <c:v>26.617303212239779</c:v>
                </c:pt>
                <c:pt idx="2">
                  <c:v>4.5147104378371834</c:v>
                </c:pt>
                <c:pt idx="3">
                  <c:v>15.699258671762403</c:v>
                </c:pt>
              </c:numCache>
            </c:numRef>
          </c:val>
          <c:extLst>
            <c:ext xmlns:c16="http://schemas.microsoft.com/office/drawing/2014/chart" uri="{C3380CC4-5D6E-409C-BE32-E72D297353CC}">
              <c16:uniqueId val="{00000001-345D-4C85-A0D1-4400BBA9895D}"/>
            </c:ext>
          </c:extLst>
        </c:ser>
        <c:dLbls>
          <c:dLblPos val="outEnd"/>
          <c:showLegendKey val="0"/>
          <c:showVal val="1"/>
          <c:showCatName val="0"/>
          <c:showSerName val="0"/>
          <c:showPercent val="0"/>
          <c:showBubbleSize val="0"/>
        </c:dLbls>
        <c:gapWidth val="444"/>
        <c:overlap val="-90"/>
        <c:axId val="543142656"/>
        <c:axId val="455608336"/>
      </c:barChart>
      <c:catAx>
        <c:axId val="5431426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cap="all" spc="120" normalizeH="0" baseline="0">
                <a:solidFill>
                  <a:schemeClr val="tx1"/>
                </a:solidFill>
                <a:latin typeface="Aharoni" panose="02010803020104030203" pitchFamily="2" charset="-79"/>
                <a:ea typeface="+mn-ea"/>
                <a:cs typeface="Aharoni" panose="02010803020104030203" pitchFamily="2" charset="-79"/>
              </a:defRPr>
            </a:pPr>
            <a:endParaRPr lang="en-US"/>
          </a:p>
        </c:txPr>
        <c:crossAx val="455608336"/>
        <c:crosses val="autoZero"/>
        <c:auto val="1"/>
        <c:lblAlgn val="ctr"/>
        <c:lblOffset val="100"/>
        <c:noMultiLvlLbl val="0"/>
      </c:catAx>
      <c:valAx>
        <c:axId val="455608336"/>
        <c:scaling>
          <c:orientation val="minMax"/>
        </c:scaling>
        <c:delete val="1"/>
        <c:axPos val="l"/>
        <c:numFmt formatCode="0.0" sourceLinked="1"/>
        <c:majorTickMark val="none"/>
        <c:minorTickMark val="none"/>
        <c:tickLblPos val="nextTo"/>
        <c:crossAx val="5431426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haroni" panose="02010803020104030203" pitchFamily="2" charset="-79"/>
              <a:ea typeface="+mn-ea"/>
              <a:cs typeface="Aharoni" panose="02010803020104030203" pitchFamily="2" charset="-79"/>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r>
              <a:rPr lang="en-US"/>
              <a:t>Gini coefficient</a:t>
            </a:r>
          </a:p>
        </c:rich>
      </c:tx>
      <c:overlay val="0"/>
      <c:spPr>
        <a:noFill/>
        <a:ln>
          <a:noFill/>
        </a:ln>
        <a:effectLst/>
      </c:spPr>
      <c:txPr>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dLbls>
          <c:showLegendKey val="0"/>
          <c:showVal val="1"/>
          <c:showCatName val="0"/>
          <c:showSerName val="0"/>
          <c:showPercent val="0"/>
          <c:showBubbleSize val="0"/>
        </c:dLbls>
        <c:gapWidth val="84"/>
        <c:gapDepth val="53"/>
        <c:shape val="box"/>
        <c:axId val="337730912"/>
        <c:axId val="337731272"/>
        <c:axId val="0"/>
      </c:bar3DChart>
      <c:catAx>
        <c:axId val="337730912"/>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337731272"/>
        <c:crosses val="autoZero"/>
        <c:auto val="1"/>
        <c:lblAlgn val="ctr"/>
        <c:lblOffset val="100"/>
        <c:noMultiLvlLbl val="0"/>
      </c:catAx>
      <c:valAx>
        <c:axId val="337731272"/>
        <c:scaling>
          <c:orientation val="minMax"/>
        </c:scaling>
        <c:delete val="1"/>
        <c:axPos val="l"/>
        <c:numFmt formatCode="General" sourceLinked="1"/>
        <c:majorTickMark val="out"/>
        <c:minorTickMark val="none"/>
        <c:tickLblPos val="nextTo"/>
        <c:crossAx val="3377309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r>
              <a:rPr lang="en-US"/>
              <a:t>Gini coefficient</a:t>
            </a:r>
          </a:p>
        </c:rich>
      </c:tx>
      <c:overlay val="0"/>
      <c:spPr>
        <a:noFill/>
        <a:ln>
          <a:noFill/>
        </a:ln>
        <a:effectLst/>
      </c:spPr>
      <c:txPr>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blipFill>
              <a:blip xmlns:r="http://schemas.openxmlformats.org/officeDocument/2006/relationships" r:embed="rId3"/>
              <a:tile tx="0" ty="0" sx="100000" sy="100000" flip="none" algn="tl"/>
            </a:blip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no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numRef>
              <c:f>Sheet1!$A$20:$A$41</c:f>
              <c:numCache>
                <c:formatCode>General</c:formatCode>
                <c:ptCount val="22"/>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numCache>
            </c:numRef>
          </c:cat>
          <c:val>
            <c:numRef>
              <c:f>Sheet1!$F$20:$F$41</c:f>
              <c:numCache>
                <c:formatCode>0</c:formatCode>
                <c:ptCount val="22"/>
                <c:pt idx="0">
                  <c:v>48.762999999999998</c:v>
                </c:pt>
                <c:pt idx="1">
                  <c:v>47.103000000000002</c:v>
                </c:pt>
                <c:pt idx="2">
                  <c:v>45.442999999999998</c:v>
                </c:pt>
                <c:pt idx="3">
                  <c:v>43.783000000000001</c:v>
                </c:pt>
                <c:pt idx="4">
                  <c:v>42.122999999999998</c:v>
                </c:pt>
                <c:pt idx="5">
                  <c:v>40.463000000000001</c:v>
                </c:pt>
                <c:pt idx="6">
                  <c:v>39.844000000000001</c:v>
                </c:pt>
                <c:pt idx="7">
                  <c:v>39.224000000000004</c:v>
                </c:pt>
                <c:pt idx="8">
                  <c:v>38.603999999999999</c:v>
                </c:pt>
                <c:pt idx="9">
                  <c:v>37.984000000000002</c:v>
                </c:pt>
                <c:pt idx="10">
                  <c:v>37.364000000000004</c:v>
                </c:pt>
                <c:pt idx="11">
                  <c:v>36.744</c:v>
                </c:pt>
                <c:pt idx="12">
                  <c:v>36.124000000000002</c:v>
                </c:pt>
                <c:pt idx="13">
                  <c:v>36.051000000000002</c:v>
                </c:pt>
                <c:pt idx="14">
                  <c:v>35.978000000000002</c:v>
                </c:pt>
                <c:pt idx="15">
                  <c:v>35.905999999999999</c:v>
                </c:pt>
                <c:pt idx="16">
                  <c:v>35.832999999999998</c:v>
                </c:pt>
                <c:pt idx="17">
                  <c:v>35.76</c:v>
                </c:pt>
                <c:pt idx="18">
                  <c:v>35.686999999999998</c:v>
                </c:pt>
                <c:pt idx="19">
                  <c:v>35.613999999999997</c:v>
                </c:pt>
                <c:pt idx="20">
                  <c:v>35.541000000000004</c:v>
                </c:pt>
                <c:pt idx="21">
                  <c:v>35.541000000000004</c:v>
                </c:pt>
              </c:numCache>
            </c:numRef>
          </c:val>
          <c:extLst>
            <c:ext xmlns:c16="http://schemas.microsoft.com/office/drawing/2014/chart" uri="{C3380CC4-5D6E-409C-BE32-E72D297353CC}">
              <c16:uniqueId val="{00000000-C2E2-406D-844B-D844A8E20926}"/>
            </c:ext>
          </c:extLst>
        </c:ser>
        <c:dLbls>
          <c:showLegendKey val="0"/>
          <c:showVal val="1"/>
          <c:showCatName val="0"/>
          <c:showSerName val="0"/>
          <c:showPercent val="0"/>
          <c:showBubbleSize val="0"/>
        </c:dLbls>
        <c:gapWidth val="84"/>
        <c:gapDepth val="53"/>
        <c:shape val="box"/>
        <c:axId val="337730912"/>
        <c:axId val="337731272"/>
        <c:axId val="0"/>
      </c:bar3DChart>
      <c:catAx>
        <c:axId val="3377309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37731272"/>
        <c:crosses val="autoZero"/>
        <c:auto val="1"/>
        <c:lblAlgn val="ctr"/>
        <c:lblOffset val="100"/>
        <c:noMultiLvlLbl val="0"/>
      </c:catAx>
      <c:valAx>
        <c:axId val="337731272"/>
        <c:scaling>
          <c:orientation val="minMax"/>
        </c:scaling>
        <c:delete val="1"/>
        <c:axPos val="l"/>
        <c:numFmt formatCode="0" sourceLinked="1"/>
        <c:majorTickMark val="out"/>
        <c:minorTickMark val="none"/>
        <c:tickLblPos val="nextTo"/>
        <c:crossAx val="3377309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6350" cap="flat" cmpd="sng" algn="ctr">
      <a:solidFill>
        <a:schemeClr val="dk1">
          <a:tint val="75000"/>
        </a:schemeClr>
      </a:solidFill>
      <a:round/>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r>
              <a:rPr lang="en-US"/>
              <a:t>Life expectancy</a:t>
            </a:r>
          </a:p>
        </c:rich>
      </c:tx>
      <c:overlay val="0"/>
      <c:spPr>
        <a:noFill/>
        <a:ln>
          <a:noFill/>
        </a:ln>
        <a:effectLst/>
      </c:spPr>
      <c:txPr>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blipFill>
              <a:blip xmlns:r="http://schemas.openxmlformats.org/officeDocument/2006/relationships" r:embed="rId3"/>
              <a:tile tx="0" ty="0" sx="100000" sy="100000" flip="none" algn="tl"/>
            </a:blip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no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numRef>
              <c:f>Sheet1!$A$20:$A$42</c:f>
              <c:numCache>
                <c:formatCode>General</c:formatCode>
                <c:ptCount val="23"/>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numCache>
            </c:numRef>
          </c:cat>
          <c:val>
            <c:numRef>
              <c:f>Sheet1!$K$20:$K$41</c:f>
              <c:numCache>
                <c:formatCode>0</c:formatCode>
                <c:ptCount val="22"/>
                <c:pt idx="0">
                  <c:v>46.103000000000002</c:v>
                </c:pt>
                <c:pt idx="1">
                  <c:v>46.267000000000003</c:v>
                </c:pt>
                <c:pt idx="2">
                  <c:v>46.51</c:v>
                </c:pt>
                <c:pt idx="3">
                  <c:v>46.835000000000001</c:v>
                </c:pt>
                <c:pt idx="4">
                  <c:v>47.241999999999997</c:v>
                </c:pt>
                <c:pt idx="5">
                  <c:v>47.72</c:v>
                </c:pt>
                <c:pt idx="6">
                  <c:v>48.252000000000002</c:v>
                </c:pt>
                <c:pt idx="7">
                  <c:v>48.811999999999998</c:v>
                </c:pt>
                <c:pt idx="8">
                  <c:v>49.372999999999998</c:v>
                </c:pt>
                <c:pt idx="9">
                  <c:v>49.912999999999997</c:v>
                </c:pt>
                <c:pt idx="10">
                  <c:v>50.421999999999997</c:v>
                </c:pt>
                <c:pt idx="11">
                  <c:v>50.896000000000001</c:v>
                </c:pt>
                <c:pt idx="12">
                  <c:v>51.345999999999997</c:v>
                </c:pt>
                <c:pt idx="13">
                  <c:v>51.786000000000001</c:v>
                </c:pt>
                <c:pt idx="14">
                  <c:v>52.228000000000002</c:v>
                </c:pt>
                <c:pt idx="15">
                  <c:v>52.671999999999997</c:v>
                </c:pt>
                <c:pt idx="16">
                  <c:v>53.112000000000002</c:v>
                </c:pt>
                <c:pt idx="17">
                  <c:v>53.540999999999997</c:v>
                </c:pt>
                <c:pt idx="18">
                  <c:v>53.95</c:v>
                </c:pt>
                <c:pt idx="19">
                  <c:v>54.332000000000001</c:v>
                </c:pt>
                <c:pt idx="20">
                  <c:v>54.686999999999998</c:v>
                </c:pt>
                <c:pt idx="21">
                  <c:v>55.018000000000001</c:v>
                </c:pt>
              </c:numCache>
            </c:numRef>
          </c:val>
          <c:extLst>
            <c:ext xmlns:c16="http://schemas.microsoft.com/office/drawing/2014/chart" uri="{C3380CC4-5D6E-409C-BE32-E72D297353CC}">
              <c16:uniqueId val="{00000000-094D-404E-829A-6718AE4B362C}"/>
            </c:ext>
          </c:extLst>
        </c:ser>
        <c:dLbls>
          <c:showLegendKey val="0"/>
          <c:showVal val="1"/>
          <c:showCatName val="0"/>
          <c:showSerName val="0"/>
          <c:showPercent val="0"/>
          <c:showBubbleSize val="0"/>
        </c:dLbls>
        <c:gapWidth val="84"/>
        <c:gapDepth val="53"/>
        <c:shape val="box"/>
        <c:axId val="439510840"/>
        <c:axId val="439511560"/>
        <c:axId val="0"/>
      </c:bar3DChart>
      <c:catAx>
        <c:axId val="4395108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439511560"/>
        <c:crosses val="autoZero"/>
        <c:auto val="1"/>
        <c:lblAlgn val="ctr"/>
        <c:lblOffset val="100"/>
        <c:noMultiLvlLbl val="0"/>
      </c:catAx>
      <c:valAx>
        <c:axId val="439511560"/>
        <c:scaling>
          <c:orientation val="minMax"/>
        </c:scaling>
        <c:delete val="1"/>
        <c:axPos val="l"/>
        <c:numFmt formatCode="0" sourceLinked="1"/>
        <c:majorTickMark val="out"/>
        <c:minorTickMark val="none"/>
        <c:tickLblPos val="nextTo"/>
        <c:crossAx val="4395108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6350" cap="flat" cmpd="sng" algn="ctr">
      <a:solidFill>
        <a:schemeClr val="dk1">
          <a:tint val="75000"/>
        </a:schemeClr>
      </a:solidFill>
      <a:round/>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blipFill>
              <a:blip xmlns:r="http://schemas.openxmlformats.org/officeDocument/2006/relationships" r:embed="rId4"/>
              <a:tile tx="0" ty="0" sx="100000" sy="100000" flip="none" algn="tl"/>
            </a:blip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1.3377129065288668E-17"/>
                  <c:y val="-5.2670933524597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342-443D-B867-CAB739F79A9D}"/>
                </c:ext>
              </c:extLst>
            </c:dLbl>
            <c:dLbl>
              <c:idx val="2"/>
              <c:layout>
                <c:manualLayout>
                  <c:x val="8.3333333333332829E-3"/>
                  <c:y val="-4.9751243781094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42-443D-B867-CAB739F79A9D}"/>
                </c:ext>
              </c:extLst>
            </c:dLbl>
            <c:dLbl>
              <c:idx val="3"/>
              <c:layout>
                <c:manualLayout>
                  <c:x val="0"/>
                  <c:y val="-5.5769223731927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342-443D-B867-CAB739F79A9D}"/>
                </c:ext>
              </c:extLst>
            </c:dLbl>
            <c:dLbl>
              <c:idx val="4"/>
              <c:layout>
                <c:manualLayout>
                  <c:x val="-7.2967001449229137E-3"/>
                  <c:y val="-6.1965804146585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342-443D-B867-CAB739F79A9D}"/>
                </c:ext>
              </c:extLst>
            </c:dLbl>
            <c:dLbl>
              <c:idx val="5"/>
              <c:layout>
                <c:manualLayout>
                  <c:x val="0"/>
                  <c:y val="-6.8162384561244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342-443D-B867-CAB739F79A9D}"/>
                </c:ext>
              </c:extLst>
            </c:dLbl>
            <c:dLbl>
              <c:idx val="6"/>
              <c:layout>
                <c:manualLayout>
                  <c:x val="4.378020086953577E-3"/>
                  <c:y val="-8.67521258052200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342-443D-B867-CAB739F79A9D}"/>
                </c:ext>
              </c:extLst>
            </c:dLbl>
            <c:dLbl>
              <c:idx val="7"/>
              <c:layout>
                <c:manualLayout>
                  <c:x val="-1.0701703252230935E-16"/>
                  <c:y val="-7.1260674768573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342-443D-B867-CAB739F79A9D}"/>
                </c:ext>
              </c:extLst>
            </c:dLbl>
            <c:dLbl>
              <c:idx val="8"/>
              <c:layout>
                <c:manualLayout>
                  <c:x val="1.4593400289845614E-3"/>
                  <c:y val="-7.43589649759029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342-443D-B867-CAB739F79A9D}"/>
                </c:ext>
              </c:extLst>
            </c:dLbl>
            <c:spPr>
              <a:no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numRef>
              <c:f>Sheet1!$P$53:$P$61</c:f>
              <c:numCache>
                <c:formatCode>General</c:formatCode>
                <c:ptCount val="9"/>
                <c:pt idx="0">
                  <c:v>2013</c:v>
                </c:pt>
                <c:pt idx="1">
                  <c:v>2014</c:v>
                </c:pt>
                <c:pt idx="2">
                  <c:v>2015</c:v>
                </c:pt>
                <c:pt idx="3">
                  <c:v>2016</c:v>
                </c:pt>
                <c:pt idx="4">
                  <c:v>2017</c:v>
                </c:pt>
                <c:pt idx="5">
                  <c:v>2018</c:v>
                </c:pt>
                <c:pt idx="6">
                  <c:v>2019</c:v>
                </c:pt>
                <c:pt idx="7">
                  <c:v>2020</c:v>
                </c:pt>
                <c:pt idx="8">
                  <c:v>2021</c:v>
                </c:pt>
              </c:numCache>
            </c:numRef>
          </c:cat>
          <c:val>
            <c:numRef>
              <c:f>Sheet1!$Q$53:$Q$61</c:f>
              <c:numCache>
                <c:formatCode>General</c:formatCode>
                <c:ptCount val="9"/>
                <c:pt idx="0">
                  <c:v>2569.65</c:v>
                </c:pt>
                <c:pt idx="1">
                  <c:v>2677.29</c:v>
                </c:pt>
                <c:pt idx="2">
                  <c:v>2679.55</c:v>
                </c:pt>
                <c:pt idx="3">
                  <c:v>2570.96</c:v>
                </c:pt>
                <c:pt idx="4">
                  <c:v>2527</c:v>
                </c:pt>
                <c:pt idx="5">
                  <c:v>2512.08</c:v>
                </c:pt>
                <c:pt idx="6">
                  <c:v>2505.46</c:v>
                </c:pt>
                <c:pt idx="7">
                  <c:v>2401.1799999999998</c:v>
                </c:pt>
                <c:pt idx="8">
                  <c:v>2429.59</c:v>
                </c:pt>
              </c:numCache>
            </c:numRef>
          </c:val>
          <c:extLst>
            <c:ext xmlns:c16="http://schemas.microsoft.com/office/drawing/2014/chart" uri="{C3380CC4-5D6E-409C-BE32-E72D297353CC}">
              <c16:uniqueId val="{00000001-1342-443D-B867-CAB739F79A9D}"/>
            </c:ext>
          </c:extLst>
        </c:ser>
        <c:dLbls>
          <c:showLegendKey val="0"/>
          <c:showVal val="1"/>
          <c:showCatName val="0"/>
          <c:showSerName val="0"/>
          <c:showPercent val="0"/>
          <c:showBubbleSize val="0"/>
        </c:dLbls>
        <c:gapWidth val="84"/>
        <c:gapDepth val="53"/>
        <c:shape val="box"/>
        <c:axId val="556883768"/>
        <c:axId val="556935248"/>
        <c:axId val="0"/>
      </c:bar3DChart>
      <c:catAx>
        <c:axId val="5568837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556935248"/>
        <c:crosses val="autoZero"/>
        <c:auto val="1"/>
        <c:lblAlgn val="ctr"/>
        <c:lblOffset val="100"/>
        <c:noMultiLvlLbl val="0"/>
      </c:catAx>
      <c:valAx>
        <c:axId val="556935248"/>
        <c:scaling>
          <c:orientation val="minMax"/>
        </c:scaling>
        <c:delete val="1"/>
        <c:axPos val="l"/>
        <c:numFmt formatCode="General" sourceLinked="1"/>
        <c:majorTickMark val="out"/>
        <c:minorTickMark val="none"/>
        <c:tickLblPos val="nextTo"/>
        <c:crossAx val="556883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6350" cap="flat" cmpd="sng" algn="ctr">
      <a:solidFill>
        <a:schemeClr val="dk1">
          <a:tint val="75000"/>
        </a:schemeClr>
      </a:solidFill>
      <a:round/>
    </a:ln>
    <a:effectLst/>
  </c:spPr>
  <c:txPr>
    <a:bodyPr/>
    <a:lstStyle/>
    <a:p>
      <a:pPr>
        <a:defRPr/>
      </a:pPr>
      <a:endParaRPr lang="en-US"/>
    </a:p>
  </c:txPr>
  <c:externalData r:id="rId5">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Sheet3!$C$1</c:f>
              <c:strCache>
                <c:ptCount val="1"/>
                <c:pt idx="0">
                  <c:v>Recurrent expenditure</c:v>
                </c:pt>
              </c:strCache>
            </c:strRef>
          </c:tx>
          <c:spPr>
            <a:ln w="28575" cap="rnd">
              <a:solidFill>
                <a:schemeClr val="accent1"/>
              </a:solidFill>
              <a:round/>
            </a:ln>
            <a:effectLst/>
          </c:spPr>
          <c:marker>
            <c:symbol val="none"/>
          </c:marker>
          <c:cat>
            <c:numRef>
              <c:f>Sheet3!$B$2:$B$42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Sheet3!$C$2:$C$42</c:f>
              <c:numCache>
                <c:formatCode>#,##0.0</c:formatCode>
                <c:ptCount val="41"/>
                <c:pt idx="0">
                  <c:v>4.8467000000000002</c:v>
                </c:pt>
                <c:pt idx="1">
                  <c:v>5.5060000000000002</c:v>
                </c:pt>
                <c:pt idx="2">
                  <c:v>4.7507999999999999</c:v>
                </c:pt>
                <c:pt idx="3">
                  <c:v>5.8274999999999997</c:v>
                </c:pt>
                <c:pt idx="4">
                  <c:v>7.5763999999999996</c:v>
                </c:pt>
                <c:pt idx="5">
                  <c:v>7.6968999999999994</c:v>
                </c:pt>
                <c:pt idx="6">
                  <c:v>15.6462</c:v>
                </c:pt>
                <c:pt idx="7">
                  <c:v>19.409400000000002</c:v>
                </c:pt>
                <c:pt idx="8">
                  <c:v>25.994199999999999</c:v>
                </c:pt>
                <c:pt idx="9">
                  <c:v>36.2196</c:v>
                </c:pt>
                <c:pt idx="10">
                  <c:v>38.243499999999997</c:v>
                </c:pt>
                <c:pt idx="11">
                  <c:v>53.034099999999995</c:v>
                </c:pt>
                <c:pt idx="12">
                  <c:v>136.72710000000001</c:v>
                </c:pt>
                <c:pt idx="13">
                  <c:v>89.974899999999991</c:v>
                </c:pt>
                <c:pt idx="14">
                  <c:v>127.6298</c:v>
                </c:pt>
                <c:pt idx="15">
                  <c:v>124.29130000000001</c:v>
                </c:pt>
                <c:pt idx="16">
                  <c:v>158.5635</c:v>
                </c:pt>
                <c:pt idx="17">
                  <c:v>178.09779999999998</c:v>
                </c:pt>
                <c:pt idx="18">
                  <c:v>449.66240000000005</c:v>
                </c:pt>
                <c:pt idx="19">
                  <c:v>461.6</c:v>
                </c:pt>
                <c:pt idx="20">
                  <c:v>579.29999999999995</c:v>
                </c:pt>
                <c:pt idx="21">
                  <c:v>696.8</c:v>
                </c:pt>
                <c:pt idx="22">
                  <c:v>984.3</c:v>
                </c:pt>
                <c:pt idx="23">
                  <c:v>1110.8</c:v>
                </c:pt>
                <c:pt idx="24">
                  <c:v>1321.3</c:v>
                </c:pt>
                <c:pt idx="25">
                  <c:v>1390.2</c:v>
                </c:pt>
                <c:pt idx="26">
                  <c:v>1589.27</c:v>
                </c:pt>
                <c:pt idx="27">
                  <c:v>2117.3620000000001</c:v>
                </c:pt>
                <c:pt idx="28">
                  <c:v>2127.9714999999997</c:v>
                </c:pt>
                <c:pt idx="29">
                  <c:v>3109.3785079999998</c:v>
                </c:pt>
                <c:pt idx="30">
                  <c:v>3314.5133344379674</c:v>
                </c:pt>
                <c:pt idx="31">
                  <c:v>3325.1564999999996</c:v>
                </c:pt>
                <c:pt idx="32">
                  <c:v>3689.06105991918</c:v>
                </c:pt>
                <c:pt idx="33">
                  <c:v>3426.8979361177089</c:v>
                </c:pt>
                <c:pt idx="34">
                  <c:v>3831.9474071655595</c:v>
                </c:pt>
                <c:pt idx="35">
                  <c:v>4160.1103894386988</c:v>
                </c:pt>
                <c:pt idx="36">
                  <c:v>4779.9887663463251</c:v>
                </c:pt>
                <c:pt idx="37">
                  <c:v>5675.1860589778144</c:v>
                </c:pt>
                <c:pt idx="38">
                  <c:v>6997.193526334644</c:v>
                </c:pt>
                <c:pt idx="39">
                  <c:v>8188.8083389858057</c:v>
                </c:pt>
                <c:pt idx="40">
                  <c:v>9145.1532551879172</c:v>
                </c:pt>
              </c:numCache>
            </c:numRef>
          </c:val>
          <c:smooth val="0"/>
          <c:extLst>
            <c:ext xmlns:c16="http://schemas.microsoft.com/office/drawing/2014/chart" uri="{C3380CC4-5D6E-409C-BE32-E72D297353CC}">
              <c16:uniqueId val="{00000000-103E-4C8E-B117-E08747927827}"/>
            </c:ext>
          </c:extLst>
        </c:ser>
        <c:dLbls>
          <c:showLegendKey val="0"/>
          <c:showVal val="0"/>
          <c:showCatName val="0"/>
          <c:showSerName val="0"/>
          <c:showPercent val="0"/>
          <c:showBubbleSize val="0"/>
        </c:dLbls>
        <c:marker val="1"/>
        <c:smooth val="0"/>
        <c:axId val="943416671"/>
        <c:axId val="943425407"/>
      </c:lineChart>
      <c:lineChart>
        <c:grouping val="standard"/>
        <c:varyColors val="0"/>
        <c:ser>
          <c:idx val="1"/>
          <c:order val="1"/>
          <c:tx>
            <c:strRef>
              <c:f>Sheet3!$D$1</c:f>
              <c:strCache>
                <c:ptCount val="1"/>
                <c:pt idx="0">
                  <c:v>Life expectancy at birth</c:v>
                </c:pt>
              </c:strCache>
            </c:strRef>
          </c:tx>
          <c:spPr>
            <a:ln w="28575" cap="rnd">
              <a:solidFill>
                <a:schemeClr val="accent2"/>
              </a:solidFill>
              <a:round/>
            </a:ln>
            <a:effectLst/>
          </c:spPr>
          <c:marker>
            <c:symbol val="none"/>
          </c:marker>
          <c:cat>
            <c:numRef>
              <c:f>Sheet3!$B$2:$B$42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Sheet3!$D$2:$D$42</c:f>
              <c:numCache>
                <c:formatCode>General</c:formatCode>
                <c:ptCount val="41"/>
                <c:pt idx="0">
                  <c:v>45.637</c:v>
                </c:pt>
                <c:pt idx="1">
                  <c:v>45.866999999999997</c:v>
                </c:pt>
                <c:pt idx="2">
                  <c:v>46.023000000000003</c:v>
                </c:pt>
                <c:pt idx="3">
                  <c:v>46.106000000000002</c:v>
                </c:pt>
                <c:pt idx="4">
                  <c:v>46.127000000000002</c:v>
                </c:pt>
                <c:pt idx="5">
                  <c:v>46.100999999999999</c:v>
                </c:pt>
                <c:pt idx="6">
                  <c:v>46.048000000000002</c:v>
                </c:pt>
                <c:pt idx="7">
                  <c:v>45.99</c:v>
                </c:pt>
                <c:pt idx="8">
                  <c:v>45.939</c:v>
                </c:pt>
                <c:pt idx="9">
                  <c:v>45.9</c:v>
                </c:pt>
                <c:pt idx="10">
                  <c:v>45.875</c:v>
                </c:pt>
                <c:pt idx="11">
                  <c:v>45.856999999999999</c:v>
                </c:pt>
                <c:pt idx="12">
                  <c:v>45.844999999999999</c:v>
                </c:pt>
                <c:pt idx="13">
                  <c:v>45.843000000000004</c:v>
                </c:pt>
                <c:pt idx="14">
                  <c:v>45.853999999999999</c:v>
                </c:pt>
                <c:pt idx="15">
                  <c:v>45.88</c:v>
                </c:pt>
                <c:pt idx="16">
                  <c:v>45.923000000000002</c:v>
                </c:pt>
                <c:pt idx="17">
                  <c:v>45.994</c:v>
                </c:pt>
                <c:pt idx="18">
                  <c:v>46.103000000000002</c:v>
                </c:pt>
                <c:pt idx="19">
                  <c:v>46.267000000000003</c:v>
                </c:pt>
                <c:pt idx="20">
                  <c:v>46.51</c:v>
                </c:pt>
                <c:pt idx="21">
                  <c:v>46.835000000000001</c:v>
                </c:pt>
                <c:pt idx="22">
                  <c:v>47.241999999999997</c:v>
                </c:pt>
                <c:pt idx="23">
                  <c:v>47.72</c:v>
                </c:pt>
                <c:pt idx="24">
                  <c:v>48.252000000000002</c:v>
                </c:pt>
                <c:pt idx="25">
                  <c:v>48.811999999999998</c:v>
                </c:pt>
                <c:pt idx="26">
                  <c:v>49.372999999999998</c:v>
                </c:pt>
                <c:pt idx="27">
                  <c:v>49.912999999999997</c:v>
                </c:pt>
                <c:pt idx="28">
                  <c:v>50.421999999999997</c:v>
                </c:pt>
                <c:pt idx="29">
                  <c:v>50.896000000000001</c:v>
                </c:pt>
                <c:pt idx="30">
                  <c:v>51.345999999999997</c:v>
                </c:pt>
                <c:pt idx="31">
                  <c:v>51.786000000000001</c:v>
                </c:pt>
                <c:pt idx="32">
                  <c:v>52.228000000000002</c:v>
                </c:pt>
                <c:pt idx="33">
                  <c:v>52.671999999999997</c:v>
                </c:pt>
                <c:pt idx="34">
                  <c:v>53.112000000000002</c:v>
                </c:pt>
                <c:pt idx="35">
                  <c:v>53.540999999999997</c:v>
                </c:pt>
                <c:pt idx="36">
                  <c:v>53.95</c:v>
                </c:pt>
                <c:pt idx="37">
                  <c:v>54.332000000000001</c:v>
                </c:pt>
                <c:pt idx="38">
                  <c:v>54.686999999999998</c:v>
                </c:pt>
                <c:pt idx="39">
                  <c:v>55.018000000000001</c:v>
                </c:pt>
                <c:pt idx="40">
                  <c:v>54.679000000000002</c:v>
                </c:pt>
              </c:numCache>
            </c:numRef>
          </c:val>
          <c:smooth val="0"/>
          <c:extLst>
            <c:ext xmlns:c16="http://schemas.microsoft.com/office/drawing/2014/chart" uri="{C3380CC4-5D6E-409C-BE32-E72D297353CC}">
              <c16:uniqueId val="{00000001-103E-4C8E-B117-E08747927827}"/>
            </c:ext>
          </c:extLst>
        </c:ser>
        <c:dLbls>
          <c:showLegendKey val="0"/>
          <c:showVal val="0"/>
          <c:showCatName val="0"/>
          <c:showSerName val="0"/>
          <c:showPercent val="0"/>
          <c:showBubbleSize val="0"/>
        </c:dLbls>
        <c:marker val="1"/>
        <c:smooth val="0"/>
        <c:axId val="955250463"/>
        <c:axId val="955251295"/>
      </c:lineChart>
      <c:catAx>
        <c:axId val="943416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43425407"/>
        <c:crosses val="autoZero"/>
        <c:auto val="1"/>
        <c:lblAlgn val="ctr"/>
        <c:lblOffset val="100"/>
        <c:noMultiLvlLbl val="0"/>
      </c:catAx>
      <c:valAx>
        <c:axId val="9434254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 (N)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3416671"/>
        <c:crosses val="autoZero"/>
        <c:crossBetween val="between"/>
      </c:valAx>
      <c:valAx>
        <c:axId val="955251295"/>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No. of years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5250463"/>
        <c:crosses val="max"/>
        <c:crossBetween val="between"/>
      </c:valAx>
      <c:catAx>
        <c:axId val="955250463"/>
        <c:scaling>
          <c:orientation val="minMax"/>
        </c:scaling>
        <c:delete val="1"/>
        <c:axPos val="b"/>
        <c:numFmt formatCode="General" sourceLinked="1"/>
        <c:majorTickMark val="out"/>
        <c:minorTickMark val="none"/>
        <c:tickLblPos val="nextTo"/>
        <c:crossAx val="95525129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Sheet3!$P$1</c:f>
              <c:strCache>
                <c:ptCount val="1"/>
                <c:pt idx="0">
                  <c:v>Recurrent expenditure</c:v>
                </c:pt>
              </c:strCache>
            </c:strRef>
          </c:tx>
          <c:spPr>
            <a:ln w="28575" cap="rnd">
              <a:solidFill>
                <a:schemeClr val="accent1"/>
              </a:solidFill>
              <a:round/>
            </a:ln>
            <a:effectLst/>
          </c:spPr>
          <c:marker>
            <c:symbol val="none"/>
          </c:marker>
          <c:cat>
            <c:numRef>
              <c:f>Sheet3!$O$2:$O$42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Sheet3!$P$2:$P$42</c:f>
              <c:numCache>
                <c:formatCode>#,##0.0</c:formatCode>
                <c:ptCount val="41"/>
                <c:pt idx="0">
                  <c:v>4.8467000000000002</c:v>
                </c:pt>
                <c:pt idx="1">
                  <c:v>5.5060000000000002</c:v>
                </c:pt>
                <c:pt idx="2">
                  <c:v>4.7507999999999999</c:v>
                </c:pt>
                <c:pt idx="3">
                  <c:v>5.8274999999999997</c:v>
                </c:pt>
                <c:pt idx="4">
                  <c:v>7.5763999999999996</c:v>
                </c:pt>
                <c:pt idx="5">
                  <c:v>7.6968999999999994</c:v>
                </c:pt>
                <c:pt idx="6">
                  <c:v>15.6462</c:v>
                </c:pt>
                <c:pt idx="7">
                  <c:v>19.409400000000002</c:v>
                </c:pt>
                <c:pt idx="8">
                  <c:v>25.994199999999999</c:v>
                </c:pt>
                <c:pt idx="9">
                  <c:v>36.2196</c:v>
                </c:pt>
                <c:pt idx="10">
                  <c:v>38.243499999999997</c:v>
                </c:pt>
                <c:pt idx="11">
                  <c:v>53.034099999999995</c:v>
                </c:pt>
                <c:pt idx="12">
                  <c:v>136.72710000000001</c:v>
                </c:pt>
                <c:pt idx="13">
                  <c:v>89.974899999999991</c:v>
                </c:pt>
                <c:pt idx="14">
                  <c:v>127.6298</c:v>
                </c:pt>
                <c:pt idx="15">
                  <c:v>124.29130000000001</c:v>
                </c:pt>
                <c:pt idx="16">
                  <c:v>158.5635</c:v>
                </c:pt>
                <c:pt idx="17">
                  <c:v>178.09779999999998</c:v>
                </c:pt>
                <c:pt idx="18">
                  <c:v>449.66240000000005</c:v>
                </c:pt>
                <c:pt idx="19">
                  <c:v>461.6</c:v>
                </c:pt>
                <c:pt idx="20">
                  <c:v>579.29999999999995</c:v>
                </c:pt>
                <c:pt idx="21">
                  <c:v>696.8</c:v>
                </c:pt>
                <c:pt idx="22">
                  <c:v>984.3</c:v>
                </c:pt>
                <c:pt idx="23">
                  <c:v>1110.8</c:v>
                </c:pt>
                <c:pt idx="24">
                  <c:v>1321.3</c:v>
                </c:pt>
                <c:pt idx="25">
                  <c:v>1390.2</c:v>
                </c:pt>
                <c:pt idx="26">
                  <c:v>1589.27</c:v>
                </c:pt>
                <c:pt idx="27">
                  <c:v>2117.3620000000001</c:v>
                </c:pt>
                <c:pt idx="28">
                  <c:v>2127.9714999999997</c:v>
                </c:pt>
                <c:pt idx="29">
                  <c:v>3109.3785079999998</c:v>
                </c:pt>
                <c:pt idx="30">
                  <c:v>3314.5133344379674</c:v>
                </c:pt>
                <c:pt idx="31">
                  <c:v>3325.1564999999996</c:v>
                </c:pt>
                <c:pt idx="32">
                  <c:v>3689.06105991918</c:v>
                </c:pt>
                <c:pt idx="33">
                  <c:v>3426.8979361177089</c:v>
                </c:pt>
                <c:pt idx="34">
                  <c:v>3831.9474071655595</c:v>
                </c:pt>
                <c:pt idx="35">
                  <c:v>4160.1103894386988</c:v>
                </c:pt>
                <c:pt idx="36">
                  <c:v>4779.9887663463251</c:v>
                </c:pt>
                <c:pt idx="37">
                  <c:v>5675.1860589778144</c:v>
                </c:pt>
                <c:pt idx="38">
                  <c:v>6997.193526334644</c:v>
                </c:pt>
                <c:pt idx="39">
                  <c:v>8188.8083389858057</c:v>
                </c:pt>
                <c:pt idx="40">
                  <c:v>9145.1532551879172</c:v>
                </c:pt>
              </c:numCache>
            </c:numRef>
          </c:val>
          <c:smooth val="0"/>
          <c:extLst>
            <c:ext xmlns:c16="http://schemas.microsoft.com/office/drawing/2014/chart" uri="{C3380CC4-5D6E-409C-BE32-E72D297353CC}">
              <c16:uniqueId val="{00000000-4E4B-4E74-BD32-86576E1CEEF8}"/>
            </c:ext>
          </c:extLst>
        </c:ser>
        <c:dLbls>
          <c:showLegendKey val="0"/>
          <c:showVal val="0"/>
          <c:showCatName val="0"/>
          <c:showSerName val="0"/>
          <c:showPercent val="0"/>
          <c:showBubbleSize val="0"/>
        </c:dLbls>
        <c:marker val="1"/>
        <c:smooth val="0"/>
        <c:axId val="1024501695"/>
        <c:axId val="1024496703"/>
      </c:lineChart>
      <c:lineChart>
        <c:grouping val="standard"/>
        <c:varyColors val="0"/>
        <c:ser>
          <c:idx val="1"/>
          <c:order val="1"/>
          <c:tx>
            <c:strRef>
              <c:f>Sheet3!$Q$1</c:f>
              <c:strCache>
                <c:ptCount val="1"/>
                <c:pt idx="0">
                  <c:v>Gin Coefficient</c:v>
                </c:pt>
              </c:strCache>
            </c:strRef>
          </c:tx>
          <c:spPr>
            <a:ln w="28575" cap="rnd">
              <a:solidFill>
                <a:schemeClr val="accent2"/>
              </a:solidFill>
              <a:round/>
            </a:ln>
            <a:effectLst/>
          </c:spPr>
          <c:marker>
            <c:symbol val="none"/>
          </c:marker>
          <c:cat>
            <c:numRef>
              <c:f>Sheet3!$O$2:$O$42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Sheet3!$Q$2:$Q$42</c:f>
              <c:numCache>
                <c:formatCode>General</c:formatCode>
                <c:ptCount val="41"/>
                <c:pt idx="0">
                  <c:v>50.535000000000004</c:v>
                </c:pt>
                <c:pt idx="1">
                  <c:v>50.006</c:v>
                </c:pt>
                <c:pt idx="2">
                  <c:v>49.478000000000002</c:v>
                </c:pt>
                <c:pt idx="3">
                  <c:v>48.948999999999998</c:v>
                </c:pt>
                <c:pt idx="4">
                  <c:v>48.42</c:v>
                </c:pt>
                <c:pt idx="5">
                  <c:v>47.890999999999998</c:v>
                </c:pt>
                <c:pt idx="6">
                  <c:v>49.433999999999997</c:v>
                </c:pt>
                <c:pt idx="7">
                  <c:v>50.977000000000004</c:v>
                </c:pt>
                <c:pt idx="8">
                  <c:v>52.521000000000001</c:v>
                </c:pt>
                <c:pt idx="9">
                  <c:v>54.064</c:v>
                </c:pt>
                <c:pt idx="10">
                  <c:v>55.606999999999999</c:v>
                </c:pt>
                <c:pt idx="11">
                  <c:v>57.15</c:v>
                </c:pt>
                <c:pt idx="12">
                  <c:v>56.137</c:v>
                </c:pt>
                <c:pt idx="13">
                  <c:v>55.123000000000005</c:v>
                </c:pt>
                <c:pt idx="14">
                  <c:v>54.11</c:v>
                </c:pt>
                <c:pt idx="15">
                  <c:v>53.096000000000004</c:v>
                </c:pt>
                <c:pt idx="16">
                  <c:v>52.082000000000001</c:v>
                </c:pt>
                <c:pt idx="17">
                  <c:v>50.423000000000002</c:v>
                </c:pt>
                <c:pt idx="18">
                  <c:v>48.762999999999998</c:v>
                </c:pt>
                <c:pt idx="19">
                  <c:v>47.103000000000002</c:v>
                </c:pt>
                <c:pt idx="20">
                  <c:v>45.442999999999998</c:v>
                </c:pt>
                <c:pt idx="21">
                  <c:v>43.783000000000001</c:v>
                </c:pt>
                <c:pt idx="22">
                  <c:v>42.122999999999998</c:v>
                </c:pt>
                <c:pt idx="23">
                  <c:v>40.463000000000001</c:v>
                </c:pt>
                <c:pt idx="24">
                  <c:v>39.844000000000001</c:v>
                </c:pt>
                <c:pt idx="25">
                  <c:v>39.224000000000004</c:v>
                </c:pt>
                <c:pt idx="26">
                  <c:v>38.603999999999999</c:v>
                </c:pt>
                <c:pt idx="27">
                  <c:v>37.984000000000002</c:v>
                </c:pt>
                <c:pt idx="28">
                  <c:v>37.364000000000004</c:v>
                </c:pt>
                <c:pt idx="29">
                  <c:v>36.744</c:v>
                </c:pt>
                <c:pt idx="30">
                  <c:v>36.124000000000002</c:v>
                </c:pt>
                <c:pt idx="31">
                  <c:v>36.051000000000002</c:v>
                </c:pt>
                <c:pt idx="32">
                  <c:v>35.978000000000002</c:v>
                </c:pt>
                <c:pt idx="33">
                  <c:v>35.905999999999999</c:v>
                </c:pt>
                <c:pt idx="34">
                  <c:v>35.832999999999998</c:v>
                </c:pt>
                <c:pt idx="35">
                  <c:v>35.76</c:v>
                </c:pt>
                <c:pt idx="36">
                  <c:v>35.686999999999998</c:v>
                </c:pt>
                <c:pt idx="37">
                  <c:v>35.613999999999997</c:v>
                </c:pt>
                <c:pt idx="38">
                  <c:v>35.541000000000004</c:v>
                </c:pt>
                <c:pt idx="39">
                  <c:v>35.541000000000004</c:v>
                </c:pt>
                <c:pt idx="40">
                  <c:v>35.565333333333335</c:v>
                </c:pt>
              </c:numCache>
            </c:numRef>
          </c:val>
          <c:smooth val="0"/>
          <c:extLst>
            <c:ext xmlns:c16="http://schemas.microsoft.com/office/drawing/2014/chart" uri="{C3380CC4-5D6E-409C-BE32-E72D297353CC}">
              <c16:uniqueId val="{00000001-4E4B-4E74-BD32-86576E1CEEF8}"/>
            </c:ext>
          </c:extLst>
        </c:ser>
        <c:dLbls>
          <c:showLegendKey val="0"/>
          <c:showVal val="0"/>
          <c:showCatName val="0"/>
          <c:showSerName val="0"/>
          <c:showPercent val="0"/>
          <c:showBubbleSize val="0"/>
        </c:dLbls>
        <c:marker val="1"/>
        <c:smooth val="0"/>
        <c:axId val="955254623"/>
        <c:axId val="955257119"/>
      </c:lineChart>
      <c:catAx>
        <c:axId val="10245016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24496703"/>
        <c:crosses val="autoZero"/>
        <c:auto val="1"/>
        <c:lblAlgn val="ctr"/>
        <c:lblOffset val="100"/>
        <c:noMultiLvlLbl val="0"/>
      </c:catAx>
      <c:valAx>
        <c:axId val="102449670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a:t>
                </a:r>
                <a:r>
                  <a:rPr lang="en-US" baseline="0"/>
                  <a:t> (N)</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4501695"/>
        <c:crosses val="autoZero"/>
        <c:crossBetween val="between"/>
      </c:valAx>
      <c:valAx>
        <c:axId val="955257119"/>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Rate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5254623"/>
        <c:crosses val="max"/>
        <c:crossBetween val="between"/>
      </c:valAx>
      <c:catAx>
        <c:axId val="955254623"/>
        <c:scaling>
          <c:orientation val="minMax"/>
        </c:scaling>
        <c:delete val="1"/>
        <c:axPos val="b"/>
        <c:numFmt formatCode="General" sourceLinked="1"/>
        <c:majorTickMark val="out"/>
        <c:minorTickMark val="none"/>
        <c:tickLblPos val="nextTo"/>
        <c:crossAx val="95525711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856517239381666"/>
          <c:y val="7.874015748031496E-2"/>
          <c:w val="0.53923871466752682"/>
          <c:h val="0.4229078058156116"/>
        </c:manualLayout>
      </c:layout>
      <c:lineChart>
        <c:grouping val="standard"/>
        <c:varyColors val="0"/>
        <c:ser>
          <c:idx val="0"/>
          <c:order val="0"/>
          <c:tx>
            <c:strRef>
              <c:f>Sheet3!$T$1</c:f>
              <c:strCache>
                <c:ptCount val="1"/>
                <c:pt idx="0">
                  <c:v>Recurrent expenditure</c:v>
                </c:pt>
              </c:strCache>
            </c:strRef>
          </c:tx>
          <c:spPr>
            <a:ln w="28575" cap="rnd">
              <a:solidFill>
                <a:schemeClr val="accent1"/>
              </a:solidFill>
              <a:round/>
            </a:ln>
            <a:effectLst/>
          </c:spPr>
          <c:marker>
            <c:symbol val="none"/>
          </c:marker>
          <c:cat>
            <c:numRef>
              <c:f>Sheet3!$S$2:$S$42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Sheet3!$T$2:$T$42</c:f>
              <c:numCache>
                <c:formatCode>#,##0.0</c:formatCode>
                <c:ptCount val="41"/>
                <c:pt idx="0">
                  <c:v>4.8467000000000002</c:v>
                </c:pt>
                <c:pt idx="1">
                  <c:v>5.5060000000000002</c:v>
                </c:pt>
                <c:pt idx="2">
                  <c:v>4.7507999999999999</c:v>
                </c:pt>
                <c:pt idx="3">
                  <c:v>5.8274999999999997</c:v>
                </c:pt>
                <c:pt idx="4">
                  <c:v>7.5763999999999996</c:v>
                </c:pt>
                <c:pt idx="5">
                  <c:v>7.6968999999999994</c:v>
                </c:pt>
                <c:pt idx="6">
                  <c:v>15.6462</c:v>
                </c:pt>
                <c:pt idx="7">
                  <c:v>19.409400000000002</c:v>
                </c:pt>
                <c:pt idx="8">
                  <c:v>25.994199999999999</c:v>
                </c:pt>
                <c:pt idx="9">
                  <c:v>36.2196</c:v>
                </c:pt>
                <c:pt idx="10">
                  <c:v>38.243499999999997</c:v>
                </c:pt>
                <c:pt idx="11">
                  <c:v>53.034099999999995</c:v>
                </c:pt>
                <c:pt idx="12">
                  <c:v>136.72710000000001</c:v>
                </c:pt>
                <c:pt idx="13">
                  <c:v>89.974899999999991</c:v>
                </c:pt>
                <c:pt idx="14">
                  <c:v>127.6298</c:v>
                </c:pt>
                <c:pt idx="15">
                  <c:v>124.29130000000001</c:v>
                </c:pt>
                <c:pt idx="16">
                  <c:v>158.5635</c:v>
                </c:pt>
                <c:pt idx="17">
                  <c:v>178.09779999999998</c:v>
                </c:pt>
                <c:pt idx="18">
                  <c:v>449.66240000000005</c:v>
                </c:pt>
                <c:pt idx="19">
                  <c:v>461.6</c:v>
                </c:pt>
                <c:pt idx="20">
                  <c:v>579.29999999999995</c:v>
                </c:pt>
                <c:pt idx="21">
                  <c:v>696.8</c:v>
                </c:pt>
                <c:pt idx="22">
                  <c:v>984.3</c:v>
                </c:pt>
                <c:pt idx="23">
                  <c:v>1110.8</c:v>
                </c:pt>
                <c:pt idx="24">
                  <c:v>1321.3</c:v>
                </c:pt>
                <c:pt idx="25">
                  <c:v>1390.2</c:v>
                </c:pt>
                <c:pt idx="26">
                  <c:v>1589.27</c:v>
                </c:pt>
                <c:pt idx="27">
                  <c:v>2117.3620000000001</c:v>
                </c:pt>
                <c:pt idx="28">
                  <c:v>2127.9714999999997</c:v>
                </c:pt>
                <c:pt idx="29">
                  <c:v>3109.3785079999998</c:v>
                </c:pt>
                <c:pt idx="30">
                  <c:v>3314.5133344379674</c:v>
                </c:pt>
                <c:pt idx="31">
                  <c:v>3325.1564999999996</c:v>
                </c:pt>
                <c:pt idx="32">
                  <c:v>3689.06105991918</c:v>
                </c:pt>
                <c:pt idx="33">
                  <c:v>3426.8979361177089</c:v>
                </c:pt>
                <c:pt idx="34">
                  <c:v>3831.9474071655595</c:v>
                </c:pt>
                <c:pt idx="35">
                  <c:v>4160.1103894386988</c:v>
                </c:pt>
                <c:pt idx="36">
                  <c:v>4779.9887663463251</c:v>
                </c:pt>
                <c:pt idx="37">
                  <c:v>5675.1860589778144</c:v>
                </c:pt>
                <c:pt idx="38">
                  <c:v>6997.193526334644</c:v>
                </c:pt>
                <c:pt idx="39">
                  <c:v>8188.8083389858057</c:v>
                </c:pt>
                <c:pt idx="40">
                  <c:v>9145.1532551879172</c:v>
                </c:pt>
              </c:numCache>
            </c:numRef>
          </c:val>
          <c:smooth val="0"/>
          <c:extLst>
            <c:ext xmlns:c16="http://schemas.microsoft.com/office/drawing/2014/chart" uri="{C3380CC4-5D6E-409C-BE32-E72D297353CC}">
              <c16:uniqueId val="{00000000-6D98-40D7-942F-5D84FD2D7017}"/>
            </c:ext>
          </c:extLst>
        </c:ser>
        <c:dLbls>
          <c:showLegendKey val="0"/>
          <c:showVal val="0"/>
          <c:showCatName val="0"/>
          <c:showSerName val="0"/>
          <c:showPercent val="0"/>
          <c:showBubbleSize val="0"/>
        </c:dLbls>
        <c:marker val="1"/>
        <c:smooth val="0"/>
        <c:axId val="502734095"/>
        <c:axId val="502749071"/>
      </c:lineChart>
      <c:lineChart>
        <c:grouping val="standard"/>
        <c:varyColors val="0"/>
        <c:ser>
          <c:idx val="1"/>
          <c:order val="1"/>
          <c:tx>
            <c:strRef>
              <c:f>Sheet3!$U$1</c:f>
              <c:strCache>
                <c:ptCount val="1"/>
                <c:pt idx="0">
                  <c:v>GDP per capita growth </c:v>
                </c:pt>
              </c:strCache>
            </c:strRef>
          </c:tx>
          <c:spPr>
            <a:ln w="28575" cap="rnd">
              <a:solidFill>
                <a:schemeClr val="accent2"/>
              </a:solidFill>
              <a:round/>
            </a:ln>
            <a:effectLst/>
          </c:spPr>
          <c:marker>
            <c:symbol val="none"/>
          </c:marker>
          <c:cat>
            <c:numRef>
              <c:f>Sheet3!$S$2:$S$42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Sheet3!$U$2:$U$42</c:f>
              <c:numCache>
                <c:formatCode>General</c:formatCode>
                <c:ptCount val="41"/>
                <c:pt idx="0">
                  <c:v>-15.450357198246294</c:v>
                </c:pt>
                <c:pt idx="1">
                  <c:v>-9.1951067680429048</c:v>
                </c:pt>
                <c:pt idx="2">
                  <c:v>-13.153148796440689</c:v>
                </c:pt>
                <c:pt idx="3">
                  <c:v>-3.5849367286598977</c:v>
                </c:pt>
                <c:pt idx="4">
                  <c:v>3.2335789931522214</c:v>
                </c:pt>
                <c:pt idx="5">
                  <c:v>-2.5099485819697378</c:v>
                </c:pt>
                <c:pt idx="6">
                  <c:v>0.52584854641861511</c:v>
                </c:pt>
                <c:pt idx="7">
                  <c:v>4.5469364991790115</c:v>
                </c:pt>
                <c:pt idx="8">
                  <c:v>-0.70885315403349125</c:v>
                </c:pt>
                <c:pt idx="9">
                  <c:v>8.9306872732151703</c:v>
                </c:pt>
                <c:pt idx="10">
                  <c:v>-2.1644649798595026</c:v>
                </c:pt>
                <c:pt idx="11">
                  <c:v>2.0258245642541937</c:v>
                </c:pt>
                <c:pt idx="12">
                  <c:v>-4.4570781430629154</c:v>
                </c:pt>
                <c:pt idx="13">
                  <c:v>-4.2328183284198246</c:v>
                </c:pt>
                <c:pt idx="14">
                  <c:v>-2.5300522893240753</c:v>
                </c:pt>
                <c:pt idx="15">
                  <c:v>1.6345940085226118</c:v>
                </c:pt>
                <c:pt idx="16">
                  <c:v>0.4068259548472497</c:v>
                </c:pt>
                <c:pt idx="17">
                  <c:v>5.7194519500853858E-2</c:v>
                </c:pt>
                <c:pt idx="18">
                  <c:v>-1.8957202230027406</c:v>
                </c:pt>
                <c:pt idx="19">
                  <c:v>2.4191325981585408</c:v>
                </c:pt>
                <c:pt idx="20">
                  <c:v>3.2905707503897617</c:v>
                </c:pt>
                <c:pt idx="21">
                  <c:v>12.457468161026199</c:v>
                </c:pt>
                <c:pt idx="22">
                  <c:v>4.6577862911152579</c:v>
                </c:pt>
                <c:pt idx="23">
                  <c:v>6.4896036769074783</c:v>
                </c:pt>
                <c:pt idx="24">
                  <c:v>3.721623938714032</c:v>
                </c:pt>
                <c:pt idx="25">
                  <c:v>3.3262178780103113</c:v>
                </c:pt>
                <c:pt idx="26">
                  <c:v>3.8220723007609934</c:v>
                </c:pt>
                <c:pt idx="27">
                  <c:v>3.9725104927765358</c:v>
                </c:pt>
                <c:pt idx="28">
                  <c:v>5.1979544090689558</c:v>
                </c:pt>
                <c:pt idx="29">
                  <c:v>5.1585453499059639</c:v>
                </c:pt>
                <c:pt idx="30">
                  <c:v>2.5253222292716657</c:v>
                </c:pt>
                <c:pt idx="31">
                  <c:v>1.4728512289713223</c:v>
                </c:pt>
                <c:pt idx="32">
                  <c:v>3.8537226790359824</c:v>
                </c:pt>
                <c:pt idx="33">
                  <c:v>3.5139765597594419</c:v>
                </c:pt>
                <c:pt idx="34">
                  <c:v>-2.928230545606425E-2</c:v>
                </c:pt>
                <c:pt idx="35">
                  <c:v>-4.1683884058564047</c:v>
                </c:pt>
                <c:pt idx="36">
                  <c:v>-1.7888176209078921</c:v>
                </c:pt>
                <c:pt idx="37">
                  <c:v>-0.67972470776848581</c:v>
                </c:pt>
                <c:pt idx="38">
                  <c:v>-0.37975240218926842</c:v>
                </c:pt>
                <c:pt idx="39">
                  <c:v>-4.2601131442068976</c:v>
                </c:pt>
                <c:pt idx="40">
                  <c:v>-1.7731967513882172</c:v>
                </c:pt>
              </c:numCache>
            </c:numRef>
          </c:val>
          <c:smooth val="0"/>
          <c:extLst>
            <c:ext xmlns:c16="http://schemas.microsoft.com/office/drawing/2014/chart" uri="{C3380CC4-5D6E-409C-BE32-E72D297353CC}">
              <c16:uniqueId val="{00000001-6D98-40D7-942F-5D84FD2D7017}"/>
            </c:ext>
          </c:extLst>
        </c:ser>
        <c:dLbls>
          <c:showLegendKey val="0"/>
          <c:showVal val="0"/>
          <c:showCatName val="0"/>
          <c:showSerName val="0"/>
          <c:showPercent val="0"/>
          <c:showBubbleSize val="0"/>
        </c:dLbls>
        <c:marker val="1"/>
        <c:smooth val="0"/>
        <c:axId val="1024488383"/>
        <c:axId val="1024511263"/>
      </c:lineChart>
      <c:catAx>
        <c:axId val="502734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02749071"/>
        <c:crosses val="autoZero"/>
        <c:auto val="1"/>
        <c:lblAlgn val="ctr"/>
        <c:lblOffset val="100"/>
        <c:noMultiLvlLbl val="0"/>
      </c:catAx>
      <c:valAx>
        <c:axId val="50274907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 (N)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2734095"/>
        <c:crosses val="autoZero"/>
        <c:crossBetween val="between"/>
      </c:valAx>
      <c:valAx>
        <c:axId val="1024511263"/>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Growth rate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4488383"/>
        <c:crosses val="max"/>
        <c:crossBetween val="between"/>
      </c:valAx>
      <c:catAx>
        <c:axId val="1024488383"/>
        <c:scaling>
          <c:orientation val="minMax"/>
        </c:scaling>
        <c:delete val="1"/>
        <c:axPos val="b"/>
        <c:numFmt formatCode="General" sourceLinked="1"/>
        <c:majorTickMark val="out"/>
        <c:minorTickMark val="none"/>
        <c:tickLblPos val="nextTo"/>
        <c:crossAx val="1024511263"/>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Sheet3!$AE$1</c:f>
              <c:strCache>
                <c:ptCount val="1"/>
                <c:pt idx="0">
                  <c:v>Recurrent expenditure</c:v>
                </c:pt>
              </c:strCache>
            </c:strRef>
          </c:tx>
          <c:spPr>
            <a:ln w="28575" cap="rnd">
              <a:solidFill>
                <a:schemeClr val="accent1"/>
              </a:solidFill>
              <a:round/>
            </a:ln>
            <a:effectLst/>
          </c:spPr>
          <c:marker>
            <c:symbol val="none"/>
          </c:marker>
          <c:cat>
            <c:numRef>
              <c:f>Sheet3!$AD$2:$AD$42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Sheet3!$AE$2:$AE$42</c:f>
              <c:numCache>
                <c:formatCode>#,##0.0</c:formatCode>
                <c:ptCount val="41"/>
                <c:pt idx="0">
                  <c:v>4.8467000000000002</c:v>
                </c:pt>
                <c:pt idx="1">
                  <c:v>5.5060000000000002</c:v>
                </c:pt>
                <c:pt idx="2">
                  <c:v>4.7507999999999999</c:v>
                </c:pt>
                <c:pt idx="3">
                  <c:v>5.8274999999999997</c:v>
                </c:pt>
                <c:pt idx="4">
                  <c:v>7.5763999999999996</c:v>
                </c:pt>
                <c:pt idx="5">
                  <c:v>7.6968999999999994</c:v>
                </c:pt>
                <c:pt idx="6">
                  <c:v>15.6462</c:v>
                </c:pt>
                <c:pt idx="7">
                  <c:v>19.409400000000002</c:v>
                </c:pt>
                <c:pt idx="8">
                  <c:v>25.994199999999999</c:v>
                </c:pt>
                <c:pt idx="9">
                  <c:v>36.2196</c:v>
                </c:pt>
                <c:pt idx="10">
                  <c:v>38.243499999999997</c:v>
                </c:pt>
                <c:pt idx="11">
                  <c:v>53.034099999999995</c:v>
                </c:pt>
                <c:pt idx="12">
                  <c:v>136.72710000000001</c:v>
                </c:pt>
                <c:pt idx="13">
                  <c:v>89.974899999999991</c:v>
                </c:pt>
                <c:pt idx="14">
                  <c:v>127.6298</c:v>
                </c:pt>
                <c:pt idx="15">
                  <c:v>124.29130000000001</c:v>
                </c:pt>
                <c:pt idx="16">
                  <c:v>158.5635</c:v>
                </c:pt>
                <c:pt idx="17">
                  <c:v>178.09779999999998</c:v>
                </c:pt>
                <c:pt idx="18">
                  <c:v>449.66240000000005</c:v>
                </c:pt>
                <c:pt idx="19">
                  <c:v>461.6</c:v>
                </c:pt>
                <c:pt idx="20">
                  <c:v>579.29999999999995</c:v>
                </c:pt>
                <c:pt idx="21">
                  <c:v>696.8</c:v>
                </c:pt>
                <c:pt idx="22">
                  <c:v>984.3</c:v>
                </c:pt>
                <c:pt idx="23">
                  <c:v>1110.8</c:v>
                </c:pt>
                <c:pt idx="24">
                  <c:v>1321.3</c:v>
                </c:pt>
                <c:pt idx="25">
                  <c:v>1390.2</c:v>
                </c:pt>
                <c:pt idx="26">
                  <c:v>1589.27</c:v>
                </c:pt>
                <c:pt idx="27">
                  <c:v>2117.3620000000001</c:v>
                </c:pt>
                <c:pt idx="28">
                  <c:v>2127.9714999999997</c:v>
                </c:pt>
                <c:pt idx="29">
                  <c:v>3109.3785079999998</c:v>
                </c:pt>
                <c:pt idx="30">
                  <c:v>3314.5133344379674</c:v>
                </c:pt>
                <c:pt idx="31">
                  <c:v>3325.1564999999996</c:v>
                </c:pt>
                <c:pt idx="32">
                  <c:v>3689.06105991918</c:v>
                </c:pt>
                <c:pt idx="33">
                  <c:v>3426.8979361177089</c:v>
                </c:pt>
                <c:pt idx="34">
                  <c:v>3831.9474071655595</c:v>
                </c:pt>
                <c:pt idx="35">
                  <c:v>4160.1103894386988</c:v>
                </c:pt>
                <c:pt idx="36">
                  <c:v>4779.9887663463251</c:v>
                </c:pt>
                <c:pt idx="37">
                  <c:v>5675.1860589778144</c:v>
                </c:pt>
                <c:pt idx="38">
                  <c:v>6997.193526334644</c:v>
                </c:pt>
                <c:pt idx="39">
                  <c:v>8188.8083389858057</c:v>
                </c:pt>
                <c:pt idx="40">
                  <c:v>9145.1532551879172</c:v>
                </c:pt>
              </c:numCache>
            </c:numRef>
          </c:val>
          <c:smooth val="0"/>
          <c:extLst>
            <c:ext xmlns:c16="http://schemas.microsoft.com/office/drawing/2014/chart" uri="{C3380CC4-5D6E-409C-BE32-E72D297353CC}">
              <c16:uniqueId val="{00000000-CDD9-4CDB-9C96-F4A5E419E843}"/>
            </c:ext>
          </c:extLst>
        </c:ser>
        <c:dLbls>
          <c:showLegendKey val="0"/>
          <c:showVal val="0"/>
          <c:showCatName val="0"/>
          <c:showSerName val="0"/>
          <c:showPercent val="0"/>
          <c:showBubbleSize val="0"/>
        </c:dLbls>
        <c:marker val="1"/>
        <c:smooth val="0"/>
        <c:axId val="955253375"/>
        <c:axId val="955252959"/>
      </c:lineChart>
      <c:lineChart>
        <c:grouping val="standard"/>
        <c:varyColors val="0"/>
        <c:ser>
          <c:idx val="1"/>
          <c:order val="1"/>
          <c:tx>
            <c:strRef>
              <c:f>Sheet3!$AF$1</c:f>
              <c:strCache>
                <c:ptCount val="1"/>
                <c:pt idx="0">
                  <c:v>Unemployment</c:v>
                </c:pt>
              </c:strCache>
            </c:strRef>
          </c:tx>
          <c:spPr>
            <a:ln w="28575" cap="rnd">
              <a:solidFill>
                <a:schemeClr val="accent2"/>
              </a:solidFill>
              <a:round/>
            </a:ln>
            <a:effectLst/>
          </c:spPr>
          <c:marker>
            <c:symbol val="none"/>
          </c:marker>
          <c:cat>
            <c:numRef>
              <c:f>Sheet3!$AD$2:$AD$42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Sheet3!$AF$2:$AF$42</c:f>
              <c:numCache>
                <c:formatCode>General</c:formatCode>
                <c:ptCount val="41"/>
                <c:pt idx="0">
                  <c:v>4.0793757188574498</c:v>
                </c:pt>
                <c:pt idx="1">
                  <c:v>4.0793757188574498</c:v>
                </c:pt>
                <c:pt idx="2">
                  <c:v>4.0793757188574498</c:v>
                </c:pt>
                <c:pt idx="3">
                  <c:v>4.0328237195274204</c:v>
                </c:pt>
                <c:pt idx="4">
                  <c:v>3.9862717201973901</c:v>
                </c:pt>
                <c:pt idx="5">
                  <c:v>3.9400000572204599</c:v>
                </c:pt>
                <c:pt idx="6">
                  <c:v>3.8928867115263799</c:v>
                </c:pt>
                <c:pt idx="7">
                  <c:v>3.8463367331699398</c:v>
                </c:pt>
                <c:pt idx="8">
                  <c:v>3.8003433855725102</c:v>
                </c:pt>
                <c:pt idx="9">
                  <c:v>3.75490001270947</c:v>
                </c:pt>
                <c:pt idx="10">
                  <c:v>4.1220002174377397</c:v>
                </c:pt>
                <c:pt idx="11">
                  <c:v>4.0890002250671396</c:v>
                </c:pt>
                <c:pt idx="12">
                  <c:v>4.1020002365112296</c:v>
                </c:pt>
                <c:pt idx="13">
                  <c:v>4.08500003814697</c:v>
                </c:pt>
                <c:pt idx="14">
                  <c:v>4.0609998703002903</c:v>
                </c:pt>
                <c:pt idx="15">
                  <c:v>4.02699995040894</c:v>
                </c:pt>
                <c:pt idx="16">
                  <c:v>4.0149998664856001</c:v>
                </c:pt>
                <c:pt idx="17">
                  <c:v>3.9990000724792498</c:v>
                </c:pt>
                <c:pt idx="18">
                  <c:v>3.9900000095367401</c:v>
                </c:pt>
                <c:pt idx="19">
                  <c:v>3.9539999961853001</c:v>
                </c:pt>
                <c:pt idx="20">
                  <c:v>3.9349999427795401</c:v>
                </c:pt>
                <c:pt idx="21">
                  <c:v>3.8819999694824201</c:v>
                </c:pt>
                <c:pt idx="22">
                  <c:v>3.8989999294281001</c:v>
                </c:pt>
                <c:pt idx="23">
                  <c:v>3.8759999275207502</c:v>
                </c:pt>
                <c:pt idx="24">
                  <c:v>3.87100005149841</c:v>
                </c:pt>
                <c:pt idx="25">
                  <c:v>3.8559999465942401</c:v>
                </c:pt>
                <c:pt idx="26">
                  <c:v>3.8369998931884801</c:v>
                </c:pt>
                <c:pt idx="27">
                  <c:v>3.8190000057220499</c:v>
                </c:pt>
                <c:pt idx="28">
                  <c:v>3.7960000038146999</c:v>
                </c:pt>
                <c:pt idx="29">
                  <c:v>3.7780001163482702</c:v>
                </c:pt>
                <c:pt idx="30">
                  <c:v>3.7699999809265101</c:v>
                </c:pt>
                <c:pt idx="31">
                  <c:v>3.7420001029968302</c:v>
                </c:pt>
                <c:pt idx="32">
                  <c:v>3.7000000476837198</c:v>
                </c:pt>
                <c:pt idx="33">
                  <c:v>4.5599999427795401</c:v>
                </c:pt>
                <c:pt idx="34">
                  <c:v>4.3099999427795401</c:v>
                </c:pt>
                <c:pt idx="35">
                  <c:v>7.0599999427795401</c:v>
                </c:pt>
                <c:pt idx="36">
                  <c:v>8.3900003433227504</c:v>
                </c:pt>
                <c:pt idx="37">
                  <c:v>8.4560003280639595</c:v>
                </c:pt>
                <c:pt idx="38">
                  <c:v>8.5299997329711896</c:v>
                </c:pt>
                <c:pt idx="39">
                  <c:v>9.7139997482299805</c:v>
                </c:pt>
                <c:pt idx="40">
                  <c:v>9.7880001068115199</c:v>
                </c:pt>
              </c:numCache>
            </c:numRef>
          </c:val>
          <c:smooth val="0"/>
          <c:extLst>
            <c:ext xmlns:c16="http://schemas.microsoft.com/office/drawing/2014/chart" uri="{C3380CC4-5D6E-409C-BE32-E72D297353CC}">
              <c16:uniqueId val="{00000001-CDD9-4CDB-9C96-F4A5E419E843}"/>
            </c:ext>
          </c:extLst>
        </c:ser>
        <c:dLbls>
          <c:showLegendKey val="0"/>
          <c:showVal val="0"/>
          <c:showCatName val="0"/>
          <c:showSerName val="0"/>
          <c:showPercent val="0"/>
          <c:showBubbleSize val="0"/>
        </c:dLbls>
        <c:marker val="1"/>
        <c:smooth val="0"/>
        <c:axId val="502723279"/>
        <c:axId val="502749487"/>
      </c:lineChart>
      <c:catAx>
        <c:axId val="955253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55252959"/>
        <c:crosses val="autoZero"/>
        <c:auto val="1"/>
        <c:lblAlgn val="ctr"/>
        <c:lblOffset val="100"/>
        <c:noMultiLvlLbl val="0"/>
      </c:catAx>
      <c:valAx>
        <c:axId val="9552529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 (N)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5253375"/>
        <c:crosses val="autoZero"/>
        <c:crossBetween val="between"/>
      </c:valAx>
      <c:valAx>
        <c:axId val="502749487"/>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 Total Labour</a:t>
                </a:r>
                <a:r>
                  <a:rPr lang="en-US" baseline="0"/>
                  <a:t> Force</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2723279"/>
        <c:crosses val="max"/>
        <c:crossBetween val="between"/>
      </c:valAx>
      <c:catAx>
        <c:axId val="502723279"/>
        <c:scaling>
          <c:orientation val="minMax"/>
        </c:scaling>
        <c:delete val="1"/>
        <c:axPos val="b"/>
        <c:numFmt formatCode="General" sourceLinked="1"/>
        <c:majorTickMark val="out"/>
        <c:minorTickMark val="none"/>
        <c:tickLblPos val="nextTo"/>
        <c:crossAx val="50274948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'[Oshota (1).xlsx]Sheet2'!$B$1</c:f>
              <c:strCache>
                <c:ptCount val="1"/>
                <c:pt idx="0">
                  <c:v>Administration</c:v>
                </c:pt>
              </c:strCache>
            </c:strRef>
          </c:tx>
          <c:spPr>
            <a:ln w="28575" cap="rnd">
              <a:solidFill>
                <a:schemeClr val="accent1"/>
              </a:solidFill>
              <a:round/>
            </a:ln>
            <a:effectLst/>
          </c:spPr>
          <c:marker>
            <c:symbol val="none"/>
          </c:marker>
          <c:cat>
            <c:numRef>
              <c:f>'[Oshota (1).xlsx]Sheet2'!$A$2:$A$42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'[Oshota (1).xlsx]Sheet2'!$B$2:$B$42</c:f>
              <c:numCache>
                <c:formatCode>General</c:formatCode>
                <c:ptCount val="41"/>
                <c:pt idx="0">
                  <c:v>0.9149110502031832</c:v>
                </c:pt>
                <c:pt idx="1">
                  <c:v>1.0393670419911953</c:v>
                </c:pt>
                <c:pt idx="2">
                  <c:v>0.89680801727057236</c:v>
                </c:pt>
                <c:pt idx="3">
                  <c:v>1.1000565632407719</c:v>
                </c:pt>
                <c:pt idx="4">
                  <c:v>1.4301962326447679</c:v>
                </c:pt>
                <c:pt idx="5">
                  <c:v>1.4529430049949204</c:v>
                </c:pt>
                <c:pt idx="6">
                  <c:v>3.8430790848265972</c:v>
                </c:pt>
                <c:pt idx="7">
                  <c:v>5.7778</c:v>
                </c:pt>
                <c:pt idx="8">
                  <c:v>6.2705000000000002</c:v>
                </c:pt>
                <c:pt idx="9">
                  <c:v>6.5401999999999996</c:v>
                </c:pt>
                <c:pt idx="10">
                  <c:v>6.9538000000000002</c:v>
                </c:pt>
                <c:pt idx="11">
                  <c:v>8.6845077220826976</c:v>
                </c:pt>
                <c:pt idx="12">
                  <c:v>30.570167259652603</c:v>
                </c:pt>
                <c:pt idx="13">
                  <c:v>20.53564023379672</c:v>
                </c:pt>
                <c:pt idx="14">
                  <c:v>28.757900000000003</c:v>
                </c:pt>
                <c:pt idx="15">
                  <c:v>47.122</c:v>
                </c:pt>
                <c:pt idx="16">
                  <c:v>56.184348105491644</c:v>
                </c:pt>
                <c:pt idx="17">
                  <c:v>50.678786274974918</c:v>
                </c:pt>
                <c:pt idx="18">
                  <c:v>183.63731334982918</c:v>
                </c:pt>
                <c:pt idx="19">
                  <c:v>144.53010694778777</c:v>
                </c:pt>
                <c:pt idx="20">
                  <c:v>180.80094902896283</c:v>
                </c:pt>
                <c:pt idx="21">
                  <c:v>266.5097627045559</c:v>
                </c:pt>
                <c:pt idx="22">
                  <c:v>307.97331007151018</c:v>
                </c:pt>
                <c:pt idx="23">
                  <c:v>306.8</c:v>
                </c:pt>
                <c:pt idx="24">
                  <c:v>434.7</c:v>
                </c:pt>
                <c:pt idx="25">
                  <c:v>522.29999999999995</c:v>
                </c:pt>
                <c:pt idx="26">
                  <c:v>626.35858331698307</c:v>
                </c:pt>
                <c:pt idx="27">
                  <c:v>731.0227926209501</c:v>
                </c:pt>
                <c:pt idx="28">
                  <c:v>714.4232928465799</c:v>
                </c:pt>
                <c:pt idx="29">
                  <c:v>1117.4436686205001</c:v>
                </c:pt>
                <c:pt idx="30">
                  <c:v>1262.4000000000001</c:v>
                </c:pt>
                <c:pt idx="31">
                  <c:v>1159.4000000000001</c:v>
                </c:pt>
                <c:pt idx="32">
                  <c:v>1111.8</c:v>
                </c:pt>
                <c:pt idx="33">
                  <c:v>992.84172282785221</c:v>
                </c:pt>
                <c:pt idx="34">
                  <c:v>1228.99</c:v>
                </c:pt>
                <c:pt idx="35">
                  <c:v>1277.003984755208</c:v>
                </c:pt>
                <c:pt idx="36">
                  <c:v>1324.2988451997908</c:v>
                </c:pt>
                <c:pt idx="37">
                  <c:v>1584.0626276318442</c:v>
                </c:pt>
                <c:pt idx="38">
                  <c:v>2105.196792397343</c:v>
                </c:pt>
                <c:pt idx="39">
                  <c:v>2294.7167925382992</c:v>
                </c:pt>
                <c:pt idx="40">
                  <c:v>2168.4532462314696</c:v>
                </c:pt>
              </c:numCache>
            </c:numRef>
          </c:val>
          <c:smooth val="0"/>
          <c:extLst>
            <c:ext xmlns:c16="http://schemas.microsoft.com/office/drawing/2014/chart" uri="{C3380CC4-5D6E-409C-BE32-E72D297353CC}">
              <c16:uniqueId val="{00000000-9AD4-4B2D-AF62-F6D6BE680A6B}"/>
            </c:ext>
          </c:extLst>
        </c:ser>
        <c:dLbls>
          <c:showLegendKey val="0"/>
          <c:showVal val="0"/>
          <c:showCatName val="0"/>
          <c:showSerName val="0"/>
          <c:showPercent val="0"/>
          <c:showBubbleSize val="0"/>
        </c:dLbls>
        <c:marker val="1"/>
        <c:smooth val="0"/>
        <c:axId val="1137378111"/>
        <c:axId val="1137378943"/>
      </c:lineChart>
      <c:lineChart>
        <c:grouping val="standard"/>
        <c:varyColors val="0"/>
        <c:ser>
          <c:idx val="1"/>
          <c:order val="1"/>
          <c:tx>
            <c:strRef>
              <c:f>'[Oshota (1).xlsx]Sheet2'!$C$1</c:f>
              <c:strCache>
                <c:ptCount val="1"/>
                <c:pt idx="0">
                  <c:v>Life expectancy at birth, total (years)</c:v>
                </c:pt>
              </c:strCache>
            </c:strRef>
          </c:tx>
          <c:spPr>
            <a:ln w="28575" cap="rnd">
              <a:solidFill>
                <a:schemeClr val="accent2"/>
              </a:solidFill>
              <a:round/>
            </a:ln>
            <a:effectLst/>
          </c:spPr>
          <c:marker>
            <c:symbol val="none"/>
          </c:marker>
          <c:cat>
            <c:numRef>
              <c:f>'[Oshota (1).xlsx]Sheet2'!$A$2:$A$42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'[Oshota (1).xlsx]Sheet2'!$C$2:$C$42</c:f>
              <c:numCache>
                <c:formatCode>General</c:formatCode>
                <c:ptCount val="41"/>
                <c:pt idx="0">
                  <c:v>45.637</c:v>
                </c:pt>
                <c:pt idx="1">
                  <c:v>45.866999999999997</c:v>
                </c:pt>
                <c:pt idx="2">
                  <c:v>46.023000000000003</c:v>
                </c:pt>
                <c:pt idx="3">
                  <c:v>46.106000000000002</c:v>
                </c:pt>
                <c:pt idx="4">
                  <c:v>46.127000000000002</c:v>
                </c:pt>
                <c:pt idx="5">
                  <c:v>46.100999999999999</c:v>
                </c:pt>
                <c:pt idx="6">
                  <c:v>46.048000000000002</c:v>
                </c:pt>
                <c:pt idx="7">
                  <c:v>45.99</c:v>
                </c:pt>
                <c:pt idx="8">
                  <c:v>45.939</c:v>
                </c:pt>
                <c:pt idx="9">
                  <c:v>45.9</c:v>
                </c:pt>
                <c:pt idx="10">
                  <c:v>45.875</c:v>
                </c:pt>
                <c:pt idx="11">
                  <c:v>45.856999999999999</c:v>
                </c:pt>
                <c:pt idx="12">
                  <c:v>45.844999999999999</c:v>
                </c:pt>
                <c:pt idx="13">
                  <c:v>45.843000000000004</c:v>
                </c:pt>
                <c:pt idx="14">
                  <c:v>45.853999999999999</c:v>
                </c:pt>
                <c:pt idx="15">
                  <c:v>45.88</c:v>
                </c:pt>
                <c:pt idx="16">
                  <c:v>45.923000000000002</c:v>
                </c:pt>
                <c:pt idx="17">
                  <c:v>45.994</c:v>
                </c:pt>
                <c:pt idx="18">
                  <c:v>46.103000000000002</c:v>
                </c:pt>
                <c:pt idx="19">
                  <c:v>46.267000000000003</c:v>
                </c:pt>
                <c:pt idx="20">
                  <c:v>46.51</c:v>
                </c:pt>
                <c:pt idx="21">
                  <c:v>46.835000000000001</c:v>
                </c:pt>
                <c:pt idx="22">
                  <c:v>47.241999999999997</c:v>
                </c:pt>
                <c:pt idx="23">
                  <c:v>47.72</c:v>
                </c:pt>
                <c:pt idx="24">
                  <c:v>48.252000000000002</c:v>
                </c:pt>
                <c:pt idx="25">
                  <c:v>48.811999999999998</c:v>
                </c:pt>
                <c:pt idx="26">
                  <c:v>49.372999999999998</c:v>
                </c:pt>
                <c:pt idx="27">
                  <c:v>49.912999999999997</c:v>
                </c:pt>
                <c:pt idx="28">
                  <c:v>50.421999999999997</c:v>
                </c:pt>
                <c:pt idx="29">
                  <c:v>50.896000000000001</c:v>
                </c:pt>
                <c:pt idx="30">
                  <c:v>51.345999999999997</c:v>
                </c:pt>
                <c:pt idx="31">
                  <c:v>51.786000000000001</c:v>
                </c:pt>
                <c:pt idx="32">
                  <c:v>52.228000000000002</c:v>
                </c:pt>
                <c:pt idx="33">
                  <c:v>52.671999999999997</c:v>
                </c:pt>
                <c:pt idx="34">
                  <c:v>53.112000000000002</c:v>
                </c:pt>
                <c:pt idx="35">
                  <c:v>53.540999999999997</c:v>
                </c:pt>
                <c:pt idx="36">
                  <c:v>53.95</c:v>
                </c:pt>
                <c:pt idx="37">
                  <c:v>54.332000000000001</c:v>
                </c:pt>
                <c:pt idx="38">
                  <c:v>54.686999999999998</c:v>
                </c:pt>
                <c:pt idx="39">
                  <c:v>55.018000000000001</c:v>
                </c:pt>
                <c:pt idx="40">
                  <c:v>54.679000000000002</c:v>
                </c:pt>
              </c:numCache>
            </c:numRef>
          </c:val>
          <c:smooth val="0"/>
          <c:extLst>
            <c:ext xmlns:c16="http://schemas.microsoft.com/office/drawing/2014/chart" uri="{C3380CC4-5D6E-409C-BE32-E72D297353CC}">
              <c16:uniqueId val="{00000001-9AD4-4B2D-AF62-F6D6BE680A6B}"/>
            </c:ext>
          </c:extLst>
        </c:ser>
        <c:dLbls>
          <c:showLegendKey val="0"/>
          <c:showVal val="0"/>
          <c:showCatName val="0"/>
          <c:showSerName val="0"/>
          <c:showPercent val="0"/>
          <c:showBubbleSize val="0"/>
        </c:dLbls>
        <c:marker val="1"/>
        <c:smooth val="0"/>
        <c:axId val="1644806719"/>
        <c:axId val="1644808799"/>
      </c:lineChart>
      <c:catAx>
        <c:axId val="1137378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137378943"/>
        <c:crosses val="autoZero"/>
        <c:auto val="1"/>
        <c:lblAlgn val="ctr"/>
        <c:lblOffset val="100"/>
        <c:noMultiLvlLbl val="0"/>
      </c:catAx>
      <c:valAx>
        <c:axId val="113737894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 (N)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7378111"/>
        <c:crosses val="autoZero"/>
        <c:crossBetween val="between"/>
      </c:valAx>
      <c:valAx>
        <c:axId val="1644808799"/>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No.</a:t>
                </a:r>
                <a:r>
                  <a:rPr lang="en-US" baseline="0"/>
                  <a:t> of years</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4806719"/>
        <c:crosses val="max"/>
        <c:crossBetween val="between"/>
      </c:valAx>
      <c:catAx>
        <c:axId val="1644806719"/>
        <c:scaling>
          <c:orientation val="minMax"/>
        </c:scaling>
        <c:delete val="1"/>
        <c:axPos val="b"/>
        <c:numFmt formatCode="General" sourceLinked="1"/>
        <c:majorTickMark val="out"/>
        <c:minorTickMark val="none"/>
        <c:tickLblPos val="nextTo"/>
        <c:crossAx val="164480879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Sheet2!$W$1</c:f>
              <c:strCache>
                <c:ptCount val="1"/>
                <c:pt idx="0">
                  <c:v>Administration</c:v>
                </c:pt>
              </c:strCache>
            </c:strRef>
          </c:tx>
          <c:spPr>
            <a:ln w="28575" cap="rnd">
              <a:solidFill>
                <a:schemeClr val="accent1"/>
              </a:solidFill>
              <a:round/>
            </a:ln>
            <a:effectLst/>
          </c:spPr>
          <c:marker>
            <c:symbol val="none"/>
          </c:marker>
          <c:cat>
            <c:numRef>
              <c:f>Sheet2!$V$2:$V$42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Sheet2!$W$2:$W$42</c:f>
              <c:numCache>
                <c:formatCode>General</c:formatCode>
                <c:ptCount val="41"/>
                <c:pt idx="0">
                  <c:v>0.9149110502031832</c:v>
                </c:pt>
                <c:pt idx="1">
                  <c:v>1.0393670419911953</c:v>
                </c:pt>
                <c:pt idx="2">
                  <c:v>0.89680801727057236</c:v>
                </c:pt>
                <c:pt idx="3">
                  <c:v>1.1000565632407719</c:v>
                </c:pt>
                <c:pt idx="4">
                  <c:v>1.4301962326447679</c:v>
                </c:pt>
                <c:pt idx="5">
                  <c:v>1.4529430049949204</c:v>
                </c:pt>
                <c:pt idx="6">
                  <c:v>3.8430790848265972</c:v>
                </c:pt>
                <c:pt idx="7">
                  <c:v>5.7778</c:v>
                </c:pt>
                <c:pt idx="8">
                  <c:v>6.2705000000000002</c:v>
                </c:pt>
                <c:pt idx="9">
                  <c:v>6.5401999999999996</c:v>
                </c:pt>
                <c:pt idx="10">
                  <c:v>6.9538000000000002</c:v>
                </c:pt>
                <c:pt idx="11">
                  <c:v>8.6845077220826976</c:v>
                </c:pt>
                <c:pt idx="12">
                  <c:v>30.570167259652603</c:v>
                </c:pt>
                <c:pt idx="13">
                  <c:v>20.53564023379672</c:v>
                </c:pt>
                <c:pt idx="14">
                  <c:v>28.757900000000003</c:v>
                </c:pt>
                <c:pt idx="15">
                  <c:v>47.122</c:v>
                </c:pt>
                <c:pt idx="16">
                  <c:v>56.184348105491644</c:v>
                </c:pt>
                <c:pt idx="17">
                  <c:v>50.678786274974918</c:v>
                </c:pt>
                <c:pt idx="18">
                  <c:v>183.63731334982918</c:v>
                </c:pt>
                <c:pt idx="19">
                  <c:v>144.53010694778777</c:v>
                </c:pt>
                <c:pt idx="20">
                  <c:v>180.80094902896283</c:v>
                </c:pt>
                <c:pt idx="21">
                  <c:v>266.5097627045559</c:v>
                </c:pt>
                <c:pt idx="22">
                  <c:v>307.97331007151018</c:v>
                </c:pt>
                <c:pt idx="23">
                  <c:v>306.8</c:v>
                </c:pt>
                <c:pt idx="24">
                  <c:v>434.7</c:v>
                </c:pt>
                <c:pt idx="25">
                  <c:v>522.29999999999995</c:v>
                </c:pt>
                <c:pt idx="26">
                  <c:v>626.35858331698307</c:v>
                </c:pt>
                <c:pt idx="27">
                  <c:v>731.0227926209501</c:v>
                </c:pt>
                <c:pt idx="28">
                  <c:v>714.4232928465799</c:v>
                </c:pt>
                <c:pt idx="29">
                  <c:v>1117.4436686205001</c:v>
                </c:pt>
                <c:pt idx="30">
                  <c:v>1262.4000000000001</c:v>
                </c:pt>
                <c:pt idx="31">
                  <c:v>1159.4000000000001</c:v>
                </c:pt>
                <c:pt idx="32">
                  <c:v>1111.8</c:v>
                </c:pt>
                <c:pt idx="33">
                  <c:v>992.84172282785221</c:v>
                </c:pt>
                <c:pt idx="34">
                  <c:v>1228.99</c:v>
                </c:pt>
                <c:pt idx="35">
                  <c:v>1277.003984755208</c:v>
                </c:pt>
                <c:pt idx="36">
                  <c:v>1324.2988451997908</c:v>
                </c:pt>
                <c:pt idx="37">
                  <c:v>1584.0626276318442</c:v>
                </c:pt>
                <c:pt idx="38">
                  <c:v>2105.196792397343</c:v>
                </c:pt>
                <c:pt idx="39">
                  <c:v>2294.7167925382992</c:v>
                </c:pt>
                <c:pt idx="40">
                  <c:v>2168.4532462314696</c:v>
                </c:pt>
              </c:numCache>
            </c:numRef>
          </c:val>
          <c:smooth val="0"/>
          <c:extLst>
            <c:ext xmlns:c16="http://schemas.microsoft.com/office/drawing/2014/chart" uri="{C3380CC4-5D6E-409C-BE32-E72D297353CC}">
              <c16:uniqueId val="{00000000-1134-4119-9960-DB84438BF4F1}"/>
            </c:ext>
          </c:extLst>
        </c:ser>
        <c:dLbls>
          <c:showLegendKey val="0"/>
          <c:showVal val="0"/>
          <c:showCatName val="0"/>
          <c:showSerName val="0"/>
          <c:showPercent val="0"/>
          <c:showBubbleSize val="0"/>
        </c:dLbls>
        <c:marker val="1"/>
        <c:smooth val="0"/>
        <c:axId val="1644812543"/>
        <c:axId val="1644808383"/>
      </c:lineChart>
      <c:lineChart>
        <c:grouping val="standard"/>
        <c:varyColors val="0"/>
        <c:ser>
          <c:idx val="1"/>
          <c:order val="1"/>
          <c:tx>
            <c:strRef>
              <c:f>Sheet2!$X$1</c:f>
              <c:strCache>
                <c:ptCount val="1"/>
                <c:pt idx="0">
                  <c:v>Gini Coefficient</c:v>
                </c:pt>
              </c:strCache>
            </c:strRef>
          </c:tx>
          <c:spPr>
            <a:ln w="28575" cap="rnd">
              <a:solidFill>
                <a:schemeClr val="accent2"/>
              </a:solidFill>
              <a:round/>
            </a:ln>
            <a:effectLst/>
          </c:spPr>
          <c:marker>
            <c:symbol val="none"/>
          </c:marker>
          <c:cat>
            <c:numRef>
              <c:f>Sheet2!$V$2:$V$42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Sheet2!$X$2:$X$42</c:f>
              <c:numCache>
                <c:formatCode>General</c:formatCode>
                <c:ptCount val="41"/>
                <c:pt idx="0">
                  <c:v>50.535000000000004</c:v>
                </c:pt>
                <c:pt idx="1">
                  <c:v>50.006</c:v>
                </c:pt>
                <c:pt idx="2">
                  <c:v>49.478000000000002</c:v>
                </c:pt>
                <c:pt idx="3">
                  <c:v>48.948999999999998</c:v>
                </c:pt>
                <c:pt idx="4">
                  <c:v>48.42</c:v>
                </c:pt>
                <c:pt idx="5">
                  <c:v>47.890999999999998</c:v>
                </c:pt>
                <c:pt idx="6">
                  <c:v>49.433999999999997</c:v>
                </c:pt>
                <c:pt idx="7">
                  <c:v>50.977000000000004</c:v>
                </c:pt>
                <c:pt idx="8">
                  <c:v>52.521000000000001</c:v>
                </c:pt>
                <c:pt idx="9">
                  <c:v>54.064</c:v>
                </c:pt>
                <c:pt idx="10">
                  <c:v>55.606999999999999</c:v>
                </c:pt>
                <c:pt idx="11">
                  <c:v>57.15</c:v>
                </c:pt>
                <c:pt idx="12">
                  <c:v>56.137</c:v>
                </c:pt>
                <c:pt idx="13">
                  <c:v>55.123000000000005</c:v>
                </c:pt>
                <c:pt idx="14">
                  <c:v>54.11</c:v>
                </c:pt>
                <c:pt idx="15">
                  <c:v>53.096000000000004</c:v>
                </c:pt>
                <c:pt idx="16">
                  <c:v>52.082000000000001</c:v>
                </c:pt>
                <c:pt idx="17">
                  <c:v>50.423000000000002</c:v>
                </c:pt>
                <c:pt idx="18">
                  <c:v>48.762999999999998</c:v>
                </c:pt>
                <c:pt idx="19">
                  <c:v>47.103000000000002</c:v>
                </c:pt>
                <c:pt idx="20">
                  <c:v>45.442999999999998</c:v>
                </c:pt>
                <c:pt idx="21">
                  <c:v>43.783000000000001</c:v>
                </c:pt>
                <c:pt idx="22">
                  <c:v>42.122999999999998</c:v>
                </c:pt>
                <c:pt idx="23">
                  <c:v>40.463000000000001</c:v>
                </c:pt>
                <c:pt idx="24">
                  <c:v>39.844000000000001</c:v>
                </c:pt>
                <c:pt idx="25">
                  <c:v>39.224000000000004</c:v>
                </c:pt>
                <c:pt idx="26">
                  <c:v>38.603999999999999</c:v>
                </c:pt>
                <c:pt idx="27">
                  <c:v>37.984000000000002</c:v>
                </c:pt>
                <c:pt idx="28">
                  <c:v>37.364000000000004</c:v>
                </c:pt>
                <c:pt idx="29">
                  <c:v>36.744</c:v>
                </c:pt>
                <c:pt idx="30">
                  <c:v>36.124000000000002</c:v>
                </c:pt>
                <c:pt idx="31">
                  <c:v>36.051000000000002</c:v>
                </c:pt>
                <c:pt idx="32">
                  <c:v>35.978000000000002</c:v>
                </c:pt>
                <c:pt idx="33">
                  <c:v>35.905999999999999</c:v>
                </c:pt>
                <c:pt idx="34">
                  <c:v>35.832999999999998</c:v>
                </c:pt>
                <c:pt idx="35">
                  <c:v>35.76</c:v>
                </c:pt>
                <c:pt idx="36">
                  <c:v>35.686999999999998</c:v>
                </c:pt>
                <c:pt idx="37">
                  <c:v>35.613999999999997</c:v>
                </c:pt>
                <c:pt idx="38">
                  <c:v>35.541000000000004</c:v>
                </c:pt>
                <c:pt idx="39">
                  <c:v>35.541000000000004</c:v>
                </c:pt>
                <c:pt idx="40">
                  <c:v>35.565333333333335</c:v>
                </c:pt>
              </c:numCache>
            </c:numRef>
          </c:val>
          <c:smooth val="0"/>
          <c:extLst>
            <c:ext xmlns:c16="http://schemas.microsoft.com/office/drawing/2014/chart" uri="{C3380CC4-5D6E-409C-BE32-E72D297353CC}">
              <c16:uniqueId val="{00000001-1134-4119-9960-DB84438BF4F1}"/>
            </c:ext>
          </c:extLst>
        </c:ser>
        <c:dLbls>
          <c:showLegendKey val="0"/>
          <c:showVal val="0"/>
          <c:showCatName val="0"/>
          <c:showSerName val="0"/>
          <c:showPercent val="0"/>
          <c:showBubbleSize val="0"/>
        </c:dLbls>
        <c:marker val="1"/>
        <c:smooth val="0"/>
        <c:axId val="1128223343"/>
        <c:axId val="1128222095"/>
      </c:lineChart>
      <c:catAx>
        <c:axId val="1644812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44808383"/>
        <c:crosses val="autoZero"/>
        <c:auto val="1"/>
        <c:lblAlgn val="ctr"/>
        <c:lblOffset val="100"/>
        <c:noMultiLvlLbl val="0"/>
      </c:catAx>
      <c:valAx>
        <c:axId val="164480838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 (Naira)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4812543"/>
        <c:crosses val="autoZero"/>
        <c:crossBetween val="between"/>
      </c:valAx>
      <c:valAx>
        <c:axId val="1128222095"/>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Rate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8223343"/>
        <c:crosses val="max"/>
        <c:crossBetween val="between"/>
      </c:valAx>
      <c:catAx>
        <c:axId val="1128223343"/>
        <c:scaling>
          <c:orientation val="minMax"/>
        </c:scaling>
        <c:delete val="1"/>
        <c:axPos val="b"/>
        <c:numFmt formatCode="General" sourceLinked="1"/>
        <c:majorTickMark val="out"/>
        <c:minorTickMark val="none"/>
        <c:tickLblPos val="nextTo"/>
        <c:crossAx val="112822209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'[Oshota (1).xlsx]Sheet2'!$AC$1</c:f>
              <c:strCache>
                <c:ptCount val="1"/>
                <c:pt idx="0">
                  <c:v>Administration</c:v>
                </c:pt>
              </c:strCache>
            </c:strRef>
          </c:tx>
          <c:spPr>
            <a:ln w="28575" cap="rnd">
              <a:solidFill>
                <a:schemeClr val="accent1"/>
              </a:solidFill>
              <a:round/>
            </a:ln>
            <a:effectLst/>
          </c:spPr>
          <c:marker>
            <c:symbol val="none"/>
          </c:marker>
          <c:cat>
            <c:numRef>
              <c:f>'[Oshota (1).xlsx]Sheet2'!$AB$2:$AB$42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'[Oshota (1).xlsx]Sheet2'!$AC$2:$AC$42</c:f>
              <c:numCache>
                <c:formatCode>General</c:formatCode>
                <c:ptCount val="41"/>
                <c:pt idx="0">
                  <c:v>0.9149110502031832</c:v>
                </c:pt>
                <c:pt idx="1">
                  <c:v>1.0393670419911953</c:v>
                </c:pt>
                <c:pt idx="2">
                  <c:v>0.89680801727057236</c:v>
                </c:pt>
                <c:pt idx="3">
                  <c:v>1.1000565632407719</c:v>
                </c:pt>
                <c:pt idx="4">
                  <c:v>1.4301962326447679</c:v>
                </c:pt>
                <c:pt idx="5">
                  <c:v>1.4529430049949204</c:v>
                </c:pt>
                <c:pt idx="6">
                  <c:v>3.8430790848265972</c:v>
                </c:pt>
                <c:pt idx="7">
                  <c:v>5.7778</c:v>
                </c:pt>
                <c:pt idx="8">
                  <c:v>6.2705000000000002</c:v>
                </c:pt>
                <c:pt idx="9">
                  <c:v>6.5401999999999996</c:v>
                </c:pt>
                <c:pt idx="10">
                  <c:v>6.9538000000000002</c:v>
                </c:pt>
                <c:pt idx="11">
                  <c:v>8.6845077220826976</c:v>
                </c:pt>
                <c:pt idx="12">
                  <c:v>30.570167259652603</c:v>
                </c:pt>
                <c:pt idx="13">
                  <c:v>20.53564023379672</c:v>
                </c:pt>
                <c:pt idx="14">
                  <c:v>28.757900000000003</c:v>
                </c:pt>
                <c:pt idx="15">
                  <c:v>47.122</c:v>
                </c:pt>
                <c:pt idx="16">
                  <c:v>56.184348105491644</c:v>
                </c:pt>
                <c:pt idx="17">
                  <c:v>50.678786274974918</c:v>
                </c:pt>
                <c:pt idx="18">
                  <c:v>183.63731334982918</c:v>
                </c:pt>
                <c:pt idx="19">
                  <c:v>144.53010694778777</c:v>
                </c:pt>
                <c:pt idx="20">
                  <c:v>180.80094902896283</c:v>
                </c:pt>
                <c:pt idx="21">
                  <c:v>266.5097627045559</c:v>
                </c:pt>
                <c:pt idx="22">
                  <c:v>307.97331007151018</c:v>
                </c:pt>
                <c:pt idx="23">
                  <c:v>306.8</c:v>
                </c:pt>
                <c:pt idx="24">
                  <c:v>434.7</c:v>
                </c:pt>
                <c:pt idx="25">
                  <c:v>522.29999999999995</c:v>
                </c:pt>
                <c:pt idx="26">
                  <c:v>626.35858331698307</c:v>
                </c:pt>
                <c:pt idx="27">
                  <c:v>731.0227926209501</c:v>
                </c:pt>
                <c:pt idx="28">
                  <c:v>714.4232928465799</c:v>
                </c:pt>
                <c:pt idx="29">
                  <c:v>1117.4436686205001</c:v>
                </c:pt>
                <c:pt idx="30">
                  <c:v>1262.4000000000001</c:v>
                </c:pt>
                <c:pt idx="31">
                  <c:v>1159.4000000000001</c:v>
                </c:pt>
                <c:pt idx="32">
                  <c:v>1111.8</c:v>
                </c:pt>
                <c:pt idx="33">
                  <c:v>992.84172282785221</c:v>
                </c:pt>
                <c:pt idx="34">
                  <c:v>1228.99</c:v>
                </c:pt>
                <c:pt idx="35">
                  <c:v>1277.003984755208</c:v>
                </c:pt>
                <c:pt idx="36">
                  <c:v>1324.2988451997908</c:v>
                </c:pt>
                <c:pt idx="37">
                  <c:v>1584.0626276318442</c:v>
                </c:pt>
                <c:pt idx="38">
                  <c:v>2105.196792397343</c:v>
                </c:pt>
                <c:pt idx="39">
                  <c:v>2294.7167925382992</c:v>
                </c:pt>
                <c:pt idx="40">
                  <c:v>2168.4532462314696</c:v>
                </c:pt>
              </c:numCache>
            </c:numRef>
          </c:val>
          <c:smooth val="0"/>
          <c:extLst>
            <c:ext xmlns:c16="http://schemas.microsoft.com/office/drawing/2014/chart" uri="{C3380CC4-5D6E-409C-BE32-E72D297353CC}">
              <c16:uniqueId val="{00000000-E4E6-47D9-91F5-17D0F7B2A5FA}"/>
            </c:ext>
          </c:extLst>
        </c:ser>
        <c:dLbls>
          <c:showLegendKey val="0"/>
          <c:showVal val="0"/>
          <c:showCatName val="0"/>
          <c:showSerName val="0"/>
          <c:showPercent val="0"/>
          <c:showBubbleSize val="0"/>
        </c:dLbls>
        <c:marker val="1"/>
        <c:smooth val="0"/>
        <c:axId val="1653732239"/>
        <c:axId val="1653730575"/>
      </c:lineChart>
      <c:lineChart>
        <c:grouping val="standard"/>
        <c:varyColors val="0"/>
        <c:ser>
          <c:idx val="1"/>
          <c:order val="1"/>
          <c:tx>
            <c:strRef>
              <c:f>'[Oshota (1).xlsx]Sheet2'!$AD$1</c:f>
              <c:strCache>
                <c:ptCount val="1"/>
                <c:pt idx="0">
                  <c:v>GDP per capita growth (annual %)</c:v>
                </c:pt>
              </c:strCache>
            </c:strRef>
          </c:tx>
          <c:spPr>
            <a:ln w="28575" cap="rnd">
              <a:solidFill>
                <a:schemeClr val="accent2"/>
              </a:solidFill>
              <a:round/>
            </a:ln>
            <a:effectLst/>
          </c:spPr>
          <c:marker>
            <c:symbol val="none"/>
          </c:marker>
          <c:cat>
            <c:numRef>
              <c:f>'[Oshota (1).xlsx]Sheet2'!$AB$2:$AB$42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'[Oshota (1).xlsx]Sheet2'!$AD$2:$AD$42</c:f>
              <c:numCache>
                <c:formatCode>General</c:formatCode>
                <c:ptCount val="41"/>
                <c:pt idx="0">
                  <c:v>-15.450357198246294</c:v>
                </c:pt>
                <c:pt idx="1">
                  <c:v>-9.1951067680429048</c:v>
                </c:pt>
                <c:pt idx="2">
                  <c:v>-13.153148796440689</c:v>
                </c:pt>
                <c:pt idx="3">
                  <c:v>-3.5849367286598977</c:v>
                </c:pt>
                <c:pt idx="4">
                  <c:v>3.2335789931522214</c:v>
                </c:pt>
                <c:pt idx="5">
                  <c:v>-2.5099485819697378</c:v>
                </c:pt>
                <c:pt idx="6">
                  <c:v>0.52584854641861511</c:v>
                </c:pt>
                <c:pt idx="7">
                  <c:v>4.5469364991790115</c:v>
                </c:pt>
                <c:pt idx="8">
                  <c:v>-0.70885315403349125</c:v>
                </c:pt>
                <c:pt idx="9">
                  <c:v>8.9306872732151703</c:v>
                </c:pt>
                <c:pt idx="10">
                  <c:v>-2.1644649798595026</c:v>
                </c:pt>
                <c:pt idx="11">
                  <c:v>2.0258245642541937</c:v>
                </c:pt>
                <c:pt idx="12">
                  <c:v>-4.4570781430629154</c:v>
                </c:pt>
                <c:pt idx="13">
                  <c:v>-4.2328183284198246</c:v>
                </c:pt>
                <c:pt idx="14">
                  <c:v>-2.5300522893240753</c:v>
                </c:pt>
                <c:pt idx="15">
                  <c:v>1.6345940085226118</c:v>
                </c:pt>
                <c:pt idx="16">
                  <c:v>0.4068259548472497</c:v>
                </c:pt>
                <c:pt idx="17">
                  <c:v>5.7194519500853858E-2</c:v>
                </c:pt>
                <c:pt idx="18">
                  <c:v>-1.8957202230027406</c:v>
                </c:pt>
                <c:pt idx="19">
                  <c:v>2.4191325981585408</c:v>
                </c:pt>
                <c:pt idx="20">
                  <c:v>3.2905707503897617</c:v>
                </c:pt>
                <c:pt idx="21">
                  <c:v>12.457468161026199</c:v>
                </c:pt>
                <c:pt idx="22">
                  <c:v>4.6577862911152579</c:v>
                </c:pt>
                <c:pt idx="23">
                  <c:v>6.4896036769074783</c:v>
                </c:pt>
                <c:pt idx="24">
                  <c:v>3.721623938714032</c:v>
                </c:pt>
                <c:pt idx="25">
                  <c:v>3.3262178780103113</c:v>
                </c:pt>
                <c:pt idx="26">
                  <c:v>3.8220723007609934</c:v>
                </c:pt>
                <c:pt idx="27">
                  <c:v>3.9725104927765358</c:v>
                </c:pt>
                <c:pt idx="28">
                  <c:v>5.1979544090689558</c:v>
                </c:pt>
                <c:pt idx="29">
                  <c:v>5.1585453499059639</c:v>
                </c:pt>
                <c:pt idx="30">
                  <c:v>2.5253222292716657</c:v>
                </c:pt>
                <c:pt idx="31">
                  <c:v>1.4728512289713223</c:v>
                </c:pt>
                <c:pt idx="32">
                  <c:v>3.8537226790359824</c:v>
                </c:pt>
                <c:pt idx="33">
                  <c:v>3.5139765597594419</c:v>
                </c:pt>
                <c:pt idx="34">
                  <c:v>-2.928230545606425E-2</c:v>
                </c:pt>
                <c:pt idx="35">
                  <c:v>-4.1683884058564047</c:v>
                </c:pt>
                <c:pt idx="36">
                  <c:v>-1.7888176209078921</c:v>
                </c:pt>
                <c:pt idx="37">
                  <c:v>-0.67972470776848581</c:v>
                </c:pt>
                <c:pt idx="38">
                  <c:v>-0.37975240218926842</c:v>
                </c:pt>
                <c:pt idx="39">
                  <c:v>-4.2601131442068976</c:v>
                </c:pt>
                <c:pt idx="40">
                  <c:v>-1.7731967513882172</c:v>
                </c:pt>
              </c:numCache>
            </c:numRef>
          </c:val>
          <c:smooth val="0"/>
          <c:extLst>
            <c:ext xmlns:c16="http://schemas.microsoft.com/office/drawing/2014/chart" uri="{C3380CC4-5D6E-409C-BE32-E72D297353CC}">
              <c16:uniqueId val="{00000001-E4E6-47D9-91F5-17D0F7B2A5FA}"/>
            </c:ext>
          </c:extLst>
        </c:ser>
        <c:dLbls>
          <c:showLegendKey val="0"/>
          <c:showVal val="0"/>
          <c:showCatName val="0"/>
          <c:showSerName val="0"/>
          <c:showPercent val="0"/>
          <c:showBubbleSize val="0"/>
        </c:dLbls>
        <c:marker val="1"/>
        <c:smooth val="0"/>
        <c:axId val="1128216271"/>
        <c:axId val="1128215855"/>
      </c:lineChart>
      <c:catAx>
        <c:axId val="1653732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53730575"/>
        <c:crosses val="autoZero"/>
        <c:auto val="1"/>
        <c:lblAlgn val="ctr"/>
        <c:lblOffset val="100"/>
        <c:noMultiLvlLbl val="0"/>
      </c:catAx>
      <c:valAx>
        <c:axId val="165373057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 (N)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3732239"/>
        <c:crosses val="autoZero"/>
        <c:crossBetween val="between"/>
      </c:valAx>
      <c:valAx>
        <c:axId val="1128215855"/>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r>
                  <a:rPr lang="en-US" baseline="0"/>
                  <a:t> Growth rate</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8216271"/>
        <c:crosses val="max"/>
        <c:crossBetween val="between"/>
      </c:valAx>
      <c:catAx>
        <c:axId val="1128216271"/>
        <c:scaling>
          <c:orientation val="minMax"/>
        </c:scaling>
        <c:delete val="1"/>
        <c:axPos val="b"/>
        <c:numFmt formatCode="General" sourceLinked="1"/>
        <c:majorTickMark val="out"/>
        <c:minorTickMark val="none"/>
        <c:tickLblPos val="nextTo"/>
        <c:crossAx val="112821585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Sheet2!$AJ$1</c:f>
              <c:strCache>
                <c:ptCount val="1"/>
                <c:pt idx="0">
                  <c:v>Administration</c:v>
                </c:pt>
              </c:strCache>
            </c:strRef>
          </c:tx>
          <c:spPr>
            <a:ln w="28575" cap="rnd">
              <a:solidFill>
                <a:schemeClr val="accent1"/>
              </a:solidFill>
              <a:round/>
            </a:ln>
            <a:effectLst/>
          </c:spPr>
          <c:marker>
            <c:symbol val="none"/>
          </c:marker>
          <c:cat>
            <c:numRef>
              <c:f>Sheet2!$AI$2:$AI$42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Sheet2!$AJ$2:$AJ$42</c:f>
              <c:numCache>
                <c:formatCode>General</c:formatCode>
                <c:ptCount val="41"/>
                <c:pt idx="0">
                  <c:v>0.9149110502031832</c:v>
                </c:pt>
                <c:pt idx="1">
                  <c:v>1.0393670419911953</c:v>
                </c:pt>
                <c:pt idx="2">
                  <c:v>0.89680801727057236</c:v>
                </c:pt>
                <c:pt idx="3">
                  <c:v>1.1000565632407719</c:v>
                </c:pt>
                <c:pt idx="4">
                  <c:v>1.4301962326447679</c:v>
                </c:pt>
                <c:pt idx="5">
                  <c:v>1.4529430049949204</c:v>
                </c:pt>
                <c:pt idx="6">
                  <c:v>3.8430790848265972</c:v>
                </c:pt>
                <c:pt idx="7">
                  <c:v>5.7778</c:v>
                </c:pt>
                <c:pt idx="8">
                  <c:v>6.2705000000000002</c:v>
                </c:pt>
                <c:pt idx="9">
                  <c:v>6.5401999999999996</c:v>
                </c:pt>
                <c:pt idx="10">
                  <c:v>6.9538000000000002</c:v>
                </c:pt>
                <c:pt idx="11">
                  <c:v>8.6845077220826976</c:v>
                </c:pt>
                <c:pt idx="12">
                  <c:v>30.570167259652603</c:v>
                </c:pt>
                <c:pt idx="13">
                  <c:v>20.53564023379672</c:v>
                </c:pt>
                <c:pt idx="14">
                  <c:v>28.757900000000003</c:v>
                </c:pt>
                <c:pt idx="15">
                  <c:v>47.122</c:v>
                </c:pt>
                <c:pt idx="16">
                  <c:v>56.184348105491644</c:v>
                </c:pt>
                <c:pt idx="17">
                  <c:v>50.678786274974918</c:v>
                </c:pt>
                <c:pt idx="18">
                  <c:v>183.63731334982918</c:v>
                </c:pt>
                <c:pt idx="19">
                  <c:v>144.53010694778777</c:v>
                </c:pt>
                <c:pt idx="20">
                  <c:v>180.80094902896283</c:v>
                </c:pt>
                <c:pt idx="21">
                  <c:v>266.5097627045559</c:v>
                </c:pt>
                <c:pt idx="22">
                  <c:v>307.97331007151018</c:v>
                </c:pt>
                <c:pt idx="23">
                  <c:v>306.8</c:v>
                </c:pt>
                <c:pt idx="24">
                  <c:v>434.7</c:v>
                </c:pt>
                <c:pt idx="25">
                  <c:v>522.29999999999995</c:v>
                </c:pt>
                <c:pt idx="26">
                  <c:v>626.35858331698307</c:v>
                </c:pt>
                <c:pt idx="27">
                  <c:v>731.0227926209501</c:v>
                </c:pt>
                <c:pt idx="28">
                  <c:v>714.4232928465799</c:v>
                </c:pt>
                <c:pt idx="29">
                  <c:v>1117.4436686205001</c:v>
                </c:pt>
                <c:pt idx="30">
                  <c:v>1262.4000000000001</c:v>
                </c:pt>
                <c:pt idx="31">
                  <c:v>1159.4000000000001</c:v>
                </c:pt>
                <c:pt idx="32">
                  <c:v>1111.8</c:v>
                </c:pt>
                <c:pt idx="33">
                  <c:v>992.84172282785221</c:v>
                </c:pt>
                <c:pt idx="34">
                  <c:v>1228.99</c:v>
                </c:pt>
                <c:pt idx="35">
                  <c:v>1277.003984755208</c:v>
                </c:pt>
                <c:pt idx="36">
                  <c:v>1324.2988451997908</c:v>
                </c:pt>
                <c:pt idx="37">
                  <c:v>1584.0626276318442</c:v>
                </c:pt>
                <c:pt idx="38">
                  <c:v>2105.196792397343</c:v>
                </c:pt>
                <c:pt idx="39">
                  <c:v>2294.7167925382992</c:v>
                </c:pt>
                <c:pt idx="40">
                  <c:v>2168.4532462314696</c:v>
                </c:pt>
              </c:numCache>
            </c:numRef>
          </c:val>
          <c:smooth val="0"/>
          <c:extLst>
            <c:ext xmlns:c16="http://schemas.microsoft.com/office/drawing/2014/chart" uri="{C3380CC4-5D6E-409C-BE32-E72D297353CC}">
              <c16:uniqueId val="{00000000-28BB-41A8-867C-AB7DD2F9BC7A}"/>
            </c:ext>
          </c:extLst>
        </c:ser>
        <c:dLbls>
          <c:showLegendKey val="0"/>
          <c:showVal val="0"/>
          <c:showCatName val="0"/>
          <c:showSerName val="0"/>
          <c:showPercent val="0"/>
          <c:showBubbleSize val="0"/>
        </c:dLbls>
        <c:marker val="1"/>
        <c:smooth val="0"/>
        <c:axId val="1655461039"/>
        <c:axId val="1655458959"/>
      </c:lineChart>
      <c:lineChart>
        <c:grouping val="standard"/>
        <c:varyColors val="0"/>
        <c:ser>
          <c:idx val="1"/>
          <c:order val="1"/>
          <c:tx>
            <c:strRef>
              <c:f>Sheet2!$AK$1</c:f>
              <c:strCache>
                <c:ptCount val="1"/>
                <c:pt idx="0">
                  <c:v>Unemployment) </c:v>
                </c:pt>
              </c:strCache>
            </c:strRef>
          </c:tx>
          <c:spPr>
            <a:ln w="28575" cap="rnd">
              <a:solidFill>
                <a:schemeClr val="accent2"/>
              </a:solidFill>
              <a:round/>
            </a:ln>
            <a:effectLst/>
          </c:spPr>
          <c:marker>
            <c:symbol val="none"/>
          </c:marker>
          <c:cat>
            <c:numRef>
              <c:f>Sheet2!$AI$2:$AI$42</c:f>
              <c:numCache>
                <c:formatCode>General</c:formatCode>
                <c:ptCount val="41"/>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numCache>
            </c:numRef>
          </c:cat>
          <c:val>
            <c:numRef>
              <c:f>Sheet2!$AK$2:$AK$42</c:f>
              <c:numCache>
                <c:formatCode>General</c:formatCode>
                <c:ptCount val="41"/>
                <c:pt idx="0">
                  <c:v>4.0793757188574498</c:v>
                </c:pt>
                <c:pt idx="1">
                  <c:v>4.0793757188574498</c:v>
                </c:pt>
                <c:pt idx="2">
                  <c:v>4.0793757188574498</c:v>
                </c:pt>
                <c:pt idx="3">
                  <c:v>4.0328237195274204</c:v>
                </c:pt>
                <c:pt idx="4">
                  <c:v>3.9862717201973901</c:v>
                </c:pt>
                <c:pt idx="5">
                  <c:v>3.9400000572204599</c:v>
                </c:pt>
                <c:pt idx="6">
                  <c:v>3.8928867115263799</c:v>
                </c:pt>
                <c:pt idx="7">
                  <c:v>3.8463367331699398</c:v>
                </c:pt>
                <c:pt idx="8">
                  <c:v>3.8003433855725102</c:v>
                </c:pt>
                <c:pt idx="9">
                  <c:v>3.75490001270947</c:v>
                </c:pt>
                <c:pt idx="10">
                  <c:v>4.1220002174377397</c:v>
                </c:pt>
                <c:pt idx="11">
                  <c:v>4.0890002250671396</c:v>
                </c:pt>
                <c:pt idx="12">
                  <c:v>4.1020002365112296</c:v>
                </c:pt>
                <c:pt idx="13">
                  <c:v>4.08500003814697</c:v>
                </c:pt>
                <c:pt idx="14">
                  <c:v>4.0609998703002903</c:v>
                </c:pt>
                <c:pt idx="15">
                  <c:v>4.02699995040894</c:v>
                </c:pt>
                <c:pt idx="16">
                  <c:v>4.0149998664856001</c:v>
                </c:pt>
                <c:pt idx="17">
                  <c:v>3.9990000724792498</c:v>
                </c:pt>
                <c:pt idx="18">
                  <c:v>3.9900000095367401</c:v>
                </c:pt>
                <c:pt idx="19">
                  <c:v>3.9539999961853001</c:v>
                </c:pt>
                <c:pt idx="20">
                  <c:v>3.9349999427795401</c:v>
                </c:pt>
                <c:pt idx="21">
                  <c:v>3.8819999694824201</c:v>
                </c:pt>
                <c:pt idx="22">
                  <c:v>3.8989999294281001</c:v>
                </c:pt>
                <c:pt idx="23">
                  <c:v>3.8759999275207502</c:v>
                </c:pt>
                <c:pt idx="24">
                  <c:v>3.87100005149841</c:v>
                </c:pt>
                <c:pt idx="25">
                  <c:v>3.8559999465942401</c:v>
                </c:pt>
                <c:pt idx="26">
                  <c:v>3.8369998931884801</c:v>
                </c:pt>
                <c:pt idx="27">
                  <c:v>3.8190000057220499</c:v>
                </c:pt>
                <c:pt idx="28">
                  <c:v>3.7960000038146999</c:v>
                </c:pt>
                <c:pt idx="29">
                  <c:v>3.7780001163482702</c:v>
                </c:pt>
                <c:pt idx="30">
                  <c:v>3.7699999809265101</c:v>
                </c:pt>
                <c:pt idx="31">
                  <c:v>3.7420001029968302</c:v>
                </c:pt>
                <c:pt idx="32">
                  <c:v>3.7000000476837198</c:v>
                </c:pt>
                <c:pt idx="33">
                  <c:v>4.5599999427795401</c:v>
                </c:pt>
                <c:pt idx="34">
                  <c:v>4.3099999427795401</c:v>
                </c:pt>
                <c:pt idx="35">
                  <c:v>7.0599999427795401</c:v>
                </c:pt>
                <c:pt idx="36">
                  <c:v>8.3900003433227504</c:v>
                </c:pt>
                <c:pt idx="37">
                  <c:v>8.4560003280639595</c:v>
                </c:pt>
                <c:pt idx="38">
                  <c:v>8.5299997329711896</c:v>
                </c:pt>
                <c:pt idx="39">
                  <c:v>9.7139997482299805</c:v>
                </c:pt>
                <c:pt idx="40">
                  <c:v>9.7880001068115199</c:v>
                </c:pt>
              </c:numCache>
            </c:numRef>
          </c:val>
          <c:smooth val="0"/>
          <c:extLst>
            <c:ext xmlns:c16="http://schemas.microsoft.com/office/drawing/2014/chart" uri="{C3380CC4-5D6E-409C-BE32-E72D297353CC}">
              <c16:uniqueId val="{00000001-28BB-41A8-867C-AB7DD2F9BC7A}"/>
            </c:ext>
          </c:extLst>
        </c:ser>
        <c:dLbls>
          <c:showLegendKey val="0"/>
          <c:showVal val="0"/>
          <c:showCatName val="0"/>
          <c:showSerName val="0"/>
          <c:showPercent val="0"/>
          <c:showBubbleSize val="0"/>
        </c:dLbls>
        <c:marker val="1"/>
        <c:smooth val="0"/>
        <c:axId val="1654462175"/>
        <c:axId val="1654459263"/>
      </c:lineChart>
      <c:catAx>
        <c:axId val="16554610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55458959"/>
        <c:crosses val="autoZero"/>
        <c:auto val="1"/>
        <c:lblAlgn val="ctr"/>
        <c:lblOffset val="100"/>
        <c:noMultiLvlLbl val="0"/>
      </c:catAx>
      <c:valAx>
        <c:axId val="16554589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a:t>
                </a:r>
                <a:r>
                  <a:rPr lang="en-US" baseline="0"/>
                  <a:t> (N)</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5461039"/>
        <c:crosses val="autoZero"/>
        <c:crossBetween val="between"/>
      </c:valAx>
      <c:valAx>
        <c:axId val="1654459263"/>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Total Labour force)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4462175"/>
        <c:crosses val="max"/>
        <c:crossBetween val="between"/>
      </c:valAx>
      <c:catAx>
        <c:axId val="1654462175"/>
        <c:scaling>
          <c:orientation val="minMax"/>
        </c:scaling>
        <c:delete val="1"/>
        <c:axPos val="b"/>
        <c:numFmt formatCode="General" sourceLinked="1"/>
        <c:majorTickMark val="out"/>
        <c:minorTickMark val="none"/>
        <c:tickLblPos val="nextTo"/>
        <c:crossAx val="1654459263"/>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1.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2.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3.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drawing1.xml><?xml version="1.0" encoding="utf-8"?>
<c:userShapes xmlns:c="http://schemas.openxmlformats.org/drawingml/2006/chart">
  <cdr:relSizeAnchor xmlns:cdr="http://schemas.openxmlformats.org/drawingml/2006/chartDrawing">
    <cdr:from>
      <cdr:x>0.3015</cdr:x>
      <cdr:y>0</cdr:y>
    </cdr:from>
    <cdr:to>
      <cdr:x>0.51193</cdr:x>
      <cdr:y>0.11257</cdr:y>
    </cdr:to>
    <cdr:sp macro="" textlink="">
      <cdr:nvSpPr>
        <cdr:cNvPr id="2" name="TextBox 1">
          <a:extLst xmlns:a="http://schemas.openxmlformats.org/drawingml/2006/main">
            <a:ext uri="{FF2B5EF4-FFF2-40B4-BE49-F238E27FC236}">
              <a16:creationId xmlns:a16="http://schemas.microsoft.com/office/drawing/2014/main" id="{8C88D70A-D6B4-9387-A7E0-F42165F5B299}"/>
            </a:ext>
          </a:extLst>
        </cdr:cNvPr>
        <cdr:cNvSpPr txBox="1"/>
      </cdr:nvSpPr>
      <cdr:spPr>
        <a:xfrm xmlns:a="http://schemas.openxmlformats.org/drawingml/2006/main">
          <a:off x="3367082" y="0"/>
          <a:ext cx="2349980" cy="618455"/>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pPr algn="l"/>
          <a:r>
            <a:rPr lang="en-US" sz="1400" dirty="0">
              <a:latin typeface="Aharoni" panose="02010803020104030203" pitchFamily="2" charset="-79"/>
              <a:cs typeface="Aharoni" panose="02010803020104030203" pitchFamily="2" charset="-79"/>
            </a:rPr>
            <a:t>Share of Recurrent in Total Expenditure</a:t>
          </a:r>
        </a:p>
      </cdr:txBody>
    </cdr:sp>
  </cdr:relSizeAnchor>
  <cdr:relSizeAnchor xmlns:cdr="http://schemas.openxmlformats.org/drawingml/2006/chartDrawing">
    <cdr:from>
      <cdr:x>0.52004</cdr:x>
      <cdr:y>0</cdr:y>
    </cdr:from>
    <cdr:to>
      <cdr:x>0.73154</cdr:x>
      <cdr:y>0.09121</cdr:y>
    </cdr:to>
    <cdr:sp macro="" textlink="">
      <cdr:nvSpPr>
        <cdr:cNvPr id="4" name="TextBox 1">
          <a:extLst xmlns:a="http://schemas.openxmlformats.org/drawingml/2006/main">
            <a:ext uri="{FF2B5EF4-FFF2-40B4-BE49-F238E27FC236}">
              <a16:creationId xmlns:a16="http://schemas.microsoft.com/office/drawing/2014/main" id="{B6E536A3-A4C5-EDCA-3BEF-79B8B460FEC9}"/>
            </a:ext>
          </a:extLst>
        </cdr:cNvPr>
        <cdr:cNvSpPr txBox="1"/>
      </cdr:nvSpPr>
      <cdr:spPr>
        <a:xfrm xmlns:a="http://schemas.openxmlformats.org/drawingml/2006/main">
          <a:off x="5807652" y="0"/>
          <a:ext cx="2362018" cy="501107"/>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dirty="0">
              <a:latin typeface="Aharoni" panose="02010803020104030203" pitchFamily="2" charset="-79"/>
              <a:cs typeface="Aharoni" panose="02010803020104030203" pitchFamily="2" charset="-79"/>
            </a:rPr>
            <a:t>Share of Capital in Total Expenditure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3DBBA2-6B39-4FBA-9DA1-43EA843C7B78}" type="datetimeFigureOut">
              <a:rPr lang="en-US" smtClean="0"/>
              <a:t>6/20/2023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B34915-76FB-49C2-9C6E-AE5B63ED48BD}" type="slidenum">
              <a:rPr lang="en-US" smtClean="0"/>
              <a:t>‹#›</a:t>
            </a:fld>
            <a:endParaRPr lang="en-US"/>
          </a:p>
        </p:txBody>
      </p:sp>
    </p:spTree>
    <p:extLst>
      <p:ext uri="{BB962C8B-B14F-4D97-AF65-F5344CB8AC3E}">
        <p14:creationId xmlns:p14="http://schemas.microsoft.com/office/powerpoint/2010/main" val="353485008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DD7B4B-2D9F-40C4-BFFF-83366905C1B8}" type="datetimeFigureOut">
              <a:rPr lang="en-GB" smtClean="0"/>
              <a:t>20/06/2023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065F67-5140-438C-9055-A38F9FDD4809}" type="slidenum">
              <a:rPr lang="en-GB" smtClean="0"/>
              <a:t>‹#›</a:t>
            </a:fld>
            <a:endParaRPr lang="en-GB"/>
          </a:p>
        </p:txBody>
      </p:sp>
    </p:spTree>
    <p:extLst>
      <p:ext uri="{BB962C8B-B14F-4D97-AF65-F5344CB8AC3E}">
        <p14:creationId xmlns:p14="http://schemas.microsoft.com/office/powerpoint/2010/main" val="3322556732"/>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065F67-5140-438C-9055-A38F9FDD4809}" type="slidenum">
              <a:rPr lang="en-GB" smtClean="0"/>
              <a:t>1</a:t>
            </a:fld>
            <a:endParaRPr lang="en-GB"/>
          </a:p>
        </p:txBody>
      </p:sp>
      <p:sp>
        <p:nvSpPr>
          <p:cNvPr id="5" name="Header Placeholder 4"/>
          <p:cNvSpPr>
            <a:spLocks noGrp="1"/>
          </p:cNvSpPr>
          <p:nvPr>
            <p:ph type="hdr" sz="quarter" idx="11"/>
          </p:nvPr>
        </p:nvSpPr>
        <p:spPr/>
        <p:txBody>
          <a:bodyPr/>
          <a:lstStyle/>
          <a:p>
            <a:endParaRPr lang="en-GB"/>
          </a:p>
        </p:txBody>
      </p:sp>
    </p:spTree>
    <p:extLst>
      <p:ext uri="{BB962C8B-B14F-4D97-AF65-F5344CB8AC3E}">
        <p14:creationId xmlns:p14="http://schemas.microsoft.com/office/powerpoint/2010/main" val="1738790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61D754D-39DB-E74A-903D-81EEF141DF66}"/>
              </a:ext>
            </a:extLst>
          </p:cNvPr>
          <p:cNvSpPr>
            <a:spLocks noGrp="1" noChangeArrowheads="1"/>
          </p:cNvSpPr>
          <p:nvPr>
            <p:ph type="sldNum"/>
          </p:nvPr>
        </p:nvSpPr>
        <p:spPr>
          <a:ln/>
        </p:spPr>
        <p:txBody>
          <a:bodyPr/>
          <a:lstStyle/>
          <a:p>
            <a:fld id="{221C320F-5C66-4341-A041-8F6BA5853510}" type="slidenum">
              <a:rPr lang="en-US" altLang="en-US"/>
              <a:pPr/>
              <a:t>2</a:t>
            </a:fld>
            <a:endParaRPr lang="en-US" altLang="en-US"/>
          </a:p>
        </p:txBody>
      </p:sp>
      <p:sp>
        <p:nvSpPr>
          <p:cNvPr id="8193" name="Text Box 1">
            <a:extLst>
              <a:ext uri="{FF2B5EF4-FFF2-40B4-BE49-F238E27FC236}">
                <a16:creationId xmlns:a16="http://schemas.microsoft.com/office/drawing/2014/main" id="{910C3D97-5D21-B14E-BF26-C20C44D96FB4}"/>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4" name="Text Box 2">
            <a:extLst>
              <a:ext uri="{FF2B5EF4-FFF2-40B4-BE49-F238E27FC236}">
                <a16:creationId xmlns:a16="http://schemas.microsoft.com/office/drawing/2014/main" id="{C89CA54A-D80D-0A49-BD16-17CA72A744D4}"/>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 name="Header Placeholder 1"/>
          <p:cNvSpPr>
            <a:spLocks noGrp="1"/>
          </p:cNvSpPr>
          <p:nvPr>
            <p:ph type="hdr" sz="quarter" idx="10"/>
          </p:nvPr>
        </p:nvSpPr>
        <p:spPr/>
        <p:txBody>
          <a:bodyPr/>
          <a:lstStyle/>
          <a:p>
            <a:endParaRPr lang="en-GB"/>
          </a:p>
        </p:txBody>
      </p:sp>
    </p:spTree>
    <p:extLst>
      <p:ext uri="{BB962C8B-B14F-4D97-AF65-F5344CB8AC3E}">
        <p14:creationId xmlns:p14="http://schemas.microsoft.com/office/powerpoint/2010/main" val="3881456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GB"/>
          </a:p>
        </p:txBody>
      </p:sp>
      <p:sp>
        <p:nvSpPr>
          <p:cNvPr id="5" name="Slide Number Placeholder 4"/>
          <p:cNvSpPr>
            <a:spLocks noGrp="1"/>
          </p:cNvSpPr>
          <p:nvPr>
            <p:ph type="sldNum" sz="quarter" idx="5"/>
          </p:nvPr>
        </p:nvSpPr>
        <p:spPr/>
        <p:txBody>
          <a:bodyPr/>
          <a:lstStyle/>
          <a:p>
            <a:fld id="{96065F67-5140-438C-9055-A38F9FDD4809}" type="slidenum">
              <a:rPr lang="en-GB" smtClean="0"/>
              <a:t>44</a:t>
            </a:fld>
            <a:endParaRPr lang="en-GB"/>
          </a:p>
        </p:txBody>
      </p:sp>
    </p:spTree>
    <p:extLst>
      <p:ext uri="{BB962C8B-B14F-4D97-AF65-F5344CB8AC3E}">
        <p14:creationId xmlns:p14="http://schemas.microsoft.com/office/powerpoint/2010/main" val="3052108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43839" y="182879"/>
            <a:ext cx="1170432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1" y="3869636"/>
            <a:ext cx="8767860"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pPr>
              <a:defRPr/>
            </a:pPr>
            <a:r>
              <a:rPr lang="en-US"/>
              <a:t>Nigerian Institute of Social and Economic Research</a:t>
            </a:r>
            <a:endParaRPr lang="en-GB" dirty="0"/>
          </a:p>
        </p:txBody>
      </p:sp>
      <p:sp>
        <p:nvSpPr>
          <p:cNvPr id="5" name="Footer Placeholder 4"/>
          <p:cNvSpPr>
            <a:spLocks noGrp="1"/>
          </p:cNvSpPr>
          <p:nvPr>
            <p:ph type="ftr" sz="quarter" idx="11"/>
          </p:nvPr>
        </p:nvSpPr>
        <p:spPr/>
        <p:txBody>
          <a:bodyPr/>
          <a:lstStyle>
            <a:lvl1pPr>
              <a:defRPr>
                <a:solidFill>
                  <a:srgbClr val="FFFFFF"/>
                </a:solidFill>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6029797B-6AD8-4547-82E5-FBC1E8331969}" type="slidenum">
              <a:rPr lang="en-GB" smtClean="0"/>
              <a:pPr>
                <a:defRPr/>
              </a:pPr>
              <a:t>‹#›</a:t>
            </a:fld>
            <a:endParaRPr lang="en-GB" dirty="0"/>
          </a:p>
        </p:txBody>
      </p:sp>
      <p:cxnSp>
        <p:nvCxnSpPr>
          <p:cNvPr id="8" name="Straight Connector 7"/>
          <p:cNvCxnSpPr/>
          <p:nvPr/>
        </p:nvCxnSpPr>
        <p:spPr>
          <a:xfrm>
            <a:off x="1978661"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12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Nigerian Institute of Social and Economic Research</a:t>
            </a: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E9E54798-F86D-41A3-B82E-3E0A7199418F}" type="slidenum">
              <a:rPr lang="en-GB" smtClean="0"/>
              <a:pPr>
                <a:defRPr/>
              </a:pPr>
              <a:t>‹#›</a:t>
            </a:fld>
            <a:endParaRPr lang="en-GB" dirty="0"/>
          </a:p>
        </p:txBody>
      </p:sp>
      <p:sp>
        <p:nvSpPr>
          <p:cNvPr id="7" name="Rectangle 6">
            <a:extLst>
              <a:ext uri="{FF2B5EF4-FFF2-40B4-BE49-F238E27FC236}">
                <a16:creationId xmlns:a16="http://schemas.microsoft.com/office/drawing/2014/main" id="{5E1597F2-B3A4-4169-B34F-A0AF4989C46A}"/>
              </a:ext>
            </a:extLst>
          </p:cNvPr>
          <p:cNvSpPr/>
          <p:nvPr userDrawn="1"/>
        </p:nvSpPr>
        <p:spPr>
          <a:xfrm>
            <a:off x="381001" y="857250"/>
            <a:ext cx="1905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800" dirty="0"/>
          </a:p>
        </p:txBody>
      </p:sp>
      <p:sp>
        <p:nvSpPr>
          <p:cNvPr id="8" name="Rectangle 7">
            <a:extLst>
              <a:ext uri="{FF2B5EF4-FFF2-40B4-BE49-F238E27FC236}">
                <a16:creationId xmlns:a16="http://schemas.microsoft.com/office/drawing/2014/main" id="{97EE8BA3-E9C5-42B9-BA99-17961CC46C12}"/>
              </a:ext>
            </a:extLst>
          </p:cNvPr>
          <p:cNvSpPr/>
          <p:nvPr userDrawn="1"/>
        </p:nvSpPr>
        <p:spPr>
          <a:xfrm>
            <a:off x="1" y="857250"/>
            <a:ext cx="1905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800" dirty="0"/>
          </a:p>
        </p:txBody>
      </p:sp>
      <p:sp>
        <p:nvSpPr>
          <p:cNvPr id="9" name="Rectangle 8">
            <a:extLst>
              <a:ext uri="{FF2B5EF4-FFF2-40B4-BE49-F238E27FC236}">
                <a16:creationId xmlns:a16="http://schemas.microsoft.com/office/drawing/2014/main" id="{49BBA115-B05C-4392-A85E-CFB560DE12A3}"/>
              </a:ext>
            </a:extLst>
          </p:cNvPr>
          <p:cNvSpPr/>
          <p:nvPr userDrawn="1"/>
        </p:nvSpPr>
        <p:spPr>
          <a:xfrm>
            <a:off x="190501" y="857250"/>
            <a:ext cx="190500" cy="457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800" dirty="0"/>
          </a:p>
        </p:txBody>
      </p:sp>
    </p:spTree>
    <p:extLst>
      <p:ext uri="{BB962C8B-B14F-4D97-AF65-F5344CB8AC3E}">
        <p14:creationId xmlns:p14="http://schemas.microsoft.com/office/powerpoint/2010/main" val="3137070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Nigerian Institute of Social and Economic Research</a:t>
            </a: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185642F1-C72D-4F00-B38E-F86CF45F59F6}" type="slidenum">
              <a:rPr lang="en-GB" smtClean="0"/>
              <a:pPr>
                <a:defRPr/>
              </a:pPr>
              <a:t>‹#›</a:t>
            </a:fld>
            <a:endParaRPr lang="en-GB" dirty="0"/>
          </a:p>
        </p:txBody>
      </p:sp>
      <p:cxnSp>
        <p:nvCxnSpPr>
          <p:cNvPr id="7" name="Straight Connector 6"/>
          <p:cNvCxnSpPr/>
          <p:nvPr/>
        </p:nvCxnSpPr>
        <p:spPr>
          <a:xfrm>
            <a:off x="1981201"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221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t>Nigerian Institute of Social and Economic Research</a:t>
            </a:r>
            <a:endParaRPr lang="en-GB" dirty="0"/>
          </a:p>
        </p:txBody>
      </p:sp>
      <p:sp>
        <p:nvSpPr>
          <p:cNvPr id="6" name="Footer Placeholder 5"/>
          <p:cNvSpPr>
            <a:spLocks noGrp="1"/>
          </p:cNvSpPr>
          <p:nvPr>
            <p:ph type="ftr" sz="quarter" idx="11"/>
          </p:nvPr>
        </p:nvSpPr>
        <p:spPr/>
        <p:txBody>
          <a:bodyPr/>
          <a:lstStyle/>
          <a:p>
            <a:pPr>
              <a:defRPr/>
            </a:pPr>
            <a:endParaRPr lang="en-GB" dirty="0"/>
          </a:p>
        </p:txBody>
      </p:sp>
      <p:sp>
        <p:nvSpPr>
          <p:cNvPr id="7" name="Slide Number Placeholder 6"/>
          <p:cNvSpPr>
            <a:spLocks noGrp="1"/>
          </p:cNvSpPr>
          <p:nvPr>
            <p:ph type="sldNum" sz="quarter" idx="12"/>
          </p:nvPr>
        </p:nvSpPr>
        <p:spPr/>
        <p:txBody>
          <a:bodyPr/>
          <a:lstStyle/>
          <a:p>
            <a:pPr>
              <a:defRPr/>
            </a:pPr>
            <a:fld id="{EFE1BC01-5F51-4F7D-B179-87D1A7404D88}" type="slidenum">
              <a:rPr lang="en-GB" smtClean="0"/>
              <a:pPr>
                <a:defRPr/>
              </a:pPr>
              <a:t>‹#›</a:t>
            </a:fld>
            <a:endParaRPr lang="en-GB" dirty="0"/>
          </a:p>
        </p:txBody>
      </p:sp>
    </p:spTree>
    <p:extLst>
      <p:ext uri="{BB962C8B-B14F-4D97-AF65-F5344CB8AC3E}">
        <p14:creationId xmlns:p14="http://schemas.microsoft.com/office/powerpoint/2010/main" val="1219164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Nigerian Institute of Social and Economic Research</a:t>
            </a:r>
            <a:endParaRPr lang="en-GB" dirty="0"/>
          </a:p>
        </p:txBody>
      </p:sp>
      <p:sp>
        <p:nvSpPr>
          <p:cNvPr id="8" name="Footer Placeholder 7"/>
          <p:cNvSpPr>
            <a:spLocks noGrp="1"/>
          </p:cNvSpPr>
          <p:nvPr>
            <p:ph type="ftr" sz="quarter" idx="11"/>
          </p:nvPr>
        </p:nvSpPr>
        <p:spPr/>
        <p:txBody>
          <a:bodyPr/>
          <a:lstStyle/>
          <a:p>
            <a:pPr>
              <a:defRPr/>
            </a:pPr>
            <a:endParaRPr lang="en-GB" dirty="0"/>
          </a:p>
        </p:txBody>
      </p:sp>
      <p:sp>
        <p:nvSpPr>
          <p:cNvPr id="9" name="Slide Number Placeholder 8"/>
          <p:cNvSpPr>
            <a:spLocks noGrp="1"/>
          </p:cNvSpPr>
          <p:nvPr>
            <p:ph type="sldNum" sz="quarter" idx="12"/>
          </p:nvPr>
        </p:nvSpPr>
        <p:spPr/>
        <p:txBody>
          <a:bodyPr/>
          <a:lstStyle/>
          <a:p>
            <a:pPr>
              <a:defRPr/>
            </a:pPr>
            <a:fld id="{AB28CB0C-0318-4F92-B007-FF49E5016E3C}" type="slidenum">
              <a:rPr lang="en-GB" smtClean="0"/>
              <a:pPr>
                <a:defRPr/>
              </a:pPr>
              <a:t>‹#›</a:t>
            </a:fld>
            <a:endParaRPr lang="en-GB" dirty="0"/>
          </a:p>
        </p:txBody>
      </p:sp>
    </p:spTree>
    <p:extLst>
      <p:ext uri="{BB962C8B-B14F-4D97-AF65-F5344CB8AC3E}">
        <p14:creationId xmlns:p14="http://schemas.microsoft.com/office/powerpoint/2010/main" val="2851362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r>
              <a:rPr lang="en-US"/>
              <a:t>Nigerian Institute of Social and Economic Research</a:t>
            </a:r>
            <a:endParaRPr lang="en-GB" dirty="0"/>
          </a:p>
        </p:txBody>
      </p:sp>
      <p:sp>
        <p:nvSpPr>
          <p:cNvPr id="4" name="Footer Placeholder 3"/>
          <p:cNvSpPr>
            <a:spLocks noGrp="1"/>
          </p:cNvSpPr>
          <p:nvPr>
            <p:ph type="ftr" sz="quarter" idx="11"/>
          </p:nvPr>
        </p:nvSpPr>
        <p:spPr/>
        <p:txBody>
          <a:bodyPr/>
          <a:lstStyle/>
          <a:p>
            <a:pPr>
              <a:defRPr/>
            </a:pPr>
            <a:endParaRPr lang="en-GB" dirty="0"/>
          </a:p>
        </p:txBody>
      </p:sp>
      <p:sp>
        <p:nvSpPr>
          <p:cNvPr id="5" name="Slide Number Placeholder 4"/>
          <p:cNvSpPr>
            <a:spLocks noGrp="1"/>
          </p:cNvSpPr>
          <p:nvPr>
            <p:ph type="sldNum" sz="quarter" idx="12"/>
          </p:nvPr>
        </p:nvSpPr>
        <p:spPr/>
        <p:txBody>
          <a:bodyPr/>
          <a:lstStyle/>
          <a:p>
            <a:pPr>
              <a:defRPr/>
            </a:pPr>
            <a:fld id="{386F1FBD-D455-4F20-9A29-E012D815944E}" type="slidenum">
              <a:rPr lang="en-GB" smtClean="0"/>
              <a:pPr>
                <a:defRPr/>
              </a:pPr>
              <a:t>‹#›</a:t>
            </a:fld>
            <a:endParaRPr lang="en-GB" dirty="0"/>
          </a:p>
        </p:txBody>
      </p:sp>
    </p:spTree>
    <p:extLst>
      <p:ext uri="{BB962C8B-B14F-4D97-AF65-F5344CB8AC3E}">
        <p14:creationId xmlns:p14="http://schemas.microsoft.com/office/powerpoint/2010/main" val="3641512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Nigerian Institute of Social and Economic Research</a:t>
            </a:r>
            <a:endParaRPr lang="en-GB" dirty="0"/>
          </a:p>
        </p:txBody>
      </p:sp>
      <p:sp>
        <p:nvSpPr>
          <p:cNvPr id="3" name="Footer Placeholder 2"/>
          <p:cNvSpPr>
            <a:spLocks noGrp="1"/>
          </p:cNvSpPr>
          <p:nvPr>
            <p:ph type="ftr" sz="quarter" idx="11"/>
          </p:nvPr>
        </p:nvSpPr>
        <p:spPr/>
        <p:txBody>
          <a:bodyPr/>
          <a:lstStyle/>
          <a:p>
            <a:pPr>
              <a:defRPr/>
            </a:pPr>
            <a:endParaRPr lang="en-GB" dirty="0"/>
          </a:p>
        </p:txBody>
      </p:sp>
      <p:sp>
        <p:nvSpPr>
          <p:cNvPr id="4" name="Slide Number Placeholder 3"/>
          <p:cNvSpPr>
            <a:spLocks noGrp="1"/>
          </p:cNvSpPr>
          <p:nvPr>
            <p:ph type="sldNum" sz="quarter" idx="12"/>
          </p:nvPr>
        </p:nvSpPr>
        <p:spPr/>
        <p:txBody>
          <a:bodyPr/>
          <a:lstStyle/>
          <a:p>
            <a:pPr>
              <a:defRPr/>
            </a:pPr>
            <a:fld id="{F8BEEC99-3817-4258-9780-16DB3AE33349}" type="slidenum">
              <a:rPr lang="en-GB" smtClean="0"/>
              <a:pPr>
                <a:defRPr/>
              </a:pPr>
              <a:t>‹#›</a:t>
            </a:fld>
            <a:endParaRPr lang="en-GB" dirty="0"/>
          </a:p>
        </p:txBody>
      </p:sp>
    </p:spTree>
    <p:extLst>
      <p:ext uri="{BB962C8B-B14F-4D97-AF65-F5344CB8AC3E}">
        <p14:creationId xmlns:p14="http://schemas.microsoft.com/office/powerpoint/2010/main" val="3200626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77952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5505752" y="1097280"/>
            <a:ext cx="5532851"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77952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Nigerian Institute of Social and Economic Research</a:t>
            </a:r>
            <a:endParaRPr lang="en-GB" dirty="0"/>
          </a:p>
        </p:txBody>
      </p:sp>
      <p:sp>
        <p:nvSpPr>
          <p:cNvPr id="6" name="Footer Placeholder 5"/>
          <p:cNvSpPr>
            <a:spLocks noGrp="1"/>
          </p:cNvSpPr>
          <p:nvPr>
            <p:ph type="ftr" sz="quarter" idx="11"/>
          </p:nvPr>
        </p:nvSpPr>
        <p:spPr/>
        <p:txBody>
          <a:bodyPr/>
          <a:lstStyle/>
          <a:p>
            <a:pPr>
              <a:defRPr/>
            </a:pPr>
            <a:endParaRPr lang="en-GB" dirty="0"/>
          </a:p>
        </p:txBody>
      </p:sp>
      <p:sp>
        <p:nvSpPr>
          <p:cNvPr id="7" name="Slide Number Placeholder 6"/>
          <p:cNvSpPr>
            <a:spLocks noGrp="1"/>
          </p:cNvSpPr>
          <p:nvPr>
            <p:ph type="sldNum" sz="quarter" idx="12"/>
          </p:nvPr>
        </p:nvSpPr>
        <p:spPr/>
        <p:txBody>
          <a:bodyPr/>
          <a:lstStyle/>
          <a:p>
            <a:pPr>
              <a:defRPr/>
            </a:pPr>
            <a:fld id="{ABA6852F-C5D7-4849-A4D8-C58E2058F528}" type="slidenum">
              <a:rPr lang="en-GB" smtClean="0"/>
              <a:pPr>
                <a:defRPr/>
              </a:pPr>
              <a:t>‹#›</a:t>
            </a:fld>
            <a:endParaRPr lang="en-GB" dirty="0"/>
          </a:p>
        </p:txBody>
      </p:sp>
    </p:spTree>
    <p:extLst>
      <p:ext uri="{BB962C8B-B14F-4D97-AF65-F5344CB8AC3E}">
        <p14:creationId xmlns:p14="http://schemas.microsoft.com/office/powerpoint/2010/main" val="1163332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77952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58810" y="1069848"/>
            <a:ext cx="5676937"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1143000" y="2834640"/>
            <a:ext cx="377952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Nigerian Institute of Social and Economic Research</a:t>
            </a:r>
            <a:endParaRPr lang="en-GB" dirty="0"/>
          </a:p>
        </p:txBody>
      </p:sp>
      <p:sp>
        <p:nvSpPr>
          <p:cNvPr id="6" name="Footer Placeholder 5"/>
          <p:cNvSpPr>
            <a:spLocks noGrp="1"/>
          </p:cNvSpPr>
          <p:nvPr>
            <p:ph type="ftr" sz="quarter" idx="11"/>
          </p:nvPr>
        </p:nvSpPr>
        <p:spPr/>
        <p:txBody>
          <a:bodyPr/>
          <a:lstStyle/>
          <a:p>
            <a:pPr>
              <a:defRPr/>
            </a:pPr>
            <a:endParaRPr lang="en-GB" dirty="0"/>
          </a:p>
        </p:txBody>
      </p:sp>
      <p:sp>
        <p:nvSpPr>
          <p:cNvPr id="7" name="Slide Number Placeholder 6"/>
          <p:cNvSpPr>
            <a:spLocks noGrp="1"/>
          </p:cNvSpPr>
          <p:nvPr>
            <p:ph type="sldNum" sz="quarter" idx="12"/>
          </p:nvPr>
        </p:nvSpPr>
        <p:spPr/>
        <p:txBody>
          <a:bodyPr/>
          <a:lstStyle/>
          <a:p>
            <a:pPr>
              <a:defRPr/>
            </a:pPr>
            <a:fld id="{908AA99B-D6AB-4147-BAF2-864120B619A4}" type="slidenum">
              <a:rPr lang="en-GB" smtClean="0"/>
              <a:pPr>
                <a:defRPr/>
              </a:pPr>
              <a:t>‹#›</a:t>
            </a:fld>
            <a:endParaRPr lang="en-GB" dirty="0"/>
          </a:p>
        </p:txBody>
      </p:sp>
    </p:spTree>
    <p:extLst>
      <p:ext uri="{BB962C8B-B14F-4D97-AF65-F5344CB8AC3E}">
        <p14:creationId xmlns:p14="http://schemas.microsoft.com/office/powerpoint/2010/main" val="3876455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Nigerian Institute of Social and Economic Research</a:t>
            </a: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A5C1666B-C127-4D59-B8EB-02316F9106A2}" type="slidenum">
              <a:rPr lang="en-GB" smtClean="0"/>
              <a:pPr>
                <a:defRPr/>
              </a:pPr>
              <a:t>‹#›</a:t>
            </a:fld>
            <a:endParaRPr lang="en-GB" dirty="0"/>
          </a:p>
        </p:txBody>
      </p:sp>
    </p:spTree>
    <p:extLst>
      <p:ext uri="{BB962C8B-B14F-4D97-AF65-F5344CB8AC3E}">
        <p14:creationId xmlns:p14="http://schemas.microsoft.com/office/powerpoint/2010/main" val="3061428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1"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Nigerian Institute of Social and Economic Research</a:t>
            </a: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A80D45A0-4206-49FB-9476-87ACAFD007D3}" type="slidenum">
              <a:rPr lang="en-GB" smtClean="0"/>
              <a:pPr>
                <a:defRPr/>
              </a:pPr>
              <a:t>‹#›</a:t>
            </a:fld>
            <a:endParaRPr lang="en-GB" dirty="0"/>
          </a:p>
        </p:txBody>
      </p:sp>
    </p:spTree>
    <p:extLst>
      <p:ext uri="{BB962C8B-B14F-4D97-AF65-F5344CB8AC3E}">
        <p14:creationId xmlns:p14="http://schemas.microsoft.com/office/powerpoint/2010/main" val="1956781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089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hyperlink" Target="http://niseronline.org/images2/niser_logo.gif"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ngrclimatereports.com/wp-content/uploads/2009/07/nigeria_coat-of-arms.jp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p:nvSpPr>
        <p:spPr>
          <a:xfrm>
            <a:off x="243840" y="182880"/>
            <a:ext cx="1170432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2"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30"/>
            <a:ext cx="2329075" cy="365125"/>
          </a:xfrm>
          <a:prstGeom prst="rect">
            <a:avLst/>
          </a:prstGeom>
        </p:spPr>
        <p:txBody>
          <a:bodyPr vert="horz" lIns="91440" tIns="45720" rIns="91440" bIns="45720" rtlCol="0" anchor="ctr"/>
          <a:lstStyle>
            <a:lvl1pPr algn="l">
              <a:defRPr sz="1000">
                <a:solidFill>
                  <a:schemeClr val="accent1"/>
                </a:solidFill>
              </a:defRPr>
            </a:lvl1pPr>
          </a:lstStyle>
          <a:p>
            <a:pPr>
              <a:defRPr/>
            </a:pPr>
            <a:r>
              <a:rPr lang="en-US"/>
              <a:t>Nigerian Institute of Social and Economic Research</a:t>
            </a:r>
            <a:endParaRPr lang="en-GB" dirty="0"/>
          </a:p>
        </p:txBody>
      </p:sp>
      <p:sp>
        <p:nvSpPr>
          <p:cNvPr id="5" name="Footer Placeholder 4"/>
          <p:cNvSpPr>
            <a:spLocks noGrp="1"/>
          </p:cNvSpPr>
          <p:nvPr>
            <p:ph type="ftr" sz="quarter" idx="3"/>
          </p:nvPr>
        </p:nvSpPr>
        <p:spPr>
          <a:xfrm>
            <a:off x="3949149" y="6223830"/>
            <a:ext cx="4717775" cy="365125"/>
          </a:xfrm>
          <a:prstGeom prst="rect">
            <a:avLst/>
          </a:prstGeom>
        </p:spPr>
        <p:txBody>
          <a:bodyPr vert="horz" lIns="91440" tIns="45720" rIns="91440" bIns="45720" rtlCol="0" anchor="ctr"/>
          <a:lstStyle>
            <a:lvl1pPr algn="ctr">
              <a:defRPr sz="1000">
                <a:solidFill>
                  <a:schemeClr val="accent1"/>
                </a:solidFill>
              </a:defRPr>
            </a:lvl1pPr>
          </a:lstStyle>
          <a:p>
            <a:pPr>
              <a:defRPr/>
            </a:pPr>
            <a:endParaRPr lang="en-GB" dirty="0"/>
          </a:p>
        </p:txBody>
      </p:sp>
      <p:sp>
        <p:nvSpPr>
          <p:cNvPr id="6" name="Slide Number Placeholder 5"/>
          <p:cNvSpPr>
            <a:spLocks noGrp="1"/>
          </p:cNvSpPr>
          <p:nvPr>
            <p:ph type="sldNum" sz="quarter" idx="4"/>
          </p:nvPr>
        </p:nvSpPr>
        <p:spPr>
          <a:xfrm>
            <a:off x="9329532" y="6223830"/>
            <a:ext cx="1706217" cy="365125"/>
          </a:xfrm>
          <a:prstGeom prst="rect">
            <a:avLst/>
          </a:prstGeom>
        </p:spPr>
        <p:txBody>
          <a:bodyPr vert="horz" lIns="91440" tIns="45720" rIns="91440" bIns="45720" rtlCol="0" anchor="ctr"/>
          <a:lstStyle>
            <a:lvl1pPr algn="r">
              <a:defRPr sz="1000">
                <a:solidFill>
                  <a:schemeClr val="accent1"/>
                </a:solidFill>
              </a:defRPr>
            </a:lvl1pPr>
          </a:lstStyle>
          <a:p>
            <a:pPr>
              <a:defRPr/>
            </a:pPr>
            <a:fld id="{25088140-5AA2-4B34-89A9-7F620E4E48D3}" type="slidenum">
              <a:rPr lang="en-GB" smtClean="0"/>
              <a:pPr>
                <a:defRPr/>
              </a:pPr>
              <a:t>‹#›</a:t>
            </a:fld>
            <a:endParaRPr lang="en-GB" dirty="0"/>
          </a:p>
        </p:txBody>
      </p:sp>
      <p:pic>
        <p:nvPicPr>
          <p:cNvPr id="8" name="Picture 8" descr="See full size image">
            <a:hlinkClick r:id="rId14"/>
            <a:extLst>
              <a:ext uri="{FF2B5EF4-FFF2-40B4-BE49-F238E27FC236}">
                <a16:creationId xmlns:a16="http://schemas.microsoft.com/office/drawing/2014/main" id="{B85DAF05-83C8-4EB2-99FA-BC5036B7ED38}"/>
              </a:ext>
            </a:extLst>
          </p:cNvPr>
          <p:cNvPicPr>
            <a:picLocks noChangeAspect="1" noChangeArrowheads="1"/>
          </p:cNvPicPr>
          <p:nvPr userDrawn="1"/>
        </p:nvPicPr>
        <p:blipFill>
          <a:blip r:embed="rId15" cstate="print"/>
          <a:srcRect/>
          <a:stretch>
            <a:fillRect/>
          </a:stretch>
        </p:blipFill>
        <p:spPr bwMode="auto">
          <a:xfrm>
            <a:off x="0" y="0"/>
            <a:ext cx="1390651" cy="863600"/>
          </a:xfrm>
          <a:prstGeom prst="rect">
            <a:avLst/>
          </a:prstGeom>
          <a:noFill/>
          <a:ln w="9525">
            <a:noFill/>
            <a:miter lim="800000"/>
            <a:headEnd/>
            <a:tailEnd/>
          </a:ln>
        </p:spPr>
      </p:pic>
      <p:pic>
        <p:nvPicPr>
          <p:cNvPr id="9" name="Picture 15" descr="See full size image">
            <a:hlinkClick r:id="rId16"/>
            <a:extLst>
              <a:ext uri="{FF2B5EF4-FFF2-40B4-BE49-F238E27FC236}">
                <a16:creationId xmlns:a16="http://schemas.microsoft.com/office/drawing/2014/main" id="{8189A68C-686A-488A-B18A-5544F13C5060}"/>
              </a:ext>
            </a:extLst>
          </p:cNvPr>
          <p:cNvPicPr>
            <a:picLocks noChangeAspect="1" noChangeArrowheads="1"/>
          </p:cNvPicPr>
          <p:nvPr userDrawn="1"/>
        </p:nvPicPr>
        <p:blipFill>
          <a:blip r:embed="rId17" cstate="print"/>
          <a:srcRect/>
          <a:stretch>
            <a:fillRect/>
          </a:stretch>
        </p:blipFill>
        <p:spPr bwMode="auto">
          <a:xfrm>
            <a:off x="1" y="5429250"/>
            <a:ext cx="1428751" cy="977900"/>
          </a:xfrm>
          <a:prstGeom prst="rect">
            <a:avLst/>
          </a:prstGeom>
          <a:noFill/>
          <a:ln w="9525">
            <a:noFill/>
            <a:miter lim="800000"/>
            <a:headEnd/>
            <a:tailEnd/>
          </a:ln>
        </p:spPr>
      </p:pic>
    </p:spTree>
    <p:extLst>
      <p:ext uri="{BB962C8B-B14F-4D97-AF65-F5344CB8AC3E}">
        <p14:creationId xmlns:p14="http://schemas.microsoft.com/office/powerpoint/2010/main" val="150353883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ftr="0" dt="0"/>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6.xml"/><Relationship Id="rId5" Type="http://schemas.openxmlformats.org/officeDocument/2006/relationships/chart" Target="../charts/chart18.xml"/><Relationship Id="rId4" Type="http://schemas.openxmlformats.org/officeDocument/2006/relationships/chart" Target="../charts/chart17.xml"/></Relationships>
</file>

<file path=ppt/slides/_rels/slide4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6.xml"/><Relationship Id="rId5" Type="http://schemas.openxmlformats.org/officeDocument/2006/relationships/chart" Target="../charts/chart22.xml"/><Relationship Id="rId4" Type="http://schemas.openxmlformats.org/officeDocument/2006/relationships/chart" Target="../charts/char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683922" y="6223830"/>
            <a:ext cx="1706217" cy="365125"/>
          </a:xfrm>
        </p:spPr>
        <p:txBody>
          <a:bodyPr/>
          <a:lstStyle/>
          <a:p>
            <a:pPr>
              <a:defRPr/>
            </a:pPr>
            <a:r>
              <a:rPr lang="en-GB" sz="2000" dirty="0">
                <a:solidFill>
                  <a:srgbClr val="002060"/>
                </a:solidFill>
                <a:latin typeface="Times New Roman" panose="02020603050405020304" pitchFamily="18" charset="0"/>
                <a:cs typeface="Times New Roman" panose="02020603050405020304" pitchFamily="18" charset="0"/>
              </a:rPr>
              <a:t>June 20,  2023</a:t>
            </a:r>
          </a:p>
        </p:txBody>
      </p:sp>
      <p:sp>
        <p:nvSpPr>
          <p:cNvPr id="7" name="Rectangle 6"/>
          <p:cNvSpPr/>
          <p:nvPr/>
        </p:nvSpPr>
        <p:spPr>
          <a:xfrm>
            <a:off x="862149" y="691502"/>
            <a:ext cx="9287692" cy="1077218"/>
          </a:xfrm>
          <a:prstGeom prst="rect">
            <a:avLst/>
          </a:prstGeom>
        </p:spPr>
        <p:txBody>
          <a:bodyPr wrap="square">
            <a:spAutoFit/>
          </a:bodyPr>
          <a:lstStyle/>
          <a:p>
            <a:pPr algn="ctr"/>
            <a:r>
              <a:rPr lang="en-GB" sz="3200" b="1" dirty="0">
                <a:solidFill>
                  <a:srgbClr val="002060"/>
                </a:solidFill>
                <a:latin typeface="Perpetua" panose="02020502060401020303" pitchFamily="18" charset="0"/>
              </a:rPr>
              <a:t>COST OF GOVERNANCE AND DEVELOPMENT IN NIGERIA</a:t>
            </a:r>
            <a:endParaRPr lang="en-US" sz="3200" dirty="0">
              <a:solidFill>
                <a:srgbClr val="002060"/>
              </a:solidFill>
              <a:latin typeface="Perpetua" panose="02020502060401020303" pitchFamily="18" charset="0"/>
            </a:endParaRPr>
          </a:p>
        </p:txBody>
      </p:sp>
      <p:sp>
        <p:nvSpPr>
          <p:cNvPr id="2" name="AutoShape 8" descr="New publication – Mapping Information Wealth and Poverty: The Geography of  Gazetteers – The Digital Inequality Grou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Content Placeholder 4">
            <a:extLst>
              <a:ext uri="{FF2B5EF4-FFF2-40B4-BE49-F238E27FC236}">
                <a16:creationId xmlns:a16="http://schemas.microsoft.com/office/drawing/2014/main" id="{1AF9ABD7-796E-4E26-963A-5F6B2C7A55BD}"/>
              </a:ext>
            </a:extLst>
          </p:cNvPr>
          <p:cNvSpPr txBox="1">
            <a:spLocks/>
          </p:cNvSpPr>
          <p:nvPr/>
        </p:nvSpPr>
        <p:spPr>
          <a:xfrm>
            <a:off x="6605914" y="1909204"/>
            <a:ext cx="5455481" cy="4314626"/>
          </a:xfrm>
          <a:prstGeom prst="rect">
            <a:avLst/>
          </a:prstGeom>
        </p:spPr>
        <p:txBody>
          <a:bodyPr vert="horz" lIns="91440" tIns="45720" rIns="91440" bIns="45720" rtlCol="0">
            <a:normAutofit/>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a:lstStyle>
          <a:p>
            <a:pPr marL="109537" indent="0" algn="ctr">
              <a:buFont typeface="Corbel" pitchFamily="34" charset="0"/>
              <a:buNone/>
            </a:pPr>
            <a:endParaRPr lang="en-US" sz="2800" b="1" dirty="0">
              <a:solidFill>
                <a:schemeClr val="tx1"/>
              </a:solidFill>
              <a:latin typeface="Footlight MT Light" panose="0204060206030A020304" pitchFamily="18" charset="0"/>
              <a:ea typeface="FangSong" panose="02010609060101010101" pitchFamily="49" charset="-122"/>
            </a:endParaRPr>
          </a:p>
          <a:p>
            <a:pPr marL="109537" indent="0" algn="ctr">
              <a:buFont typeface="Corbel" pitchFamily="34" charset="0"/>
              <a:buNone/>
            </a:pPr>
            <a:endParaRPr lang="en-US" sz="4100" b="1" dirty="0">
              <a:solidFill>
                <a:srgbClr val="002060"/>
              </a:solidFill>
              <a:latin typeface="Perpetua" panose="02020502060401020303" pitchFamily="18" charset="0"/>
              <a:ea typeface="FangSong" panose="02010609060101010101" pitchFamily="49" charset="-122"/>
            </a:endParaRPr>
          </a:p>
          <a:p>
            <a:pPr marL="109537" indent="0" algn="ctr">
              <a:buNone/>
            </a:pPr>
            <a:r>
              <a:rPr lang="en-US" sz="3000" b="1" dirty="0">
                <a:solidFill>
                  <a:srgbClr val="002060"/>
                </a:solidFill>
                <a:latin typeface="Footlight MT Light" panose="0204060206030A020304" pitchFamily="18" charset="0"/>
                <a:ea typeface="FangSong" panose="02010609060101010101" pitchFamily="49" charset="-122"/>
              </a:rPr>
              <a:t>Presented by</a:t>
            </a:r>
            <a:r>
              <a:rPr lang="en-US" sz="3300" b="1" dirty="0">
                <a:solidFill>
                  <a:srgbClr val="002060"/>
                </a:solidFill>
                <a:latin typeface="Footlight MT Light" panose="0204060206030A020304" pitchFamily="18" charset="0"/>
                <a:ea typeface="FangSong" panose="02010609060101010101" pitchFamily="49" charset="-122"/>
              </a:rPr>
              <a:t> </a:t>
            </a:r>
          </a:p>
          <a:p>
            <a:pPr marL="109537" indent="0" algn="ctr">
              <a:buNone/>
            </a:pPr>
            <a:endParaRPr lang="en-US" sz="3300" b="1" dirty="0">
              <a:solidFill>
                <a:srgbClr val="002060"/>
              </a:solidFill>
              <a:latin typeface="Footlight MT Light" panose="0204060206030A020304" pitchFamily="18" charset="0"/>
              <a:ea typeface="FangSong" panose="02010609060101010101" pitchFamily="49" charset="-122"/>
            </a:endParaRPr>
          </a:p>
          <a:p>
            <a:pPr marL="109537" indent="0" algn="ctr">
              <a:buNone/>
            </a:pPr>
            <a:r>
              <a:rPr lang="en-US" sz="3300" b="1" dirty="0">
                <a:solidFill>
                  <a:srgbClr val="002060"/>
                </a:solidFill>
                <a:latin typeface="Footlight MT Light" panose="0204060206030A020304" pitchFamily="18" charset="0"/>
                <a:ea typeface="FangSong" panose="02010609060101010101" pitchFamily="49" charset="-122"/>
              </a:rPr>
              <a:t>Louis </a:t>
            </a:r>
            <a:r>
              <a:rPr lang="en-US" sz="3300" b="1" dirty="0" err="1">
                <a:solidFill>
                  <a:srgbClr val="002060"/>
                </a:solidFill>
                <a:latin typeface="Footlight MT Light" panose="0204060206030A020304" pitchFamily="18" charset="0"/>
                <a:ea typeface="FangSong" panose="02010609060101010101" pitchFamily="49" charset="-122"/>
              </a:rPr>
              <a:t>Chete</a:t>
            </a:r>
            <a:r>
              <a:rPr lang="en-US" sz="3300" b="1" dirty="0">
                <a:solidFill>
                  <a:srgbClr val="002060"/>
                </a:solidFill>
                <a:latin typeface="Footlight MT Light" panose="0204060206030A020304" pitchFamily="18" charset="0"/>
                <a:ea typeface="FangSong" panose="02010609060101010101" pitchFamily="49" charset="-122"/>
              </a:rPr>
              <a:t> and </a:t>
            </a:r>
          </a:p>
          <a:p>
            <a:pPr marL="109537" indent="0" algn="ctr">
              <a:buNone/>
            </a:pPr>
            <a:r>
              <a:rPr lang="en-US" sz="3300" b="1" dirty="0">
                <a:solidFill>
                  <a:srgbClr val="002060"/>
                </a:solidFill>
                <a:latin typeface="Footlight MT Light" panose="0204060206030A020304" pitchFamily="18" charset="0"/>
                <a:ea typeface="FangSong" panose="02010609060101010101" pitchFamily="49" charset="-122"/>
              </a:rPr>
              <a:t>Abubakar </a:t>
            </a:r>
            <a:r>
              <a:rPr lang="en-US" sz="3300" b="1" dirty="0" err="1">
                <a:solidFill>
                  <a:srgbClr val="002060"/>
                </a:solidFill>
                <a:latin typeface="Footlight MT Light" panose="0204060206030A020304" pitchFamily="18" charset="0"/>
                <a:ea typeface="FangSong" panose="02010609060101010101" pitchFamily="49" charset="-122"/>
              </a:rPr>
              <a:t>Oladeji</a:t>
            </a:r>
            <a:endParaRPr lang="en-US" sz="3300" b="1" dirty="0">
              <a:solidFill>
                <a:srgbClr val="002060"/>
              </a:solidFill>
              <a:latin typeface="Footlight MT Light" panose="0204060206030A020304" pitchFamily="18" charset="0"/>
              <a:ea typeface="FangSong" panose="02010609060101010101" pitchFamily="49" charset="-122"/>
            </a:endParaRPr>
          </a:p>
          <a:p>
            <a:pPr marL="109537" indent="0" algn="ctr">
              <a:buNone/>
            </a:pPr>
            <a:r>
              <a:rPr lang="en-US" sz="4100" b="1" dirty="0">
                <a:solidFill>
                  <a:srgbClr val="002060"/>
                </a:solidFill>
                <a:latin typeface="Footlight MT Light" panose="0204060206030A020304" pitchFamily="18" charset="0"/>
                <a:ea typeface="FangSong" panose="02010609060101010101" pitchFamily="49" charset="-122"/>
              </a:rPr>
              <a:t> </a:t>
            </a:r>
            <a:r>
              <a:rPr lang="en-US" dirty="0">
                <a:solidFill>
                  <a:srgbClr val="002060"/>
                </a:solidFill>
                <a:latin typeface="Footlight MT Light" panose="0204060206030A020304" pitchFamily="18" charset="0"/>
                <a:ea typeface="FangSong" panose="02010609060101010101" pitchFamily="49" charset="-122"/>
              </a:rPr>
              <a:t> </a:t>
            </a:r>
            <a:r>
              <a:rPr lang="en-US" sz="2400" b="1" dirty="0">
                <a:solidFill>
                  <a:srgbClr val="002060"/>
                </a:solidFill>
                <a:latin typeface="Footlight MT Light" panose="0204060206030A020304" pitchFamily="18" charset="0"/>
                <a:ea typeface="FangSong" panose="02010609060101010101" pitchFamily="49" charset="-122"/>
              </a:rPr>
              <a:t>NISER Research Seminar Series (NRSS)</a:t>
            </a:r>
            <a:endParaRPr lang="en-US" sz="2400" b="1" dirty="0">
              <a:solidFill>
                <a:schemeClr val="tx2">
                  <a:lumMod val="50000"/>
                </a:schemeClr>
              </a:solidFill>
              <a:latin typeface="Footlight MT Light" panose="0204060206030A020304" pitchFamily="18" charset="0"/>
              <a:ea typeface="FangSong" panose="02010609060101010101" pitchFamily="49" charset="-122"/>
            </a:endParaRPr>
          </a:p>
          <a:p>
            <a:endParaRPr lang="en-US" dirty="0"/>
          </a:p>
        </p:txBody>
      </p:sp>
      <p:pic>
        <p:nvPicPr>
          <p:cNvPr id="6" name="Picture 5"/>
          <p:cNvPicPr>
            <a:picLocks noChangeAspect="1"/>
          </p:cNvPicPr>
          <p:nvPr/>
        </p:nvPicPr>
        <p:blipFill rotWithShape="1">
          <a:blip r:embed="rId3"/>
          <a:srcRect l="10076" t="26518" r="38220" b="17232"/>
          <a:stretch/>
        </p:blipFill>
        <p:spPr>
          <a:xfrm>
            <a:off x="718458" y="1619794"/>
            <a:ext cx="6021976" cy="4604036"/>
          </a:xfrm>
          <a:prstGeom prst="rect">
            <a:avLst/>
          </a:prstGeom>
        </p:spPr>
      </p:pic>
    </p:spTree>
    <p:extLst>
      <p:ext uri="{BB962C8B-B14F-4D97-AF65-F5344CB8AC3E}">
        <p14:creationId xmlns:p14="http://schemas.microsoft.com/office/powerpoint/2010/main" val="2958257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Freeform 3">
            <a:extLst>
              <a:ext uri="{FF2B5EF4-FFF2-40B4-BE49-F238E27FC236}">
                <a16:creationId xmlns:a16="http://schemas.microsoft.com/office/drawing/2014/main" id="{200E7CB1-1682-D948-B107-9648F97314F3}"/>
              </a:ext>
            </a:extLst>
          </p:cNvPr>
          <p:cNvSpPr>
            <a:spLocks noChangeArrowheads="1"/>
          </p:cNvSpPr>
          <p:nvPr/>
        </p:nvSpPr>
        <p:spPr bwMode="auto">
          <a:xfrm>
            <a:off x="1719621" y="3938716"/>
            <a:ext cx="8752758" cy="1074711"/>
          </a:xfrm>
          <a:custGeom>
            <a:avLst/>
            <a:gdLst>
              <a:gd name="T0" fmla="*/ 16819 w 17920"/>
              <a:gd name="T1" fmla="*/ 2198 h 2199"/>
              <a:gd name="T2" fmla="*/ 1100 w 17920"/>
              <a:gd name="T3" fmla="*/ 2198 h 2199"/>
              <a:gd name="T4" fmla="*/ 1100 w 17920"/>
              <a:gd name="T5" fmla="*/ 2198 h 2199"/>
              <a:gd name="T6" fmla="*/ 0 w 17920"/>
              <a:gd name="T7" fmla="*/ 1099 h 2199"/>
              <a:gd name="T8" fmla="*/ 0 w 17920"/>
              <a:gd name="T9" fmla="*/ 1099 h 2199"/>
              <a:gd name="T10" fmla="*/ 1100 w 17920"/>
              <a:gd name="T11" fmla="*/ 0 h 2199"/>
              <a:gd name="T12" fmla="*/ 16819 w 17920"/>
              <a:gd name="T13" fmla="*/ 0 h 2199"/>
              <a:gd name="T14" fmla="*/ 16819 w 17920"/>
              <a:gd name="T15" fmla="*/ 0 h 2199"/>
              <a:gd name="T16" fmla="*/ 17919 w 17920"/>
              <a:gd name="T17" fmla="*/ 1099 h 2199"/>
              <a:gd name="T18" fmla="*/ 17919 w 17920"/>
              <a:gd name="T19" fmla="*/ 1099 h 2199"/>
              <a:gd name="T20" fmla="*/ 16819 w 17920"/>
              <a:gd name="T21" fmla="*/ 2198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199">
                <a:moveTo>
                  <a:pt x="16819" y="2198"/>
                </a:moveTo>
                <a:lnTo>
                  <a:pt x="1100" y="2198"/>
                </a:lnTo>
                <a:lnTo>
                  <a:pt x="1100" y="2198"/>
                </a:lnTo>
                <a:cubicBezTo>
                  <a:pt x="493" y="2198"/>
                  <a:pt x="0" y="1706"/>
                  <a:pt x="0" y="1099"/>
                </a:cubicBezTo>
                <a:lnTo>
                  <a:pt x="0" y="1099"/>
                </a:lnTo>
                <a:cubicBezTo>
                  <a:pt x="0" y="492"/>
                  <a:pt x="493" y="0"/>
                  <a:pt x="1100" y="0"/>
                </a:cubicBezTo>
                <a:lnTo>
                  <a:pt x="16819" y="0"/>
                </a:lnTo>
                <a:lnTo>
                  <a:pt x="16819" y="0"/>
                </a:lnTo>
                <a:cubicBezTo>
                  <a:pt x="17426" y="0"/>
                  <a:pt x="17919" y="492"/>
                  <a:pt x="17919" y="1099"/>
                </a:cubicBezTo>
                <a:lnTo>
                  <a:pt x="17919" y="1099"/>
                </a:lnTo>
                <a:cubicBezTo>
                  <a:pt x="17919" y="1706"/>
                  <a:pt x="17426" y="2198"/>
                  <a:pt x="16819" y="2198"/>
                </a:cubicBezTo>
              </a:path>
            </a:pathLst>
          </a:custGeom>
          <a:pattFill prst="pct5">
            <a:fgClr>
              <a:schemeClr val="accent3">
                <a:lumMod val="75000"/>
              </a:schemeClr>
            </a:fgClr>
            <a:bgClr>
              <a:schemeClr val="bg1"/>
            </a:bgClr>
          </a:pattFill>
          <a:ln>
            <a:noFill/>
          </a:ln>
          <a:effectLst/>
        </p:spPr>
        <p:txBody>
          <a:bodyPr wrap="none" anchor="ctr"/>
          <a:lstStyle/>
          <a:p>
            <a:endParaRPr lang="en-US" sz="3266" dirty="0">
              <a:latin typeface="Lato Light" panose="020F0502020204030203" pitchFamily="34" charset="0"/>
            </a:endParaRPr>
          </a:p>
        </p:txBody>
      </p:sp>
      <p:sp>
        <p:nvSpPr>
          <p:cNvPr id="4100" name="Freeform 4">
            <a:extLst>
              <a:ext uri="{FF2B5EF4-FFF2-40B4-BE49-F238E27FC236}">
                <a16:creationId xmlns:a16="http://schemas.microsoft.com/office/drawing/2014/main" id="{E3BC0EAC-1149-1740-B0B0-06A84A7998E5}"/>
              </a:ext>
            </a:extLst>
          </p:cNvPr>
          <p:cNvSpPr>
            <a:spLocks noChangeArrowheads="1"/>
          </p:cNvSpPr>
          <p:nvPr/>
        </p:nvSpPr>
        <p:spPr bwMode="auto">
          <a:xfrm>
            <a:off x="2261853" y="3938716"/>
            <a:ext cx="7292529" cy="1074711"/>
          </a:xfrm>
          <a:custGeom>
            <a:avLst/>
            <a:gdLst>
              <a:gd name="T0" fmla="*/ 13832 w 14933"/>
              <a:gd name="T1" fmla="*/ 2198 h 2199"/>
              <a:gd name="T2" fmla="*/ 1099 w 14933"/>
              <a:gd name="T3" fmla="*/ 2198 h 2199"/>
              <a:gd name="T4" fmla="*/ 1099 w 14933"/>
              <a:gd name="T5" fmla="*/ 2198 h 2199"/>
              <a:gd name="T6" fmla="*/ 0 w 14933"/>
              <a:gd name="T7" fmla="*/ 1099 h 2199"/>
              <a:gd name="T8" fmla="*/ 0 w 14933"/>
              <a:gd name="T9" fmla="*/ 1099 h 2199"/>
              <a:gd name="T10" fmla="*/ 1099 w 14933"/>
              <a:gd name="T11" fmla="*/ 0 h 2199"/>
              <a:gd name="T12" fmla="*/ 13832 w 14933"/>
              <a:gd name="T13" fmla="*/ 0 h 2199"/>
              <a:gd name="T14" fmla="*/ 13832 w 14933"/>
              <a:gd name="T15" fmla="*/ 0 h 2199"/>
              <a:gd name="T16" fmla="*/ 14932 w 14933"/>
              <a:gd name="T17" fmla="*/ 1099 h 2199"/>
              <a:gd name="T18" fmla="*/ 14932 w 14933"/>
              <a:gd name="T19" fmla="*/ 1099 h 2199"/>
              <a:gd name="T20" fmla="*/ 13832 w 14933"/>
              <a:gd name="T21" fmla="*/ 2198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33" h="2199">
                <a:moveTo>
                  <a:pt x="13832" y="2198"/>
                </a:moveTo>
                <a:lnTo>
                  <a:pt x="1099" y="2198"/>
                </a:lnTo>
                <a:lnTo>
                  <a:pt x="1099" y="2198"/>
                </a:lnTo>
                <a:cubicBezTo>
                  <a:pt x="492" y="2198"/>
                  <a:pt x="0" y="1706"/>
                  <a:pt x="0" y="1099"/>
                </a:cubicBezTo>
                <a:lnTo>
                  <a:pt x="0" y="1099"/>
                </a:lnTo>
                <a:cubicBezTo>
                  <a:pt x="0" y="492"/>
                  <a:pt x="492" y="0"/>
                  <a:pt x="1099" y="0"/>
                </a:cubicBezTo>
                <a:lnTo>
                  <a:pt x="13832" y="0"/>
                </a:lnTo>
                <a:lnTo>
                  <a:pt x="13832" y="0"/>
                </a:lnTo>
                <a:cubicBezTo>
                  <a:pt x="14439" y="0"/>
                  <a:pt x="14932" y="492"/>
                  <a:pt x="14932" y="1099"/>
                </a:cubicBezTo>
                <a:lnTo>
                  <a:pt x="14932" y="1099"/>
                </a:lnTo>
                <a:cubicBezTo>
                  <a:pt x="14932" y="1706"/>
                  <a:pt x="14439" y="2198"/>
                  <a:pt x="13832" y="2198"/>
                </a:cubicBezTo>
              </a:path>
            </a:pathLst>
          </a:custGeom>
          <a:noFill/>
          <a:ln>
            <a:noFill/>
          </a:ln>
          <a:effectLst/>
        </p:spPr>
        <p:txBody>
          <a:bodyPr wrap="none" anchor="ctr"/>
          <a:lstStyle/>
          <a:p>
            <a:endParaRPr lang="en-US" sz="3266" dirty="0">
              <a:latin typeface="Lato Light" panose="020F0502020204030203" pitchFamily="34" charset="0"/>
            </a:endParaRPr>
          </a:p>
        </p:txBody>
      </p:sp>
      <p:sp>
        <p:nvSpPr>
          <p:cNvPr id="4103" name="Freeform 7">
            <a:extLst>
              <a:ext uri="{FF2B5EF4-FFF2-40B4-BE49-F238E27FC236}">
                <a16:creationId xmlns:a16="http://schemas.microsoft.com/office/drawing/2014/main" id="{5B66843C-BD58-2B4C-815C-F5B5C6A456EE}"/>
              </a:ext>
            </a:extLst>
          </p:cNvPr>
          <p:cNvSpPr>
            <a:spLocks noChangeArrowheads="1"/>
          </p:cNvSpPr>
          <p:nvPr/>
        </p:nvSpPr>
        <p:spPr bwMode="auto">
          <a:xfrm>
            <a:off x="1631310" y="2440718"/>
            <a:ext cx="8752758" cy="1074712"/>
          </a:xfrm>
          <a:custGeom>
            <a:avLst/>
            <a:gdLst>
              <a:gd name="T0" fmla="*/ 16819 w 17920"/>
              <a:gd name="T1" fmla="*/ 2198 h 2199"/>
              <a:gd name="T2" fmla="*/ 1100 w 17920"/>
              <a:gd name="T3" fmla="*/ 2198 h 2199"/>
              <a:gd name="T4" fmla="*/ 1100 w 17920"/>
              <a:gd name="T5" fmla="*/ 2198 h 2199"/>
              <a:gd name="T6" fmla="*/ 0 w 17920"/>
              <a:gd name="T7" fmla="*/ 1099 h 2199"/>
              <a:gd name="T8" fmla="*/ 0 w 17920"/>
              <a:gd name="T9" fmla="*/ 1099 h 2199"/>
              <a:gd name="T10" fmla="*/ 1100 w 17920"/>
              <a:gd name="T11" fmla="*/ 0 h 2199"/>
              <a:gd name="T12" fmla="*/ 16819 w 17920"/>
              <a:gd name="T13" fmla="*/ 0 h 2199"/>
              <a:gd name="T14" fmla="*/ 16819 w 17920"/>
              <a:gd name="T15" fmla="*/ 0 h 2199"/>
              <a:gd name="T16" fmla="*/ 17919 w 17920"/>
              <a:gd name="T17" fmla="*/ 1099 h 2199"/>
              <a:gd name="T18" fmla="*/ 17919 w 17920"/>
              <a:gd name="T19" fmla="*/ 1099 h 2199"/>
              <a:gd name="T20" fmla="*/ 16819 w 17920"/>
              <a:gd name="T21" fmla="*/ 2198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199">
                <a:moveTo>
                  <a:pt x="16819" y="2198"/>
                </a:moveTo>
                <a:lnTo>
                  <a:pt x="1100" y="2198"/>
                </a:lnTo>
                <a:lnTo>
                  <a:pt x="1100" y="2198"/>
                </a:lnTo>
                <a:cubicBezTo>
                  <a:pt x="493" y="2198"/>
                  <a:pt x="0" y="1706"/>
                  <a:pt x="0" y="1099"/>
                </a:cubicBezTo>
                <a:lnTo>
                  <a:pt x="0" y="1099"/>
                </a:lnTo>
                <a:cubicBezTo>
                  <a:pt x="0" y="492"/>
                  <a:pt x="493" y="0"/>
                  <a:pt x="1100" y="0"/>
                </a:cubicBezTo>
                <a:lnTo>
                  <a:pt x="16819" y="0"/>
                </a:lnTo>
                <a:lnTo>
                  <a:pt x="16819" y="0"/>
                </a:lnTo>
                <a:cubicBezTo>
                  <a:pt x="17426" y="0"/>
                  <a:pt x="17919" y="492"/>
                  <a:pt x="17919" y="1099"/>
                </a:cubicBezTo>
                <a:lnTo>
                  <a:pt x="17919" y="1099"/>
                </a:lnTo>
                <a:cubicBezTo>
                  <a:pt x="17919" y="1706"/>
                  <a:pt x="17426" y="2198"/>
                  <a:pt x="16819" y="2198"/>
                </a:cubicBezTo>
              </a:path>
            </a:pathLst>
          </a:custGeom>
          <a:pattFill prst="pct5">
            <a:fgClr>
              <a:schemeClr val="accent1">
                <a:lumMod val="75000"/>
              </a:schemeClr>
            </a:fgClr>
            <a:bgClr>
              <a:schemeClr val="bg1"/>
            </a:bgClr>
          </a:pattFill>
          <a:ln>
            <a:noFill/>
          </a:ln>
          <a:effectLst/>
        </p:spPr>
        <p:txBody>
          <a:bodyPr wrap="none" anchor="ctr"/>
          <a:lstStyle/>
          <a:p>
            <a:endParaRPr lang="en-US" sz="3266" dirty="0">
              <a:latin typeface="Lato Light" panose="020F0502020204030203" pitchFamily="34" charset="0"/>
            </a:endParaRPr>
          </a:p>
        </p:txBody>
      </p:sp>
      <p:sp>
        <p:nvSpPr>
          <p:cNvPr id="11" name="TextBox 10">
            <a:extLst>
              <a:ext uri="{FF2B5EF4-FFF2-40B4-BE49-F238E27FC236}">
                <a16:creationId xmlns:a16="http://schemas.microsoft.com/office/drawing/2014/main" id="{DA64FB33-CD3E-2E4B-9B5B-280AD724DF18}"/>
              </a:ext>
            </a:extLst>
          </p:cNvPr>
          <p:cNvSpPr txBox="1"/>
          <p:nvPr/>
        </p:nvSpPr>
        <p:spPr>
          <a:xfrm>
            <a:off x="4990582" y="306186"/>
            <a:ext cx="2210862" cy="553998"/>
          </a:xfrm>
          <a:prstGeom prst="rect">
            <a:avLst/>
          </a:prstGeom>
          <a:noFill/>
        </p:spPr>
        <p:txBody>
          <a:bodyPr wrap="none" rtlCol="0">
            <a:spAutoFit/>
          </a:bodyPr>
          <a:lstStyle/>
          <a:p>
            <a:pPr algn="ctr"/>
            <a:r>
              <a:rPr lang="en-US" sz="3000" b="1" dirty="0">
                <a:solidFill>
                  <a:schemeClr val="tx2"/>
                </a:solidFill>
                <a:latin typeface="Poppins" pitchFamily="2" charset="77"/>
                <a:cs typeface="Poppins" pitchFamily="2" charset="77"/>
              </a:rPr>
              <a:t>PROLOGUE</a:t>
            </a:r>
          </a:p>
        </p:txBody>
      </p:sp>
      <p:sp>
        <p:nvSpPr>
          <p:cNvPr id="13" name="TextBox 12">
            <a:extLst>
              <a:ext uri="{FF2B5EF4-FFF2-40B4-BE49-F238E27FC236}">
                <a16:creationId xmlns:a16="http://schemas.microsoft.com/office/drawing/2014/main" id="{9DDBA796-AD14-F44A-9265-8E7E8D9B64DE}"/>
              </a:ext>
            </a:extLst>
          </p:cNvPr>
          <p:cNvSpPr txBox="1"/>
          <p:nvPr/>
        </p:nvSpPr>
        <p:spPr>
          <a:xfrm>
            <a:off x="2250632" y="1974861"/>
            <a:ext cx="545342" cy="707886"/>
          </a:xfrm>
          <a:prstGeom prst="rect">
            <a:avLst/>
          </a:prstGeom>
          <a:noFill/>
        </p:spPr>
        <p:txBody>
          <a:bodyPr wrap="none" rtlCol="0" anchor="ctr">
            <a:spAutoFit/>
          </a:bodyPr>
          <a:lstStyle/>
          <a:p>
            <a:pPr algn="ctr"/>
            <a:r>
              <a:rPr lang="en-US" sz="4000" b="1" dirty="0">
                <a:solidFill>
                  <a:schemeClr val="bg1"/>
                </a:solidFill>
                <a:latin typeface="Poppins" pitchFamily="2" charset="77"/>
                <a:cs typeface="Poppins" pitchFamily="2" charset="77"/>
              </a:rPr>
              <a:t>A</a:t>
            </a:r>
          </a:p>
        </p:txBody>
      </p:sp>
      <p:sp>
        <p:nvSpPr>
          <p:cNvPr id="14" name="TextBox 13">
            <a:extLst>
              <a:ext uri="{FF2B5EF4-FFF2-40B4-BE49-F238E27FC236}">
                <a16:creationId xmlns:a16="http://schemas.microsoft.com/office/drawing/2014/main" id="{7C6B1EA3-D6D2-834A-97C7-35F83B6B59E1}"/>
              </a:ext>
            </a:extLst>
          </p:cNvPr>
          <p:cNvSpPr txBox="1"/>
          <p:nvPr/>
        </p:nvSpPr>
        <p:spPr>
          <a:xfrm>
            <a:off x="2266663" y="3047418"/>
            <a:ext cx="513282" cy="707886"/>
          </a:xfrm>
          <a:prstGeom prst="rect">
            <a:avLst/>
          </a:prstGeom>
          <a:noFill/>
        </p:spPr>
        <p:txBody>
          <a:bodyPr wrap="none" rtlCol="0" anchor="ctr">
            <a:spAutoFit/>
          </a:bodyPr>
          <a:lstStyle/>
          <a:p>
            <a:pPr algn="ctr"/>
            <a:r>
              <a:rPr lang="en-US" sz="4000" b="1" dirty="0">
                <a:solidFill>
                  <a:schemeClr val="bg1"/>
                </a:solidFill>
                <a:latin typeface="Poppins" pitchFamily="2" charset="77"/>
                <a:cs typeface="Poppins" pitchFamily="2" charset="77"/>
              </a:rPr>
              <a:t>B</a:t>
            </a:r>
          </a:p>
        </p:txBody>
      </p:sp>
      <p:sp>
        <p:nvSpPr>
          <p:cNvPr id="15" name="TextBox 14">
            <a:extLst>
              <a:ext uri="{FF2B5EF4-FFF2-40B4-BE49-F238E27FC236}">
                <a16:creationId xmlns:a16="http://schemas.microsoft.com/office/drawing/2014/main" id="{266C6584-43DA-DC4B-83F3-9E0C16425B8C}"/>
              </a:ext>
            </a:extLst>
          </p:cNvPr>
          <p:cNvSpPr txBox="1"/>
          <p:nvPr/>
        </p:nvSpPr>
        <p:spPr>
          <a:xfrm>
            <a:off x="2261853" y="4122128"/>
            <a:ext cx="522900" cy="707886"/>
          </a:xfrm>
          <a:prstGeom prst="rect">
            <a:avLst/>
          </a:prstGeom>
          <a:noFill/>
        </p:spPr>
        <p:txBody>
          <a:bodyPr wrap="none" rtlCol="0" anchor="ctr">
            <a:spAutoFit/>
          </a:bodyPr>
          <a:lstStyle/>
          <a:p>
            <a:pPr algn="ctr"/>
            <a:r>
              <a:rPr lang="en-US" sz="4000" b="1" dirty="0">
                <a:solidFill>
                  <a:schemeClr val="bg1"/>
                </a:solidFill>
                <a:latin typeface="Poppins" pitchFamily="2" charset="77"/>
                <a:cs typeface="Poppins" pitchFamily="2" charset="77"/>
              </a:rPr>
              <a:t>B</a:t>
            </a:r>
          </a:p>
        </p:txBody>
      </p:sp>
      <p:sp>
        <p:nvSpPr>
          <p:cNvPr id="16" name="TextBox 15">
            <a:extLst>
              <a:ext uri="{FF2B5EF4-FFF2-40B4-BE49-F238E27FC236}">
                <a16:creationId xmlns:a16="http://schemas.microsoft.com/office/drawing/2014/main" id="{F1C78E1C-12F0-B64F-BA94-D61F8CC3C0FC}"/>
              </a:ext>
            </a:extLst>
          </p:cNvPr>
          <p:cNvSpPr txBox="1"/>
          <p:nvPr/>
        </p:nvSpPr>
        <p:spPr>
          <a:xfrm>
            <a:off x="2241815" y="5196840"/>
            <a:ext cx="562976" cy="707886"/>
          </a:xfrm>
          <a:prstGeom prst="rect">
            <a:avLst/>
          </a:prstGeom>
          <a:noFill/>
        </p:spPr>
        <p:txBody>
          <a:bodyPr wrap="none" rtlCol="0" anchor="ctr">
            <a:spAutoFit/>
          </a:bodyPr>
          <a:lstStyle/>
          <a:p>
            <a:pPr algn="ctr"/>
            <a:r>
              <a:rPr lang="en-US" sz="4000" b="1" dirty="0">
                <a:solidFill>
                  <a:schemeClr val="bg1"/>
                </a:solidFill>
                <a:latin typeface="Poppins" pitchFamily="2" charset="77"/>
                <a:cs typeface="Poppins" pitchFamily="2" charset="77"/>
              </a:rPr>
              <a:t>D</a:t>
            </a:r>
          </a:p>
        </p:txBody>
      </p:sp>
      <p:sp>
        <p:nvSpPr>
          <p:cNvPr id="17" name="Subtitle 2">
            <a:extLst>
              <a:ext uri="{FF2B5EF4-FFF2-40B4-BE49-F238E27FC236}">
                <a16:creationId xmlns:a16="http://schemas.microsoft.com/office/drawing/2014/main" id="{D91B926E-99AB-1444-9D7D-D2AB5157DC58}"/>
              </a:ext>
            </a:extLst>
          </p:cNvPr>
          <p:cNvSpPr txBox="1">
            <a:spLocks/>
          </p:cNvSpPr>
          <p:nvPr/>
        </p:nvSpPr>
        <p:spPr>
          <a:xfrm>
            <a:off x="1454046" y="2181712"/>
            <a:ext cx="9233941" cy="353558"/>
          </a:xfrm>
          <a:prstGeom prst="rect">
            <a:avLst/>
          </a:prstGeom>
          <a:noFill/>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250"/>
              </a:lnSpc>
              <a:spcBef>
                <a:spcPts val="0"/>
              </a:spcBef>
            </a:pPr>
            <a:r>
              <a:rPr lang="en-US" b="1" dirty="0">
                <a:solidFill>
                  <a:schemeClr val="tx1"/>
                </a:solidFill>
                <a:latin typeface="Poppins" pitchFamily="2" charset="77"/>
                <a:ea typeface="Lato" panose="020F0502020204030203" pitchFamily="34" charset="0"/>
                <a:cs typeface="Poppins" pitchFamily="2" charset="77"/>
              </a:rPr>
              <a:t>INTERDISCIPLINARY COLLABO BETWEEN PGPD AND EBPD</a:t>
            </a:r>
          </a:p>
        </p:txBody>
      </p:sp>
      <p:sp>
        <p:nvSpPr>
          <p:cNvPr id="21" name="Flowchart: Multidocument 20"/>
          <p:cNvSpPr/>
          <p:nvPr/>
        </p:nvSpPr>
        <p:spPr>
          <a:xfrm>
            <a:off x="9490820" y="233936"/>
            <a:ext cx="2131157" cy="1485260"/>
          </a:xfrm>
          <a:prstGeom prst="flowChartMultidocument">
            <a:avLst/>
          </a:prstGeom>
          <a:solidFill>
            <a:schemeClr val="accent4">
              <a:lumMod val="40000"/>
              <a:lumOff val="60000"/>
            </a:schemeClr>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rPr>
              <a:t>Undercurrents</a:t>
            </a:r>
          </a:p>
        </p:txBody>
      </p:sp>
    </p:spTree>
    <p:extLst>
      <p:ext uri="{BB962C8B-B14F-4D97-AF65-F5344CB8AC3E}">
        <p14:creationId xmlns:p14="http://schemas.microsoft.com/office/powerpoint/2010/main" val="17817485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E9E54798-F86D-41A3-B82E-3E0A7199418F}" type="slidenum">
              <a:rPr lang="en-GB" smtClean="0"/>
              <a:pPr>
                <a:defRPr/>
              </a:pPr>
              <a:t>3</a:t>
            </a:fld>
            <a:endParaRPr lang="en-GB" dirty="0"/>
          </a:p>
        </p:txBody>
      </p:sp>
      <p:sp>
        <p:nvSpPr>
          <p:cNvPr id="23" name="Oval 22">
            <a:extLst>
              <a:ext uri="{FF2B5EF4-FFF2-40B4-BE49-F238E27FC236}">
                <a16:creationId xmlns:a16="http://schemas.microsoft.com/office/drawing/2014/main" id="{121D44CE-2CAE-4E44-851C-CD6570E19DED}"/>
              </a:ext>
            </a:extLst>
          </p:cNvPr>
          <p:cNvSpPr/>
          <p:nvPr/>
        </p:nvSpPr>
        <p:spPr>
          <a:xfrm>
            <a:off x="2290630" y="1258772"/>
            <a:ext cx="864973" cy="8649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4" name="TextBox 23">
            <a:extLst>
              <a:ext uri="{FF2B5EF4-FFF2-40B4-BE49-F238E27FC236}">
                <a16:creationId xmlns:a16="http://schemas.microsoft.com/office/drawing/2014/main" id="{C20E3D7A-AFF3-EC4C-A5AE-D0B8DA88A5DD}"/>
              </a:ext>
            </a:extLst>
          </p:cNvPr>
          <p:cNvSpPr txBox="1"/>
          <p:nvPr/>
        </p:nvSpPr>
        <p:spPr>
          <a:xfrm>
            <a:off x="2409568" y="1414260"/>
            <a:ext cx="663420" cy="553998"/>
          </a:xfrm>
          <a:prstGeom prst="rect">
            <a:avLst/>
          </a:prstGeom>
          <a:noFill/>
        </p:spPr>
        <p:txBody>
          <a:bodyPr wrap="square" rtlCol="0" anchor="ctr" anchorCtr="0">
            <a:spAutoFit/>
          </a:bodyPr>
          <a:lstStyle/>
          <a:p>
            <a:pPr algn="ctr"/>
            <a:r>
              <a:rPr lang="en-US" sz="3000" b="1" dirty="0">
                <a:solidFill>
                  <a:schemeClr val="bg1"/>
                </a:solidFill>
                <a:latin typeface="Poppins" pitchFamily="2" charset="77"/>
                <a:ea typeface="League Spartan" charset="0"/>
                <a:cs typeface="Poppins" pitchFamily="2" charset="77"/>
              </a:rPr>
              <a:t>01</a:t>
            </a:r>
          </a:p>
        </p:txBody>
      </p:sp>
      <p:sp>
        <p:nvSpPr>
          <p:cNvPr id="26" name="Oval 25">
            <a:extLst>
              <a:ext uri="{FF2B5EF4-FFF2-40B4-BE49-F238E27FC236}">
                <a16:creationId xmlns:a16="http://schemas.microsoft.com/office/drawing/2014/main" id="{33C760CB-1B62-6741-9E40-1C3CC7AF7D15}"/>
              </a:ext>
            </a:extLst>
          </p:cNvPr>
          <p:cNvSpPr/>
          <p:nvPr/>
        </p:nvSpPr>
        <p:spPr>
          <a:xfrm>
            <a:off x="2290630" y="2617687"/>
            <a:ext cx="915076" cy="8649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 name="TextBox 26">
            <a:extLst>
              <a:ext uri="{FF2B5EF4-FFF2-40B4-BE49-F238E27FC236}">
                <a16:creationId xmlns:a16="http://schemas.microsoft.com/office/drawing/2014/main" id="{4A3A890A-2375-C340-8418-B6E55D63F940}"/>
              </a:ext>
            </a:extLst>
          </p:cNvPr>
          <p:cNvSpPr txBox="1"/>
          <p:nvPr/>
        </p:nvSpPr>
        <p:spPr>
          <a:xfrm>
            <a:off x="2409567" y="2747567"/>
            <a:ext cx="717707" cy="553998"/>
          </a:xfrm>
          <a:prstGeom prst="rect">
            <a:avLst/>
          </a:prstGeom>
          <a:noFill/>
        </p:spPr>
        <p:txBody>
          <a:bodyPr wrap="square" rtlCol="0" anchor="ctr" anchorCtr="0">
            <a:spAutoFit/>
          </a:bodyPr>
          <a:lstStyle/>
          <a:p>
            <a:pPr algn="ctr"/>
            <a:r>
              <a:rPr lang="en-US" sz="3000" b="1" dirty="0">
                <a:solidFill>
                  <a:schemeClr val="bg1"/>
                </a:solidFill>
                <a:latin typeface="Poppins" pitchFamily="2" charset="77"/>
                <a:ea typeface="League Spartan" charset="0"/>
                <a:cs typeface="Poppins" pitchFamily="2" charset="77"/>
              </a:rPr>
              <a:t>02</a:t>
            </a:r>
          </a:p>
        </p:txBody>
      </p:sp>
      <p:sp>
        <p:nvSpPr>
          <p:cNvPr id="32" name="Oval 31">
            <a:extLst>
              <a:ext uri="{FF2B5EF4-FFF2-40B4-BE49-F238E27FC236}">
                <a16:creationId xmlns:a16="http://schemas.microsoft.com/office/drawing/2014/main" id="{DD6A55D6-B746-0741-921B-ED26606154E1}"/>
              </a:ext>
            </a:extLst>
          </p:cNvPr>
          <p:cNvSpPr/>
          <p:nvPr/>
        </p:nvSpPr>
        <p:spPr>
          <a:xfrm>
            <a:off x="3205706" y="3703455"/>
            <a:ext cx="337276" cy="3651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5" name="Rectangle 34">
            <a:extLst>
              <a:ext uri="{FF2B5EF4-FFF2-40B4-BE49-F238E27FC236}">
                <a16:creationId xmlns:a16="http://schemas.microsoft.com/office/drawing/2014/main" id="{70AC0B0E-E4E4-B046-9724-79199F58971D}"/>
              </a:ext>
            </a:extLst>
          </p:cNvPr>
          <p:cNvSpPr/>
          <p:nvPr/>
        </p:nvSpPr>
        <p:spPr>
          <a:xfrm>
            <a:off x="1446549" y="22004"/>
            <a:ext cx="10523095" cy="1081281"/>
          </a:xfrm>
          <a:prstGeom prst="rect">
            <a:avLst/>
          </a:prstGeom>
          <a:pattFill prst="pct5">
            <a:fgClr>
              <a:schemeClr val="accent5">
                <a:lumMod val="7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36" name="TextBox 35">
            <a:extLst>
              <a:ext uri="{FF2B5EF4-FFF2-40B4-BE49-F238E27FC236}">
                <a16:creationId xmlns:a16="http://schemas.microsoft.com/office/drawing/2014/main" id="{F9F21471-4301-B541-8995-52717BC59071}"/>
              </a:ext>
            </a:extLst>
          </p:cNvPr>
          <p:cNvSpPr txBox="1"/>
          <p:nvPr/>
        </p:nvSpPr>
        <p:spPr>
          <a:xfrm>
            <a:off x="3472071" y="216247"/>
            <a:ext cx="5232591" cy="615553"/>
          </a:xfrm>
          <a:prstGeom prst="rect">
            <a:avLst/>
          </a:prstGeom>
          <a:noFill/>
        </p:spPr>
        <p:txBody>
          <a:bodyPr wrap="square" rtlCol="0" anchor="ctr" anchorCtr="0">
            <a:spAutoFit/>
          </a:bodyPr>
          <a:lstStyle/>
          <a:p>
            <a:r>
              <a:rPr lang="en-US" sz="3400" b="1" dirty="0">
                <a:latin typeface="Agency FB" panose="020B0503020202020204" pitchFamily="34" charset="0"/>
              </a:rPr>
              <a:t>GRAVAMEN OF THE ARGUMENT</a:t>
            </a:r>
            <a:endParaRPr lang="en-US" sz="3400" b="1" dirty="0">
              <a:latin typeface="Agency FB" panose="020B0503020202020204" pitchFamily="34" charset="0"/>
              <a:ea typeface="League Spartan" charset="0"/>
              <a:cs typeface="Poppins" pitchFamily="2" charset="77"/>
            </a:endParaRPr>
          </a:p>
        </p:txBody>
      </p:sp>
      <p:sp>
        <p:nvSpPr>
          <p:cNvPr id="37" name="Freeform 36">
            <a:extLst>
              <a:ext uri="{FF2B5EF4-FFF2-40B4-BE49-F238E27FC236}">
                <a16:creationId xmlns:a16="http://schemas.microsoft.com/office/drawing/2014/main" id="{C4892A8D-C454-A144-97ED-6B9EA94967EC}"/>
              </a:ext>
            </a:extLst>
          </p:cNvPr>
          <p:cNvSpPr/>
          <p:nvPr/>
        </p:nvSpPr>
        <p:spPr>
          <a:xfrm rot="5400000">
            <a:off x="11276415" y="170003"/>
            <a:ext cx="417699" cy="510188"/>
          </a:xfrm>
          <a:custGeom>
            <a:avLst/>
            <a:gdLst>
              <a:gd name="connsiteX0" fmla="*/ 237392 w 741756"/>
              <a:gd name="connsiteY0" fmla="*/ 0 h 583291"/>
              <a:gd name="connsiteX1" fmla="*/ 405356 w 741756"/>
              <a:gd name="connsiteY1" fmla="*/ 0 h 583291"/>
              <a:gd name="connsiteX2" fmla="*/ 741756 w 741756"/>
              <a:gd name="connsiteY2" fmla="*/ 291646 h 583291"/>
              <a:gd name="connsiteX3" fmla="*/ 405356 w 741756"/>
              <a:gd name="connsiteY3" fmla="*/ 583291 h 583291"/>
              <a:gd name="connsiteX4" fmla="*/ 237392 w 741756"/>
              <a:gd name="connsiteY4" fmla="*/ 583291 h 583291"/>
              <a:gd name="connsiteX5" fmla="*/ 573792 w 741756"/>
              <a:gd name="connsiteY5" fmla="*/ 291646 h 583291"/>
              <a:gd name="connsiteX6" fmla="*/ 0 w 741756"/>
              <a:gd name="connsiteY6" fmla="*/ 0 h 583291"/>
              <a:gd name="connsiteX7" fmla="*/ 167964 w 741756"/>
              <a:gd name="connsiteY7" fmla="*/ 0 h 583291"/>
              <a:gd name="connsiteX8" fmla="*/ 504364 w 741756"/>
              <a:gd name="connsiteY8" fmla="*/ 291646 h 583291"/>
              <a:gd name="connsiteX9" fmla="*/ 167964 w 741756"/>
              <a:gd name="connsiteY9" fmla="*/ 583291 h 583291"/>
              <a:gd name="connsiteX10" fmla="*/ 0 w 741756"/>
              <a:gd name="connsiteY10" fmla="*/ 583291 h 583291"/>
              <a:gd name="connsiteX11" fmla="*/ 336400 w 741756"/>
              <a:gd name="connsiteY11" fmla="*/ 291646 h 583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1756" h="583291">
                <a:moveTo>
                  <a:pt x="237392" y="0"/>
                </a:moveTo>
                <a:lnTo>
                  <a:pt x="405356" y="0"/>
                </a:lnTo>
                <a:lnTo>
                  <a:pt x="741756" y="291646"/>
                </a:lnTo>
                <a:lnTo>
                  <a:pt x="405356" y="583291"/>
                </a:lnTo>
                <a:lnTo>
                  <a:pt x="237392" y="583291"/>
                </a:lnTo>
                <a:lnTo>
                  <a:pt x="573792" y="291646"/>
                </a:lnTo>
                <a:close/>
                <a:moveTo>
                  <a:pt x="0" y="0"/>
                </a:moveTo>
                <a:lnTo>
                  <a:pt x="167964" y="0"/>
                </a:lnTo>
                <a:lnTo>
                  <a:pt x="504364" y="291646"/>
                </a:lnTo>
                <a:lnTo>
                  <a:pt x="167964" y="583291"/>
                </a:lnTo>
                <a:lnTo>
                  <a:pt x="0" y="583291"/>
                </a:lnTo>
                <a:lnTo>
                  <a:pt x="336400" y="2916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Lato Light" panose="020F0502020204030203" pitchFamily="34" charset="0"/>
            </a:endParaRPr>
          </a:p>
        </p:txBody>
      </p:sp>
      <p:sp>
        <p:nvSpPr>
          <p:cNvPr id="19" name="TextBox 18">
            <a:extLst>
              <a:ext uri="{FF2B5EF4-FFF2-40B4-BE49-F238E27FC236}">
                <a16:creationId xmlns:a16="http://schemas.microsoft.com/office/drawing/2014/main" id="{243D3A1A-81B7-024A-A9E2-CB9448242BB6}"/>
              </a:ext>
            </a:extLst>
          </p:cNvPr>
          <p:cNvSpPr txBox="1"/>
          <p:nvPr/>
        </p:nvSpPr>
        <p:spPr>
          <a:xfrm>
            <a:off x="3205706" y="2711442"/>
            <a:ext cx="7107030" cy="579839"/>
          </a:xfrm>
          <a:prstGeom prst="rect">
            <a:avLst/>
          </a:prstGeom>
          <a:noFill/>
        </p:spPr>
        <p:txBody>
          <a:bodyPr wrap="square" rtlCol="0" anchor="b" anchorCtr="0">
            <a:spAutoFit/>
          </a:bodyPr>
          <a:lstStyle/>
          <a:p>
            <a:pPr>
              <a:lnSpc>
                <a:spcPct val="150000"/>
              </a:lnSpc>
            </a:pPr>
            <a:r>
              <a:rPr lang="en-US" sz="2400" b="1" dirty="0">
                <a:solidFill>
                  <a:schemeClr val="accent4">
                    <a:lumMod val="50000"/>
                  </a:schemeClr>
                </a:solidFill>
                <a:latin typeface="Ebrima" panose="02000000000000000000" pitchFamily="2" charset="0"/>
                <a:ea typeface="Ebrima" panose="02000000000000000000" pitchFamily="2" charset="0"/>
                <a:cs typeface="Ebrima" panose="02000000000000000000" pitchFamily="2" charset="0"/>
              </a:rPr>
              <a:t>2 pillars – High </a:t>
            </a:r>
            <a:r>
              <a:rPr lang="en-US" sz="2400" b="1" dirty="0" err="1">
                <a:solidFill>
                  <a:schemeClr val="accent4">
                    <a:lumMod val="50000"/>
                  </a:schemeClr>
                </a:solidFill>
                <a:latin typeface="Ebrima" panose="02000000000000000000" pitchFamily="2" charset="0"/>
                <a:ea typeface="Ebrima" panose="02000000000000000000" pitchFamily="2" charset="0"/>
                <a:cs typeface="Ebrima" panose="02000000000000000000" pitchFamily="2" charset="0"/>
              </a:rPr>
              <a:t>CoG</a:t>
            </a:r>
            <a:r>
              <a:rPr lang="en-US" sz="2400" b="1" dirty="0">
                <a:solidFill>
                  <a:schemeClr val="accent4">
                    <a:lumMod val="50000"/>
                  </a:schemeClr>
                </a:solidFill>
                <a:latin typeface="Ebrima" panose="02000000000000000000" pitchFamily="2" charset="0"/>
                <a:ea typeface="Ebrima" panose="02000000000000000000" pitchFamily="2" charset="0"/>
                <a:cs typeface="Ebrima" panose="02000000000000000000" pitchFamily="2" charset="0"/>
              </a:rPr>
              <a:t>, Development loss</a:t>
            </a:r>
          </a:p>
        </p:txBody>
      </p:sp>
      <p:sp>
        <p:nvSpPr>
          <p:cNvPr id="39" name="TextBox 38">
            <a:extLst>
              <a:ext uri="{FF2B5EF4-FFF2-40B4-BE49-F238E27FC236}">
                <a16:creationId xmlns:a16="http://schemas.microsoft.com/office/drawing/2014/main" id="{243D3A1A-81B7-024A-A9E2-CB9448242BB6}"/>
              </a:ext>
            </a:extLst>
          </p:cNvPr>
          <p:cNvSpPr txBox="1"/>
          <p:nvPr/>
        </p:nvSpPr>
        <p:spPr>
          <a:xfrm>
            <a:off x="3472071" y="1321927"/>
            <a:ext cx="7388296" cy="646331"/>
          </a:xfrm>
          <a:prstGeom prst="rect">
            <a:avLst/>
          </a:prstGeom>
          <a:solidFill>
            <a:schemeClr val="bg1"/>
          </a:solidFill>
        </p:spPr>
        <p:txBody>
          <a:bodyPr wrap="square" rtlCol="0" anchor="b" anchorCtr="0">
            <a:spAutoFit/>
          </a:bodyPr>
          <a:lstStyle/>
          <a:p>
            <a:pPr>
              <a:lnSpc>
                <a:spcPct val="150000"/>
              </a:lnSpc>
            </a:pPr>
            <a:r>
              <a:rPr lang="en-US" sz="2400" b="1" dirty="0">
                <a:solidFill>
                  <a:schemeClr val="accent4">
                    <a:lumMod val="50000"/>
                  </a:schemeClr>
                </a:solidFill>
                <a:latin typeface="Ebrima" panose="02000000000000000000" pitchFamily="2" charset="0"/>
                <a:ea typeface="Ebrima" panose="02000000000000000000" pitchFamily="2" charset="0"/>
                <a:cs typeface="Ebrima" panose="02000000000000000000" pitchFamily="2" charset="0"/>
              </a:rPr>
              <a:t>Is high </a:t>
            </a:r>
            <a:r>
              <a:rPr lang="en-US" sz="2400" b="1" dirty="0" err="1">
                <a:solidFill>
                  <a:schemeClr val="accent4">
                    <a:lumMod val="50000"/>
                  </a:schemeClr>
                </a:solidFill>
                <a:latin typeface="Ebrima" panose="02000000000000000000" pitchFamily="2" charset="0"/>
                <a:ea typeface="Ebrima" panose="02000000000000000000" pitchFamily="2" charset="0"/>
                <a:cs typeface="Ebrima" panose="02000000000000000000" pitchFamily="2" charset="0"/>
              </a:rPr>
              <a:t>CoG</a:t>
            </a:r>
            <a:r>
              <a:rPr lang="en-US" sz="2400" b="1" dirty="0">
                <a:solidFill>
                  <a:schemeClr val="accent4">
                    <a:lumMod val="50000"/>
                  </a:schemeClr>
                </a:solidFill>
                <a:latin typeface="Ebrima" panose="02000000000000000000" pitchFamily="2" charset="0"/>
                <a:ea typeface="Ebrima" panose="02000000000000000000" pitchFamily="2" charset="0"/>
                <a:cs typeface="Ebrima" panose="02000000000000000000" pitchFamily="2" charset="0"/>
              </a:rPr>
              <a:t> a decelerator of development?</a:t>
            </a:r>
          </a:p>
        </p:txBody>
      </p:sp>
      <p:sp>
        <p:nvSpPr>
          <p:cNvPr id="44" name="TextBox 43">
            <a:extLst>
              <a:ext uri="{FF2B5EF4-FFF2-40B4-BE49-F238E27FC236}">
                <a16:creationId xmlns:a16="http://schemas.microsoft.com/office/drawing/2014/main" id="{59B952E8-9B6A-EF41-835E-4654EEA9F1D8}"/>
              </a:ext>
            </a:extLst>
          </p:cNvPr>
          <p:cNvSpPr txBox="1"/>
          <p:nvPr/>
        </p:nvSpPr>
        <p:spPr>
          <a:xfrm>
            <a:off x="9258359" y="5637875"/>
            <a:ext cx="1054377" cy="323165"/>
          </a:xfrm>
          <a:prstGeom prst="rect">
            <a:avLst/>
          </a:prstGeom>
          <a:noFill/>
        </p:spPr>
        <p:txBody>
          <a:bodyPr wrap="square" rtlCol="0" anchor="ctr" anchorCtr="0">
            <a:spAutoFit/>
          </a:bodyPr>
          <a:lstStyle/>
          <a:p>
            <a:pPr algn="ctr">
              <a:lnSpc>
                <a:spcPts val="1750"/>
              </a:lnSpc>
            </a:pPr>
            <a:r>
              <a:rPr lang="en-US" sz="2400" b="1" dirty="0">
                <a:solidFill>
                  <a:schemeClr val="bg1"/>
                </a:solidFill>
                <a:latin typeface="Lato Light" panose="020F0502020204030203" pitchFamily="34" charset="0"/>
                <a:ea typeface="Lato Light" panose="020F0502020204030203" pitchFamily="34" charset="0"/>
                <a:cs typeface="Lato Light" panose="020F0502020204030203" pitchFamily="34" charset="0"/>
              </a:rPr>
              <a:t>Linear</a:t>
            </a:r>
          </a:p>
        </p:txBody>
      </p:sp>
      <p:sp>
        <p:nvSpPr>
          <p:cNvPr id="47" name="TextBox 46">
            <a:extLst>
              <a:ext uri="{FF2B5EF4-FFF2-40B4-BE49-F238E27FC236}">
                <a16:creationId xmlns:a16="http://schemas.microsoft.com/office/drawing/2014/main" id="{2D5514C7-78F9-C145-BBF7-58A21FC27C72}"/>
              </a:ext>
            </a:extLst>
          </p:cNvPr>
          <p:cNvSpPr txBox="1"/>
          <p:nvPr/>
        </p:nvSpPr>
        <p:spPr>
          <a:xfrm>
            <a:off x="9716302" y="5418746"/>
            <a:ext cx="1696856" cy="323165"/>
          </a:xfrm>
          <a:prstGeom prst="rect">
            <a:avLst/>
          </a:prstGeom>
          <a:noFill/>
        </p:spPr>
        <p:txBody>
          <a:bodyPr wrap="square" rtlCol="0" anchor="ctr" anchorCtr="0">
            <a:spAutoFit/>
          </a:bodyPr>
          <a:lstStyle/>
          <a:p>
            <a:pPr algn="ctr">
              <a:lnSpc>
                <a:spcPts val="1750"/>
              </a:lnSpc>
            </a:pPr>
            <a:r>
              <a:rPr lang="en-US" sz="1600" b="1" dirty="0">
                <a:solidFill>
                  <a:schemeClr val="bg1"/>
                </a:solidFill>
                <a:latin typeface="Lato" panose="020F0502020204030203" pitchFamily="34" charset="0"/>
                <a:ea typeface="Lato" panose="020F0502020204030203" pitchFamily="34" charset="0"/>
                <a:cs typeface="Lato" panose="020F0502020204030203" pitchFamily="34" charset="0"/>
              </a:rPr>
              <a:t>LINEAR</a:t>
            </a:r>
          </a:p>
        </p:txBody>
      </p:sp>
      <p:sp>
        <p:nvSpPr>
          <p:cNvPr id="2" name="TextBox 1">
            <a:extLst>
              <a:ext uri="{FF2B5EF4-FFF2-40B4-BE49-F238E27FC236}">
                <a16:creationId xmlns:a16="http://schemas.microsoft.com/office/drawing/2014/main" id="{BEA56638-F19B-BCB3-CC76-A8ACBF4052C9}"/>
              </a:ext>
            </a:extLst>
          </p:cNvPr>
          <p:cNvSpPr txBox="1"/>
          <p:nvPr/>
        </p:nvSpPr>
        <p:spPr>
          <a:xfrm>
            <a:off x="3542982" y="3510410"/>
            <a:ext cx="7107030" cy="579839"/>
          </a:xfrm>
          <a:prstGeom prst="rect">
            <a:avLst/>
          </a:prstGeom>
          <a:noFill/>
        </p:spPr>
        <p:txBody>
          <a:bodyPr wrap="square" rtlCol="0" anchor="b" anchorCtr="0">
            <a:spAutoFit/>
          </a:bodyPr>
          <a:lstStyle/>
          <a:p>
            <a:pPr>
              <a:lnSpc>
                <a:spcPct val="150000"/>
              </a:lnSpc>
            </a:pPr>
            <a:r>
              <a:rPr lang="en-US" sz="2400" b="1" dirty="0">
                <a:solidFill>
                  <a:schemeClr val="accent4">
                    <a:lumMod val="50000"/>
                  </a:schemeClr>
                </a:solidFill>
                <a:latin typeface="Ebrima" panose="02000000000000000000" pitchFamily="2" charset="0"/>
                <a:ea typeface="Ebrima" panose="02000000000000000000" pitchFamily="2" charset="0"/>
                <a:cs typeface="Ebrima" panose="02000000000000000000" pitchFamily="2" charset="0"/>
              </a:rPr>
              <a:t>Political Dimension</a:t>
            </a:r>
          </a:p>
        </p:txBody>
      </p:sp>
      <p:sp>
        <p:nvSpPr>
          <p:cNvPr id="5" name="Oval 4">
            <a:extLst>
              <a:ext uri="{FF2B5EF4-FFF2-40B4-BE49-F238E27FC236}">
                <a16:creationId xmlns:a16="http://schemas.microsoft.com/office/drawing/2014/main" id="{0AF38B93-49AA-1B0F-3841-AB94BCB20D5F}"/>
              </a:ext>
            </a:extLst>
          </p:cNvPr>
          <p:cNvSpPr/>
          <p:nvPr/>
        </p:nvSpPr>
        <p:spPr>
          <a:xfrm>
            <a:off x="3205706" y="4395548"/>
            <a:ext cx="337276" cy="3651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TextBox 6">
            <a:extLst>
              <a:ext uri="{FF2B5EF4-FFF2-40B4-BE49-F238E27FC236}">
                <a16:creationId xmlns:a16="http://schemas.microsoft.com/office/drawing/2014/main" id="{4E895CDE-D93B-342E-2253-17422767E8AD}"/>
              </a:ext>
            </a:extLst>
          </p:cNvPr>
          <p:cNvSpPr txBox="1"/>
          <p:nvPr/>
        </p:nvSpPr>
        <p:spPr>
          <a:xfrm>
            <a:off x="3542982" y="4202503"/>
            <a:ext cx="7107030" cy="579839"/>
          </a:xfrm>
          <a:prstGeom prst="rect">
            <a:avLst/>
          </a:prstGeom>
          <a:noFill/>
        </p:spPr>
        <p:txBody>
          <a:bodyPr wrap="square" rtlCol="0" anchor="b" anchorCtr="0">
            <a:spAutoFit/>
          </a:bodyPr>
          <a:lstStyle/>
          <a:p>
            <a:pPr>
              <a:lnSpc>
                <a:spcPct val="150000"/>
              </a:lnSpc>
            </a:pPr>
            <a:r>
              <a:rPr lang="en-US" sz="2400" b="1" dirty="0">
                <a:solidFill>
                  <a:schemeClr val="accent4">
                    <a:lumMod val="50000"/>
                  </a:schemeClr>
                </a:solidFill>
                <a:latin typeface="Ebrima" panose="02000000000000000000" pitchFamily="2" charset="0"/>
                <a:ea typeface="Ebrima" panose="02000000000000000000" pitchFamily="2" charset="0"/>
                <a:cs typeface="Ebrima" panose="02000000000000000000" pitchFamily="2" charset="0"/>
              </a:rPr>
              <a:t>Economic Dimension</a:t>
            </a:r>
          </a:p>
        </p:txBody>
      </p:sp>
    </p:spTree>
    <p:extLst>
      <p:ext uri="{BB962C8B-B14F-4D97-AF65-F5344CB8AC3E}">
        <p14:creationId xmlns:p14="http://schemas.microsoft.com/office/powerpoint/2010/main" val="484430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7420F77D-7FB8-31F2-F541-F6B45F22491B}"/>
              </a:ext>
            </a:extLst>
          </p:cNvPr>
          <p:cNvSpPr>
            <a:spLocks noGrp="1" noChangeArrowheads="1"/>
          </p:cNvSpPr>
          <p:nvPr>
            <p:ph type="title"/>
          </p:nvPr>
        </p:nvSpPr>
        <p:spPr>
          <a:xfrm>
            <a:off x="1158240" y="279400"/>
            <a:ext cx="9875520" cy="648648"/>
          </a:xfrm>
        </p:spPr>
        <p:txBody>
          <a:bodyPr/>
          <a:lstStyle/>
          <a:p>
            <a:pPr algn="ctr" eaLnBrk="1" hangingPunct="1"/>
            <a:r>
              <a:rPr lang="en-US" altLang="en-US" b="1" dirty="0">
                <a:solidFill>
                  <a:schemeClr val="tx1"/>
                </a:solidFill>
              </a:rPr>
              <a:t>Introduction</a:t>
            </a:r>
          </a:p>
        </p:txBody>
      </p:sp>
      <p:sp>
        <p:nvSpPr>
          <p:cNvPr id="3" name="Content Placeholder 2">
            <a:extLst>
              <a:ext uri="{FF2B5EF4-FFF2-40B4-BE49-F238E27FC236}">
                <a16:creationId xmlns:a16="http://schemas.microsoft.com/office/drawing/2014/main" id="{EA0FB50F-DAEC-47EC-278E-8405C4F835F1}"/>
              </a:ext>
            </a:extLst>
          </p:cNvPr>
          <p:cNvSpPr>
            <a:spLocks noGrp="1"/>
          </p:cNvSpPr>
          <p:nvPr>
            <p:ph idx="1"/>
          </p:nvPr>
        </p:nvSpPr>
        <p:spPr>
          <a:xfrm>
            <a:off x="1158240" y="1099337"/>
            <a:ext cx="10796012" cy="5479263"/>
          </a:xfrm>
        </p:spPr>
        <p:txBody>
          <a:bodyPr>
            <a:normAutofit fontScale="85000" lnSpcReduction="10000"/>
          </a:bodyPr>
          <a:lstStyle/>
          <a:p>
            <a:pPr eaLnBrk="1" hangingPunct="1">
              <a:defRPr/>
            </a:pPr>
            <a:endParaRPr lang="en-US" sz="1800" i="1"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eaLnBrk="1" hangingPunct="1">
              <a:lnSpc>
                <a:spcPct val="100000"/>
              </a:lnSpc>
              <a:buFont typeface="Arial" panose="020B0604020202020204" pitchFamily="34" charset="0"/>
              <a:buNone/>
              <a:defRPr/>
            </a:pPr>
            <a:r>
              <a:rPr lang="en-US" sz="1800" i="1"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rPr>
              <a:t>	</a:t>
            </a:r>
            <a:r>
              <a:rPr lang="en-US" sz="2800" i="1"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rPr>
              <a:t>“Successful growth and development require the presence of a development     </a:t>
            </a:r>
          </a:p>
          <a:p>
            <a:pPr marL="0" indent="0" algn="just" eaLnBrk="1" hangingPunct="1">
              <a:lnSpc>
                <a:spcPct val="100000"/>
              </a:lnSpc>
              <a:buFont typeface="Arial" panose="020B0604020202020204" pitchFamily="34" charset="0"/>
              <a:buNone/>
              <a:defRPr/>
            </a:pPr>
            <a:r>
              <a:rPr lang="en-US" sz="2800" i="1"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rPr>
              <a:t>              bargain-that is, an underlying commitment to growth and development by  </a:t>
            </a:r>
          </a:p>
          <a:p>
            <a:pPr marL="0" indent="0" algn="just" eaLnBrk="1" hangingPunct="1">
              <a:lnSpc>
                <a:spcPct val="100000"/>
              </a:lnSpc>
              <a:buFont typeface="Arial" panose="020B0604020202020204" pitchFamily="34" charset="0"/>
              <a:buNone/>
              <a:defRPr/>
            </a:pPr>
            <a:r>
              <a:rPr lang="en-US" sz="2800" i="1"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rPr>
              <a:t>               members of a country’s elite” (Stefan Dercon,2022).</a:t>
            </a:r>
          </a:p>
          <a:p>
            <a:pPr eaLnBrk="1" hangingPunct="1">
              <a:defRPr/>
            </a:pPr>
            <a:endParaRPr lang="en-US" sz="3000"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endParaRPr>
          </a:p>
          <a:p>
            <a:pPr eaLnBrk="1" hangingPunct="1">
              <a:defRPr/>
            </a:pPr>
            <a:r>
              <a:rPr lang="en-US" sz="3000" kern="100" dirty="0" err="1">
                <a:solidFill>
                  <a:srgbClr val="1A1A1A"/>
                </a:solidFill>
                <a:latin typeface="Times New Roman" panose="02020603050405020304" pitchFamily="18" charset="0"/>
                <a:ea typeface="Calibri" panose="020F0502020204030204" pitchFamily="34" charset="0"/>
                <a:cs typeface="Times New Roman" panose="02020603050405020304" pitchFamily="18" charset="0"/>
              </a:rPr>
              <a:t>Dercon</a:t>
            </a:r>
            <a:r>
              <a:rPr lang="en-US" sz="3000"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rPr>
              <a:t> insists on the imperative of development bargains</a:t>
            </a:r>
          </a:p>
          <a:p>
            <a:pPr eaLnBrk="1" hangingPunct="1">
              <a:defRPr/>
            </a:pPr>
            <a:endParaRPr lang="en-US" sz="3000"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endParaRPr>
          </a:p>
          <a:p>
            <a:pPr eaLnBrk="1" hangingPunct="1">
              <a:defRPr/>
            </a:pPr>
            <a:r>
              <a:rPr lang="en-US" sz="3000"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rPr>
              <a:t>Elites-political and economic- commit class suicide</a:t>
            </a:r>
          </a:p>
          <a:p>
            <a:pPr eaLnBrk="1" hangingPunct="1">
              <a:defRPr/>
            </a:pPr>
            <a:endParaRPr lang="en-US" sz="3000"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endParaRPr>
          </a:p>
          <a:p>
            <a:pPr eaLnBrk="1" hangingPunct="1">
              <a:lnSpc>
                <a:spcPct val="110000"/>
              </a:lnSpc>
              <a:defRPr/>
            </a:pPr>
            <a:r>
              <a:rPr lang="en-US" sz="3000"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rPr>
              <a:t>Committing elite suicide (‘be born again’) means that </a:t>
            </a:r>
            <a:r>
              <a:rPr lang="en-US" sz="3000" b="1"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rPr>
              <a:t>the elite will deliberately make the decision not to feather their own nest</a:t>
            </a:r>
            <a:r>
              <a:rPr lang="en-US" sz="3000" kern="100" dirty="0">
                <a:solidFill>
                  <a:srgbClr val="1A1A1A"/>
                </a:solidFill>
                <a:latin typeface="Times New Roman" panose="02020603050405020304" pitchFamily="18" charset="0"/>
                <a:ea typeface="Calibri" panose="020F0502020204030204" pitchFamily="34" charset="0"/>
                <a:cs typeface="Times New Roman" panose="02020603050405020304" pitchFamily="18" charset="0"/>
              </a:rPr>
              <a:t> with enormous resources that country has to instigate growth (Olaopa, 2022: 15). </a:t>
            </a:r>
            <a:endParaRPr lang="en-US" sz="3000" kern="100" dirty="0">
              <a:ea typeface="Calibri" panose="020F0502020204030204" pitchFamily="34" charset="0"/>
              <a:cs typeface="Times New Roman" panose="02020603050405020304" pitchFamily="18" charset="0"/>
            </a:endParaRPr>
          </a:p>
          <a:p>
            <a:pPr eaLnBrk="1" hangingPunct="1">
              <a:defRPr/>
            </a:pPr>
            <a:endParaRPr lang="en-US" dirty="0"/>
          </a:p>
        </p:txBody>
      </p:sp>
      <p:sp>
        <p:nvSpPr>
          <p:cNvPr id="2" name="Slide Number Placeholder 1">
            <a:extLst>
              <a:ext uri="{FF2B5EF4-FFF2-40B4-BE49-F238E27FC236}">
                <a16:creationId xmlns:a16="http://schemas.microsoft.com/office/drawing/2014/main" id="{5BB7ACBD-8EB0-C0D2-2AA1-5EACEBF4DC13}"/>
              </a:ext>
            </a:extLst>
          </p:cNvPr>
          <p:cNvSpPr>
            <a:spLocks noGrp="1"/>
          </p:cNvSpPr>
          <p:nvPr>
            <p:ph type="sldNum" sz="quarter" idx="12"/>
          </p:nvPr>
        </p:nvSpPr>
        <p:spPr/>
        <p:txBody>
          <a:bodyPr/>
          <a:lstStyle/>
          <a:p>
            <a:pPr>
              <a:defRPr/>
            </a:pPr>
            <a:fld id="{E9E54798-F86D-41A3-B82E-3E0A7199418F}" type="slidenum">
              <a:rPr lang="en-GB" smtClean="0"/>
              <a:pPr>
                <a:defRPr/>
              </a:pPr>
              <a:t>4</a:t>
            </a:fld>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72ED-0758-BF24-5E2D-548FF05505BD}"/>
              </a:ext>
            </a:extLst>
          </p:cNvPr>
          <p:cNvSpPr>
            <a:spLocks noGrp="1"/>
          </p:cNvSpPr>
          <p:nvPr>
            <p:ph type="title"/>
          </p:nvPr>
        </p:nvSpPr>
        <p:spPr>
          <a:xfrm>
            <a:off x="838199" y="212035"/>
            <a:ext cx="11115261" cy="851590"/>
          </a:xfrm>
        </p:spPr>
        <p:txBody>
          <a:bodyPr>
            <a:normAutofit/>
          </a:bodyPr>
          <a:lstStyle/>
          <a:p>
            <a:pPr algn="ctr" eaLnBrk="1" hangingPunct="1">
              <a:defRPr/>
            </a:pPr>
            <a:r>
              <a:rPr lang="en-US"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a:t>
            </a:r>
            <a:endParaRPr lang="en-US" b="1" dirty="0">
              <a:solidFill>
                <a:schemeClr val="tx1"/>
              </a:solidFill>
            </a:endParaRPr>
          </a:p>
        </p:txBody>
      </p:sp>
      <p:sp>
        <p:nvSpPr>
          <p:cNvPr id="3" name="Content Placeholder 2">
            <a:extLst>
              <a:ext uri="{FF2B5EF4-FFF2-40B4-BE49-F238E27FC236}">
                <a16:creationId xmlns:a16="http://schemas.microsoft.com/office/drawing/2014/main" id="{D703D674-E61B-E17A-8CF0-696AEA2BE52F}"/>
              </a:ext>
            </a:extLst>
          </p:cNvPr>
          <p:cNvSpPr>
            <a:spLocks noGrp="1"/>
          </p:cNvSpPr>
          <p:nvPr>
            <p:ph idx="1"/>
          </p:nvPr>
        </p:nvSpPr>
        <p:spPr>
          <a:xfrm>
            <a:off x="1138029" y="872331"/>
            <a:ext cx="10515600" cy="5113338"/>
          </a:xfrm>
        </p:spPr>
        <p:txBody>
          <a:bodyPr>
            <a:normAutofit lnSpcReduction="10000"/>
          </a:bodyPr>
          <a:lstStyle/>
          <a:p>
            <a:pPr marL="0" indent="0" algn="just" eaLnBrk="1" fontAlgn="auto" hangingPunct="1">
              <a:spcAft>
                <a:spcPts val="0"/>
              </a:spcAft>
              <a:buFont typeface="Arial" panose="020B0604020202020204" pitchFamily="34" charset="0"/>
              <a:buNone/>
              <a:defRPr/>
            </a:pPr>
            <a:r>
              <a:rPr lang="en-GB" sz="2800" dirty="0">
                <a:solidFill>
                  <a:schemeClr val="tx1"/>
                </a:solidFill>
                <a:latin typeface="Times New Roman" panose="02020603050405020304" pitchFamily="18" charset="0"/>
                <a:cs typeface="Times New Roman" panose="02020603050405020304" pitchFamily="18" charset="0"/>
              </a:rPr>
              <a:t>Intense conversations around the huge cost of governance in Nigeria. </a:t>
            </a:r>
          </a:p>
          <a:p>
            <a:pPr marL="0" indent="0" algn="just" eaLnBrk="1" fontAlgn="auto" hangingPunct="1">
              <a:spcAft>
                <a:spcPts val="0"/>
              </a:spcAft>
              <a:buFont typeface="Arial" panose="020B0604020202020204" pitchFamily="34" charset="0"/>
              <a:buNone/>
              <a:defRPr/>
            </a:pPr>
            <a:endParaRPr lang="en-GB" sz="2800" dirty="0">
              <a:solidFill>
                <a:schemeClr val="tx1"/>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Font typeface="Arial" panose="020B0604020202020204" pitchFamily="34" charset="0"/>
              <a:buNone/>
              <a:defRPr/>
            </a:pPr>
            <a:r>
              <a:rPr lang="en-GB" sz="2800" dirty="0">
                <a:solidFill>
                  <a:schemeClr val="tx1"/>
                </a:solidFill>
                <a:latin typeface="Times New Roman" panose="02020603050405020304" pitchFamily="18" charset="0"/>
                <a:cs typeface="Times New Roman" panose="02020603050405020304" pitchFamily="18" charset="0"/>
              </a:rPr>
              <a:t>Spiralling recurrent spending and corresponding dwindling capital share </a:t>
            </a:r>
          </a:p>
          <a:p>
            <a:pPr algn="just" eaLnBrk="1" fontAlgn="auto" hangingPunct="1">
              <a:spcAft>
                <a:spcPts val="0"/>
              </a:spcAft>
              <a:defRPr/>
            </a:pPr>
            <a:endParaRPr lang="en-US" sz="2800" dirty="0">
              <a:solidFill>
                <a:schemeClr val="tx1"/>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Font typeface="Arial" panose="020B0604020202020204" pitchFamily="34" charset="0"/>
              <a:buNone/>
              <a:defRPr/>
            </a:pPr>
            <a:r>
              <a:rPr lang="en-US" sz="2800" dirty="0">
                <a:solidFill>
                  <a:schemeClr val="tx1"/>
                </a:solidFill>
                <a:latin typeface="Times New Roman" panose="02020603050405020304" pitchFamily="18" charset="0"/>
                <a:cs typeface="Times New Roman" panose="02020603050405020304" pitchFamily="18" charset="0"/>
              </a:rPr>
              <a:t>In 2010, a former Governor of the CBN talked about a lopsided 70:30 ratio in favour of recurrent expenditure </a:t>
            </a:r>
          </a:p>
          <a:p>
            <a:pPr marL="0" indent="0" algn="just" eaLnBrk="1" fontAlgn="auto" hangingPunct="1">
              <a:spcAft>
                <a:spcPts val="0"/>
              </a:spcAft>
              <a:buFont typeface="Arial" panose="020B0604020202020204" pitchFamily="34" charset="0"/>
              <a:buNone/>
              <a:defRPr/>
            </a:pPr>
            <a:endParaRPr lang="en-US" sz="2800" dirty="0">
              <a:solidFill>
                <a:schemeClr val="tx1"/>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Font typeface="Arial" panose="020B0604020202020204" pitchFamily="34" charset="0"/>
              <a:buNone/>
              <a:defRPr/>
            </a:pPr>
            <a:r>
              <a:rPr lang="en-US" sz="2800" dirty="0">
                <a:solidFill>
                  <a:schemeClr val="tx1"/>
                </a:solidFill>
                <a:latin typeface="Times New Roman" panose="02020603050405020304" pitchFamily="18" charset="0"/>
                <a:cs typeface="Times New Roman" panose="02020603050405020304" pitchFamily="18" charset="0"/>
              </a:rPr>
              <a:t>That only 25 per cent of overhead cost is consumed by the NASS </a:t>
            </a:r>
            <a:endParaRPr lang="en-GB" sz="2800" dirty="0">
              <a:solidFill>
                <a:schemeClr val="tx1"/>
              </a:solidFill>
              <a:latin typeface="Times New Roman" panose="02020603050405020304" pitchFamily="18" charset="0"/>
              <a:cs typeface="Times New Roman" panose="02020603050405020304" pitchFamily="18" charset="0"/>
            </a:endParaRPr>
          </a:p>
          <a:p>
            <a:pPr algn="just" eaLnBrk="1" fontAlgn="auto" hangingPunct="1">
              <a:spcAft>
                <a:spcPts val="0"/>
              </a:spcAft>
              <a:defRPr/>
            </a:pPr>
            <a:endParaRPr lang="en-GB" sz="2800" dirty="0">
              <a:solidFill>
                <a:schemeClr val="tx1"/>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Font typeface="Arial" panose="020B0604020202020204" pitchFamily="34" charset="0"/>
              <a:buNone/>
              <a:defRPr/>
            </a:pPr>
            <a:r>
              <a:rPr lang="en-US" sz="2800" dirty="0">
                <a:solidFill>
                  <a:schemeClr val="tx1"/>
                </a:solidFill>
                <a:latin typeface="Times New Roman" panose="02020603050405020304" pitchFamily="18" charset="0"/>
                <a:cs typeface="Times New Roman" panose="02020603050405020304" pitchFamily="18" charset="0"/>
              </a:rPr>
              <a:t>Structural and constitutional imperatives of federal presidential democracy, as well as the idiosyncrasies of political elites.</a:t>
            </a:r>
          </a:p>
          <a:p>
            <a:pPr eaLnBrk="1" hangingPunct="1">
              <a:defRPr/>
            </a:pPr>
            <a:endParaRPr lang="en-US" dirty="0"/>
          </a:p>
        </p:txBody>
      </p:sp>
      <p:sp>
        <p:nvSpPr>
          <p:cNvPr id="4" name="Slide Number Placeholder 3">
            <a:extLst>
              <a:ext uri="{FF2B5EF4-FFF2-40B4-BE49-F238E27FC236}">
                <a16:creationId xmlns:a16="http://schemas.microsoft.com/office/drawing/2014/main" id="{C92D3462-205F-FA04-C382-5448284EC761}"/>
              </a:ext>
            </a:extLst>
          </p:cNvPr>
          <p:cNvSpPr>
            <a:spLocks noGrp="1"/>
          </p:cNvSpPr>
          <p:nvPr>
            <p:ph type="sldNum" sz="quarter" idx="12"/>
          </p:nvPr>
        </p:nvSpPr>
        <p:spPr/>
        <p:txBody>
          <a:bodyPr/>
          <a:lstStyle/>
          <a:p>
            <a:pPr>
              <a:defRPr/>
            </a:pPr>
            <a:fld id="{E9E54798-F86D-41A3-B82E-3E0A7199418F}" type="slidenum">
              <a:rPr lang="en-GB" smtClean="0"/>
              <a:pPr>
                <a:defRPr/>
              </a:pPr>
              <a:t>5</a:t>
            </a:fld>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37F7181-2F84-1086-BD3B-E1A55CA08754}"/>
              </a:ext>
            </a:extLst>
          </p:cNvPr>
          <p:cNvSpPr>
            <a:spLocks noGrp="1" noChangeArrowheads="1"/>
          </p:cNvSpPr>
          <p:nvPr>
            <p:ph type="title"/>
          </p:nvPr>
        </p:nvSpPr>
        <p:spPr>
          <a:xfrm>
            <a:off x="838200" y="327025"/>
            <a:ext cx="10515600" cy="1325563"/>
          </a:xfrm>
        </p:spPr>
        <p:txBody>
          <a:bodyPr/>
          <a:lstStyle/>
          <a:p>
            <a:pPr algn="ctr" eaLnBrk="1" hangingPunct="1"/>
            <a:r>
              <a:rPr lang="en-US" altLang="en-US" b="1" dirty="0">
                <a:solidFill>
                  <a:schemeClr val="tx1"/>
                </a:solidFill>
              </a:rPr>
              <a:t>Introduction</a:t>
            </a:r>
          </a:p>
        </p:txBody>
      </p:sp>
      <p:sp>
        <p:nvSpPr>
          <p:cNvPr id="6147" name="Content Placeholder 2">
            <a:extLst>
              <a:ext uri="{FF2B5EF4-FFF2-40B4-BE49-F238E27FC236}">
                <a16:creationId xmlns:a16="http://schemas.microsoft.com/office/drawing/2014/main" id="{704459B8-1029-D9D7-FABB-EDD4A6464958}"/>
              </a:ext>
            </a:extLst>
          </p:cNvPr>
          <p:cNvSpPr>
            <a:spLocks noGrp="1" noChangeArrowheads="1"/>
          </p:cNvSpPr>
          <p:nvPr>
            <p:ph idx="1"/>
          </p:nvPr>
        </p:nvSpPr>
        <p:spPr>
          <a:xfrm>
            <a:off x="1159565" y="1398494"/>
            <a:ext cx="9189292" cy="4561029"/>
          </a:xfrm>
        </p:spPr>
        <p:txBody>
          <a:bodyPr>
            <a:normAutofit/>
          </a:bodyPr>
          <a:lstStyle/>
          <a:p>
            <a:pPr eaLnBrk="1" hangingPunct="1"/>
            <a:r>
              <a:rPr lang="en-US" altLang="en-US" sz="3200" dirty="0">
                <a:solidFill>
                  <a:srgbClr val="000000"/>
                </a:solidFill>
                <a:latin typeface="Times New Roman" panose="02020603050405020304" pitchFamily="18" charset="0"/>
                <a:cs typeface="Times New Roman" panose="02020603050405020304" pitchFamily="18" charset="0"/>
              </a:rPr>
              <a:t>Cost of running a federal presidential system ?</a:t>
            </a:r>
          </a:p>
          <a:p>
            <a:pPr eaLnBrk="1" hangingPunct="1"/>
            <a:r>
              <a:rPr lang="en-US" altLang="en-US" sz="3200" dirty="0">
                <a:solidFill>
                  <a:schemeClr val="tx1"/>
                </a:solidFill>
                <a:latin typeface="Times New Roman" panose="02020603050405020304" pitchFamily="18" charset="0"/>
                <a:cs typeface="Times New Roman" panose="02020603050405020304" pitchFamily="18" charset="0"/>
              </a:rPr>
              <a:t>Constitution creates multiple offices</a:t>
            </a:r>
          </a:p>
          <a:p>
            <a:pPr eaLnBrk="1" hangingPunct="1"/>
            <a:r>
              <a:rPr lang="en-US" altLang="en-US" sz="3200" dirty="0">
                <a:solidFill>
                  <a:schemeClr val="tx1"/>
                </a:solidFill>
                <a:latin typeface="Times New Roman" panose="02020603050405020304" pitchFamily="18" charset="0"/>
                <a:cs typeface="Times New Roman" panose="02020603050405020304" pitchFamily="18" charset="0"/>
              </a:rPr>
              <a:t>Appointment of large numbers of aides</a:t>
            </a:r>
          </a:p>
          <a:p>
            <a:pPr eaLnBrk="1" hangingPunct="1"/>
            <a:r>
              <a:rPr lang="en-US" altLang="en-US" sz="3200" dirty="0">
                <a:solidFill>
                  <a:schemeClr val="tx1"/>
                </a:solidFill>
                <a:latin typeface="Times New Roman" panose="02020603050405020304" pitchFamily="18" charset="0"/>
                <a:cs typeface="Times New Roman" panose="02020603050405020304" pitchFamily="18" charset="0"/>
              </a:rPr>
              <a:t>Staggering emoluments of political office holders</a:t>
            </a:r>
          </a:p>
          <a:p>
            <a:pPr eaLnBrk="1" hangingPunct="1"/>
            <a:r>
              <a:rPr lang="en-US" altLang="en-US" sz="3200" dirty="0">
                <a:solidFill>
                  <a:schemeClr val="tx1"/>
                </a:solidFill>
                <a:latin typeface="Times New Roman" panose="02020603050405020304" pitchFamily="18" charset="0"/>
                <a:cs typeface="Times New Roman" panose="02020603050405020304" pitchFamily="18" charset="0"/>
              </a:rPr>
              <a:t>Imbalance between recurrent and capital expenditure!</a:t>
            </a:r>
          </a:p>
          <a:p>
            <a:pPr eaLnBrk="1" hangingPunct="1"/>
            <a:endParaRPr lang="en-US" altLang="en-US" sz="2800" dirty="0"/>
          </a:p>
        </p:txBody>
      </p:sp>
      <p:sp>
        <p:nvSpPr>
          <p:cNvPr id="2" name="Slide Number Placeholder 1">
            <a:extLst>
              <a:ext uri="{FF2B5EF4-FFF2-40B4-BE49-F238E27FC236}">
                <a16:creationId xmlns:a16="http://schemas.microsoft.com/office/drawing/2014/main" id="{38156E03-7AFA-08BA-7B60-3196B6313965}"/>
              </a:ext>
            </a:extLst>
          </p:cNvPr>
          <p:cNvSpPr>
            <a:spLocks noGrp="1"/>
          </p:cNvSpPr>
          <p:nvPr>
            <p:ph type="sldNum" sz="quarter" idx="12"/>
          </p:nvPr>
        </p:nvSpPr>
        <p:spPr/>
        <p:txBody>
          <a:bodyPr/>
          <a:lstStyle/>
          <a:p>
            <a:pPr>
              <a:defRPr/>
            </a:pPr>
            <a:fld id="{E9E54798-F86D-41A3-B82E-3E0A7199418F}" type="slidenum">
              <a:rPr lang="en-GB" smtClean="0"/>
              <a:pPr>
                <a:defRPr/>
              </a:pPr>
              <a:t>6</a:t>
            </a:fld>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69202BB9-C9A8-FA0B-8030-1F15CA2BBF90}"/>
              </a:ext>
            </a:extLst>
          </p:cNvPr>
          <p:cNvSpPr>
            <a:spLocks noGrp="1" noChangeArrowheads="1"/>
          </p:cNvSpPr>
          <p:nvPr>
            <p:ph type="title"/>
          </p:nvPr>
        </p:nvSpPr>
        <p:spPr/>
        <p:txBody>
          <a:bodyPr/>
          <a:lstStyle/>
          <a:p>
            <a:pPr algn="ctr" eaLnBrk="1" hangingPunct="1"/>
            <a:r>
              <a:rPr lang="en-US" altLang="en-US" b="1" dirty="0">
                <a:solidFill>
                  <a:schemeClr val="tx1"/>
                </a:solidFill>
              </a:rPr>
              <a:t>Consequently…</a:t>
            </a:r>
          </a:p>
        </p:txBody>
      </p:sp>
      <p:sp>
        <p:nvSpPr>
          <p:cNvPr id="7171" name="Content Placeholder 2">
            <a:extLst>
              <a:ext uri="{FF2B5EF4-FFF2-40B4-BE49-F238E27FC236}">
                <a16:creationId xmlns:a16="http://schemas.microsoft.com/office/drawing/2014/main" id="{B1576CC6-59E8-EC0C-8CCE-2D8CAB0B2BB0}"/>
              </a:ext>
            </a:extLst>
          </p:cNvPr>
          <p:cNvSpPr>
            <a:spLocks noGrp="1" noChangeArrowheads="1"/>
          </p:cNvSpPr>
          <p:nvPr>
            <p:ph idx="1"/>
          </p:nvPr>
        </p:nvSpPr>
        <p:spPr>
          <a:xfrm>
            <a:off x="1404259" y="1752600"/>
            <a:ext cx="9872871" cy="4038600"/>
          </a:xfrm>
        </p:spPr>
        <p:txBody>
          <a:bodyPr>
            <a:normAutofit lnSpcReduction="10000"/>
          </a:bodyPr>
          <a:lstStyle/>
          <a:p>
            <a:pPr eaLnBrk="1" hangingPunct="1"/>
            <a:r>
              <a:rPr lang="en-GB" altLang="en-US" sz="3200" dirty="0">
                <a:solidFill>
                  <a:schemeClr val="tx1"/>
                </a:solidFill>
                <a:latin typeface="Times New Roman" panose="02020603050405020304" pitchFamily="18" charset="0"/>
                <a:cs typeface="Times New Roman" panose="02020603050405020304" pitchFamily="18" charset="0"/>
              </a:rPr>
              <a:t>Nigeria’s score on virtually all development indicators is extremely low:</a:t>
            </a:r>
          </a:p>
          <a:p>
            <a:pPr eaLnBrk="1" hangingPunct="1"/>
            <a:r>
              <a:rPr lang="en-GB" altLang="en-US" sz="3200" dirty="0">
                <a:solidFill>
                  <a:schemeClr val="tx1"/>
                </a:solidFill>
                <a:latin typeface="Times New Roman" panose="02020603050405020304" pitchFamily="18" charset="0"/>
                <a:cs typeface="Times New Roman" panose="02020603050405020304" pitchFamily="18" charset="0"/>
              </a:rPr>
              <a:t>Human Development Index (HDI)</a:t>
            </a:r>
          </a:p>
          <a:p>
            <a:pPr eaLnBrk="1" hangingPunct="1"/>
            <a:r>
              <a:rPr lang="en-GB" altLang="en-US" sz="3200" dirty="0">
                <a:solidFill>
                  <a:schemeClr val="tx1"/>
                </a:solidFill>
                <a:latin typeface="Times New Roman" panose="02020603050405020304" pitchFamily="18" charset="0"/>
                <a:cs typeface="Times New Roman" panose="02020603050405020304" pitchFamily="18" charset="0"/>
              </a:rPr>
              <a:t>Gini coefficient</a:t>
            </a:r>
          </a:p>
          <a:p>
            <a:pPr eaLnBrk="1" hangingPunct="1"/>
            <a:r>
              <a:rPr lang="en-GB" altLang="en-US" sz="3200" dirty="0">
                <a:solidFill>
                  <a:schemeClr val="tx1"/>
                </a:solidFill>
                <a:latin typeface="Times New Roman" panose="02020603050405020304" pitchFamily="18" charset="0"/>
                <a:cs typeface="Times New Roman" panose="02020603050405020304" pitchFamily="18" charset="0"/>
              </a:rPr>
              <a:t>GDP per capita</a:t>
            </a:r>
          </a:p>
          <a:p>
            <a:pPr eaLnBrk="1" hangingPunct="1"/>
            <a:r>
              <a:rPr lang="en-GB" altLang="en-US" sz="3200" dirty="0">
                <a:solidFill>
                  <a:schemeClr val="tx1"/>
                </a:solidFill>
                <a:latin typeface="Times New Roman" panose="02020603050405020304" pitchFamily="18" charset="0"/>
                <a:cs typeface="Times New Roman" panose="02020603050405020304" pitchFamily="18" charset="0"/>
              </a:rPr>
              <a:t>Literacy level</a:t>
            </a:r>
          </a:p>
          <a:p>
            <a:pPr eaLnBrk="1" hangingPunct="1"/>
            <a:r>
              <a:rPr lang="en-GB" altLang="en-US" sz="3200" dirty="0">
                <a:solidFill>
                  <a:schemeClr val="tx1"/>
                </a:solidFill>
                <a:latin typeface="Times New Roman" panose="02020603050405020304" pitchFamily="18" charset="0"/>
                <a:cs typeface="Times New Roman" panose="02020603050405020304" pitchFamily="18" charset="0"/>
              </a:rPr>
              <a:t>Life expectancy</a:t>
            </a:r>
          </a:p>
          <a:p>
            <a:pPr eaLnBrk="1" hangingPunct="1"/>
            <a:r>
              <a:rPr lang="en-US" altLang="en-US" sz="3200" dirty="0">
                <a:solidFill>
                  <a:schemeClr val="tx1"/>
                </a:solidFill>
                <a:latin typeface="Times New Roman" panose="02020603050405020304" pitchFamily="18" charset="0"/>
                <a:cs typeface="Times New Roman" panose="02020603050405020304" pitchFamily="18" charset="0"/>
              </a:rPr>
              <a:t>Poverty</a:t>
            </a:r>
            <a:r>
              <a:rPr lang="en-US" altLang="en-US" sz="3200" dirty="0">
                <a:solidFill>
                  <a:srgbClr val="FF0000"/>
                </a:solidFill>
                <a:latin typeface="Times New Roman" panose="02020603050405020304" pitchFamily="18" charset="0"/>
                <a:cs typeface="Times New Roman" panose="02020603050405020304" pitchFamily="18" charset="0"/>
              </a:rPr>
              <a:t> </a:t>
            </a:r>
            <a:r>
              <a:rPr lang="en-US" altLang="en-US" sz="3200" dirty="0">
                <a:solidFill>
                  <a:schemeClr val="tx1"/>
                </a:solidFill>
                <a:latin typeface="Times New Roman" panose="02020603050405020304" pitchFamily="18" charset="0"/>
                <a:cs typeface="Times New Roman" panose="02020603050405020304" pitchFamily="18" charset="0"/>
              </a:rPr>
              <a:t>rate.</a:t>
            </a:r>
            <a:endParaRPr lang="en-US" altLang="en-US" sz="3200" dirty="0">
              <a:solidFill>
                <a:schemeClr val="tx1"/>
              </a:solidFill>
            </a:endParaRPr>
          </a:p>
        </p:txBody>
      </p:sp>
      <p:sp>
        <p:nvSpPr>
          <p:cNvPr id="2" name="Slide Number Placeholder 1">
            <a:extLst>
              <a:ext uri="{FF2B5EF4-FFF2-40B4-BE49-F238E27FC236}">
                <a16:creationId xmlns:a16="http://schemas.microsoft.com/office/drawing/2014/main" id="{956A76D3-612B-BE22-5D1D-1E9E1FB1CD43}"/>
              </a:ext>
            </a:extLst>
          </p:cNvPr>
          <p:cNvSpPr>
            <a:spLocks noGrp="1"/>
          </p:cNvSpPr>
          <p:nvPr>
            <p:ph type="sldNum" sz="quarter" idx="12"/>
          </p:nvPr>
        </p:nvSpPr>
        <p:spPr/>
        <p:txBody>
          <a:bodyPr/>
          <a:lstStyle/>
          <a:p>
            <a:pPr>
              <a:defRPr/>
            </a:pPr>
            <a:fld id="{E9E54798-F86D-41A3-B82E-3E0A7199418F}" type="slidenum">
              <a:rPr lang="en-GB" smtClean="0"/>
              <a:pPr>
                <a:defRPr/>
              </a:pPr>
              <a:t>7</a:t>
            </a:fld>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40399627-0ABB-8C2A-1ACD-3130399F6769}"/>
              </a:ext>
            </a:extLst>
          </p:cNvPr>
          <p:cNvSpPr>
            <a:spLocks noGrp="1" noChangeArrowheads="1"/>
          </p:cNvSpPr>
          <p:nvPr>
            <p:ph type="title"/>
          </p:nvPr>
        </p:nvSpPr>
        <p:spPr>
          <a:xfrm>
            <a:off x="838200" y="365125"/>
            <a:ext cx="10515600" cy="633413"/>
          </a:xfrm>
        </p:spPr>
        <p:txBody>
          <a:bodyPr>
            <a:normAutofit fontScale="90000"/>
          </a:bodyPr>
          <a:lstStyle/>
          <a:p>
            <a:pPr algn="ctr" eaLnBrk="1" hangingPunct="1"/>
            <a:r>
              <a:rPr lang="en-US" altLang="en-US" b="1" dirty="0">
                <a:solidFill>
                  <a:schemeClr val="tx1"/>
                </a:solidFill>
              </a:rPr>
              <a:t>Research Objectives</a:t>
            </a:r>
          </a:p>
        </p:txBody>
      </p:sp>
      <p:sp>
        <p:nvSpPr>
          <p:cNvPr id="3" name="Content Placeholder 2">
            <a:extLst>
              <a:ext uri="{FF2B5EF4-FFF2-40B4-BE49-F238E27FC236}">
                <a16:creationId xmlns:a16="http://schemas.microsoft.com/office/drawing/2014/main" id="{A2B76828-2E79-B24C-0A25-0E5AB52202BE}"/>
              </a:ext>
            </a:extLst>
          </p:cNvPr>
          <p:cNvSpPr>
            <a:spLocks noGrp="1"/>
          </p:cNvSpPr>
          <p:nvPr>
            <p:ph idx="1"/>
          </p:nvPr>
        </p:nvSpPr>
        <p:spPr>
          <a:xfrm>
            <a:off x="838200" y="1109663"/>
            <a:ext cx="10515600" cy="5067300"/>
          </a:xfrm>
        </p:spPr>
        <p:txBody>
          <a:bodyPr/>
          <a:lstStyle/>
          <a:p>
            <a:pPr marL="0" indent="0" eaLnBrk="1" fontAlgn="auto" hangingPunct="1">
              <a:spcAft>
                <a:spcPts val="0"/>
              </a:spcAft>
              <a:buFont typeface="Arial" panose="020B0604020202020204" pitchFamily="34" charset="0"/>
              <a:buNone/>
              <a:defRPr/>
            </a:pPr>
            <a:r>
              <a:rPr lang="en-US" sz="2400" dirty="0">
                <a:solidFill>
                  <a:schemeClr val="tx1"/>
                </a:solidFill>
                <a:latin typeface="Times New Roman" panose="02020603050405020304" pitchFamily="18" charset="0"/>
                <a:cs typeface="Times New Roman" panose="02020603050405020304" pitchFamily="18" charset="0"/>
              </a:rPr>
              <a:t>The overall objective of this study is to analyze the effects of cost of governance on development at the federal level in Nigeria. </a:t>
            </a:r>
          </a:p>
          <a:p>
            <a:pPr marL="0" indent="0" eaLnBrk="1" fontAlgn="auto" hangingPunct="1">
              <a:spcAft>
                <a:spcPts val="0"/>
              </a:spcAft>
              <a:buFont typeface="Arial" panose="020B0604020202020204" pitchFamily="34" charset="0"/>
              <a:buNone/>
              <a:defRPr/>
            </a:pPr>
            <a:r>
              <a:rPr lang="en-US" sz="2400" dirty="0">
                <a:solidFill>
                  <a:schemeClr val="tx1"/>
                </a:solidFill>
                <a:latin typeface="Times New Roman" panose="02020603050405020304" pitchFamily="18" charset="0"/>
                <a:cs typeface="Times New Roman" panose="02020603050405020304" pitchFamily="18" charset="0"/>
              </a:rPr>
              <a:t>The specific objectives are to:</a:t>
            </a:r>
          </a:p>
          <a:p>
            <a:pPr eaLnBrk="1" fontAlgn="auto" hangingPunct="1">
              <a:spcAft>
                <a:spcPts val="0"/>
              </a:spcAft>
              <a:defRPr/>
            </a:pPr>
            <a:endParaRPr lang="en-US" sz="2400" dirty="0">
              <a:solidFill>
                <a:schemeClr val="tx1"/>
              </a:solidFill>
              <a:latin typeface="Times New Roman" panose="02020603050405020304" pitchFamily="18" charset="0"/>
              <a:cs typeface="Times New Roman" panose="02020603050405020304" pitchFamily="18" charset="0"/>
            </a:endParaRPr>
          </a:p>
          <a:p>
            <a:pPr lvl="1" eaLnBrk="1" fontAlgn="auto" hangingPunct="1">
              <a:spcAft>
                <a:spcPts val="0"/>
              </a:spcAft>
              <a:defRPr/>
            </a:pPr>
            <a:r>
              <a:rPr lang="en-US" sz="2400" dirty="0">
                <a:solidFill>
                  <a:schemeClr val="tx1"/>
                </a:solidFill>
                <a:latin typeface="Times New Roman" panose="02020603050405020304" pitchFamily="18" charset="0"/>
                <a:cs typeface="Times New Roman" panose="02020603050405020304" pitchFamily="18" charset="0"/>
              </a:rPr>
              <a:t>Assess factors responsible for the perceived high cost of governance at the federal government level in Nigeria.</a:t>
            </a:r>
          </a:p>
          <a:p>
            <a:pPr lvl="1" eaLnBrk="1" fontAlgn="auto" hangingPunct="1">
              <a:spcAft>
                <a:spcPts val="0"/>
              </a:spcAft>
              <a:defRPr/>
            </a:pPr>
            <a:endParaRPr lang="en-US" sz="2400" dirty="0">
              <a:solidFill>
                <a:schemeClr val="tx1"/>
              </a:solidFill>
              <a:latin typeface="Times New Roman" panose="02020603050405020304" pitchFamily="18" charset="0"/>
              <a:cs typeface="Times New Roman" panose="02020603050405020304" pitchFamily="18" charset="0"/>
            </a:endParaRPr>
          </a:p>
          <a:p>
            <a:pPr lvl="1" eaLnBrk="1" fontAlgn="auto" hangingPunct="1">
              <a:spcAft>
                <a:spcPts val="0"/>
              </a:spcAft>
              <a:defRPr/>
            </a:pPr>
            <a:r>
              <a:rPr lang="en-US" sz="2400" dirty="0">
                <a:solidFill>
                  <a:schemeClr val="tx1"/>
                </a:solidFill>
                <a:latin typeface="Times New Roman" panose="02020603050405020304" pitchFamily="18" charset="0"/>
                <a:cs typeface="Times New Roman" panose="02020603050405020304" pitchFamily="18" charset="0"/>
              </a:rPr>
              <a:t>Examine the structure of governance at the federal level in Nigeria.</a:t>
            </a:r>
          </a:p>
          <a:p>
            <a:pPr lvl="1" eaLnBrk="1" fontAlgn="auto" hangingPunct="1">
              <a:spcAft>
                <a:spcPts val="0"/>
              </a:spcAft>
              <a:defRPr/>
            </a:pPr>
            <a:endParaRPr lang="en-US" sz="2400" dirty="0">
              <a:solidFill>
                <a:schemeClr val="tx1"/>
              </a:solidFill>
              <a:latin typeface="Times New Roman" panose="02020603050405020304" pitchFamily="18" charset="0"/>
              <a:cs typeface="Times New Roman" panose="02020603050405020304" pitchFamily="18" charset="0"/>
            </a:endParaRPr>
          </a:p>
          <a:p>
            <a:pPr lvl="1" eaLnBrk="1" fontAlgn="auto" hangingPunct="1">
              <a:spcAft>
                <a:spcPts val="0"/>
              </a:spcAft>
              <a:defRPr/>
            </a:pPr>
            <a:r>
              <a:rPr lang="en-US" sz="2400" dirty="0">
                <a:solidFill>
                  <a:schemeClr val="tx1"/>
                </a:solidFill>
                <a:latin typeface="Times New Roman" panose="02020603050405020304" pitchFamily="18" charset="0"/>
                <a:cs typeface="Times New Roman" panose="02020603050405020304" pitchFamily="18" charset="0"/>
              </a:rPr>
              <a:t>Undertake a comparative analysis of the cost of governance in Nigeria and selected federal democracies in developing and advanced countries.</a:t>
            </a:r>
          </a:p>
          <a:p>
            <a:pPr lvl="1" eaLnBrk="1" fontAlgn="auto" hangingPunct="1">
              <a:spcAft>
                <a:spcPts val="0"/>
              </a:spcAft>
              <a:defRPr/>
            </a:pPr>
            <a:endParaRPr lang="en-US" sz="2400" dirty="0">
              <a:solidFill>
                <a:schemeClr val="tx1"/>
              </a:solidFill>
              <a:latin typeface="Times New Roman" panose="02020603050405020304" pitchFamily="18" charset="0"/>
              <a:cs typeface="Times New Roman" panose="02020603050405020304" pitchFamily="18" charset="0"/>
            </a:endParaRPr>
          </a:p>
          <a:p>
            <a:pPr lvl="1" eaLnBrk="1" fontAlgn="auto" hangingPunct="1">
              <a:spcAft>
                <a:spcPts val="0"/>
              </a:spcAft>
              <a:defRPr/>
            </a:pPr>
            <a:r>
              <a:rPr lang="en-US" sz="2400" dirty="0">
                <a:solidFill>
                  <a:schemeClr val="tx1"/>
                </a:solidFill>
                <a:latin typeface="Times New Roman" panose="02020603050405020304" pitchFamily="18" charset="0"/>
                <a:cs typeface="Times New Roman" panose="02020603050405020304" pitchFamily="18" charset="0"/>
              </a:rPr>
              <a:t>Estimate the effects of the cost of governance on development in Nigeria.</a:t>
            </a:r>
          </a:p>
          <a:p>
            <a:pPr eaLnBrk="1" hangingPunct="1">
              <a:defRPr/>
            </a:pPr>
            <a:endParaRPr lang="en-US" dirty="0"/>
          </a:p>
        </p:txBody>
      </p:sp>
      <p:sp>
        <p:nvSpPr>
          <p:cNvPr id="2" name="Slide Number Placeholder 1">
            <a:extLst>
              <a:ext uri="{FF2B5EF4-FFF2-40B4-BE49-F238E27FC236}">
                <a16:creationId xmlns:a16="http://schemas.microsoft.com/office/drawing/2014/main" id="{8487202D-AD11-22FC-C8B9-DA27A0B73836}"/>
              </a:ext>
            </a:extLst>
          </p:cNvPr>
          <p:cNvSpPr>
            <a:spLocks noGrp="1"/>
          </p:cNvSpPr>
          <p:nvPr>
            <p:ph type="sldNum" sz="quarter" idx="12"/>
          </p:nvPr>
        </p:nvSpPr>
        <p:spPr/>
        <p:txBody>
          <a:bodyPr/>
          <a:lstStyle/>
          <a:p>
            <a:pPr>
              <a:defRPr/>
            </a:pPr>
            <a:fld id="{E9E54798-F86D-41A3-B82E-3E0A7199418F}" type="slidenum">
              <a:rPr lang="en-GB" smtClean="0"/>
              <a:pPr>
                <a:defRPr/>
              </a:pPr>
              <a:t>8</a:t>
            </a:fld>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FE49A-9529-69C8-BA3B-06B1FDB48D53}"/>
              </a:ext>
            </a:extLst>
          </p:cNvPr>
          <p:cNvSpPr>
            <a:spLocks noGrp="1"/>
          </p:cNvSpPr>
          <p:nvPr>
            <p:ph type="title"/>
          </p:nvPr>
        </p:nvSpPr>
        <p:spPr>
          <a:xfrm>
            <a:off x="1173480" y="377371"/>
            <a:ext cx="9875520" cy="1356360"/>
          </a:xfrm>
        </p:spPr>
        <p:txBody>
          <a:bodyPr/>
          <a:lstStyle/>
          <a:p>
            <a:pPr algn="ctr" eaLnBrk="1" hangingPunct="1">
              <a:defRPr/>
            </a:pPr>
            <a:r>
              <a:rPr lang="en-US"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Factors Responsible for High Cost of Governance in Nigeria</a:t>
            </a:r>
            <a:endParaRPr lang="en-US" dirty="0">
              <a:solidFill>
                <a:schemeClr val="tx1"/>
              </a:solidFill>
            </a:endParaRPr>
          </a:p>
        </p:txBody>
      </p:sp>
      <p:sp>
        <p:nvSpPr>
          <p:cNvPr id="9219" name="Content Placeholder 2">
            <a:extLst>
              <a:ext uri="{FF2B5EF4-FFF2-40B4-BE49-F238E27FC236}">
                <a16:creationId xmlns:a16="http://schemas.microsoft.com/office/drawing/2014/main" id="{2BD27259-04DA-F5D5-2F3F-ECF0E27FF86B}"/>
              </a:ext>
            </a:extLst>
          </p:cNvPr>
          <p:cNvSpPr>
            <a:spLocks noGrp="1" noChangeArrowheads="1"/>
          </p:cNvSpPr>
          <p:nvPr>
            <p:ph idx="1"/>
          </p:nvPr>
        </p:nvSpPr>
        <p:spPr>
          <a:xfrm>
            <a:off x="1173481" y="2031999"/>
            <a:ext cx="10220234" cy="3740331"/>
          </a:xfrm>
        </p:spPr>
        <p:txBody>
          <a:bodyPr>
            <a:noAutofit/>
          </a:bodyPr>
          <a:lstStyle/>
          <a:p>
            <a:pPr eaLnBrk="1" hangingPunct="1"/>
            <a:r>
              <a:rPr lang="en-US" altLang="en-US" sz="3200" dirty="0">
                <a:solidFill>
                  <a:srgbClr val="000000"/>
                </a:solidFill>
                <a:latin typeface="Times New Roman" panose="02020603050405020304" pitchFamily="18" charset="0"/>
                <a:cs typeface="Times New Roman" panose="02020603050405020304" pitchFamily="18" charset="0"/>
              </a:rPr>
              <a:t>Massive Salaries and Allowances of Public Office Holders</a:t>
            </a:r>
          </a:p>
          <a:p>
            <a:pPr eaLnBrk="1" hangingPunct="1"/>
            <a:r>
              <a:rPr lang="en-US" altLang="en-US" sz="3200" dirty="0">
                <a:solidFill>
                  <a:srgbClr val="000000"/>
                </a:solidFill>
                <a:latin typeface="Times New Roman" panose="02020603050405020304" pitchFamily="18" charset="0"/>
                <a:cs typeface="Times New Roman" panose="02020603050405020304" pitchFamily="18" charset="0"/>
              </a:rPr>
              <a:t>Maintenance of Large Number of Aides by Government Officials</a:t>
            </a:r>
          </a:p>
          <a:p>
            <a:pPr eaLnBrk="1" hangingPunct="1"/>
            <a:r>
              <a:rPr lang="en-US" altLang="en-US" sz="3200" dirty="0">
                <a:solidFill>
                  <a:schemeClr val="tx1"/>
                </a:solidFill>
                <a:latin typeface="Times New Roman" panose="02020603050405020304" pitchFamily="18" charset="0"/>
                <a:cs typeface="Times New Roman" panose="02020603050405020304" pitchFamily="18" charset="0"/>
              </a:rPr>
              <a:t>Expensive Democracy and Huge amount spent to Conduct of Elections</a:t>
            </a:r>
          </a:p>
          <a:p>
            <a:pPr eaLnBrk="1" hangingPunct="1"/>
            <a:r>
              <a:rPr lang="en-US" altLang="en-US" sz="3200" dirty="0">
                <a:solidFill>
                  <a:schemeClr val="tx1"/>
                </a:solidFill>
                <a:latin typeface="Times New Roman" panose="02020603050405020304" pitchFamily="18" charset="0"/>
                <a:cs typeface="Times New Roman" panose="02020603050405020304" pitchFamily="18" charset="0"/>
              </a:rPr>
              <a:t>High Level of Corruption and Mismanagement of Public Funds</a:t>
            </a:r>
            <a:endParaRPr lang="en-US" altLang="en-US" sz="3200" dirty="0"/>
          </a:p>
        </p:txBody>
      </p:sp>
      <p:sp>
        <p:nvSpPr>
          <p:cNvPr id="3" name="Slide Number Placeholder 2">
            <a:extLst>
              <a:ext uri="{FF2B5EF4-FFF2-40B4-BE49-F238E27FC236}">
                <a16:creationId xmlns:a16="http://schemas.microsoft.com/office/drawing/2014/main" id="{164D67F9-0425-B25A-14F6-810E6386E794}"/>
              </a:ext>
            </a:extLst>
          </p:cNvPr>
          <p:cNvSpPr>
            <a:spLocks noGrp="1"/>
          </p:cNvSpPr>
          <p:nvPr>
            <p:ph type="sldNum" sz="quarter" idx="12"/>
          </p:nvPr>
        </p:nvSpPr>
        <p:spPr/>
        <p:txBody>
          <a:bodyPr/>
          <a:lstStyle/>
          <a:p>
            <a:pPr>
              <a:defRPr/>
            </a:pPr>
            <a:fld id="{E9E54798-F86D-41A3-B82E-3E0A7199418F}" type="slidenum">
              <a:rPr lang="en-GB" smtClean="0"/>
              <a:pPr>
                <a:defRPr/>
              </a:pPr>
              <a:t>9</a:t>
            </a:fld>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CB095B8A-A01C-44EA-2CFF-2FFED09873C6}"/>
              </a:ext>
            </a:extLst>
          </p:cNvPr>
          <p:cNvSpPr>
            <a:spLocks noGrp="1" noChangeArrowheads="1"/>
          </p:cNvSpPr>
          <p:nvPr>
            <p:ph type="title"/>
          </p:nvPr>
        </p:nvSpPr>
        <p:spPr>
          <a:xfrm>
            <a:off x="1394791" y="198783"/>
            <a:ext cx="10545417" cy="1356360"/>
          </a:xfrm>
        </p:spPr>
        <p:txBody>
          <a:bodyPr/>
          <a:lstStyle/>
          <a:p>
            <a:pPr eaLnBrk="1" hangingPunct="1"/>
            <a:r>
              <a:rPr lang="en-US" altLang="en-US" b="1" dirty="0">
                <a:solidFill>
                  <a:schemeClr val="tx1"/>
                </a:solidFill>
              </a:rPr>
              <a:t>Factors… (Contd.)</a:t>
            </a:r>
          </a:p>
        </p:txBody>
      </p:sp>
      <p:sp>
        <p:nvSpPr>
          <p:cNvPr id="10243" name="Content Placeholder 2">
            <a:extLst>
              <a:ext uri="{FF2B5EF4-FFF2-40B4-BE49-F238E27FC236}">
                <a16:creationId xmlns:a16="http://schemas.microsoft.com/office/drawing/2014/main" id="{707D8C56-C79A-7580-2E43-0944163705CE}"/>
              </a:ext>
            </a:extLst>
          </p:cNvPr>
          <p:cNvSpPr>
            <a:spLocks noGrp="1" noChangeArrowheads="1"/>
          </p:cNvSpPr>
          <p:nvPr>
            <p:ph idx="1"/>
          </p:nvPr>
        </p:nvSpPr>
        <p:spPr>
          <a:xfrm>
            <a:off x="1143002" y="1441525"/>
            <a:ext cx="9872871" cy="4654475"/>
          </a:xfrm>
        </p:spPr>
        <p:txBody>
          <a:bodyPr>
            <a:normAutofit/>
          </a:bodyPr>
          <a:lstStyle/>
          <a:p>
            <a:pPr eaLnBrk="1" hangingPunct="1"/>
            <a:r>
              <a:rPr lang="en-US" altLang="en-US" sz="2800" b="1" dirty="0">
                <a:solidFill>
                  <a:schemeClr val="tx1"/>
                </a:solidFill>
                <a:latin typeface="Times New Roman" panose="02020603050405020304" pitchFamily="18" charset="0"/>
                <a:cs typeface="Times New Roman" panose="02020603050405020304" pitchFamily="18" charset="0"/>
              </a:rPr>
              <a:t>Duplication of  MDA-</a:t>
            </a:r>
            <a:r>
              <a:rPr lang="en-US" altLang="en-US" sz="2800" dirty="0">
                <a:solidFill>
                  <a:schemeClr val="tx1"/>
                </a:solidFill>
                <a:latin typeface="Times New Roman" panose="02020603050405020304" pitchFamily="18" charset="0"/>
                <a:cs typeface="Times New Roman" panose="02020603050405020304" pitchFamily="18" charset="0"/>
              </a:rPr>
              <a:t> There are approximately 541 public corporations and agencies owned by the Federal Government</a:t>
            </a:r>
          </a:p>
          <a:p>
            <a:pPr eaLnBrk="1" hangingPunct="1"/>
            <a:endParaRPr lang="en-US" altLang="en-US" sz="2800" dirty="0">
              <a:solidFill>
                <a:schemeClr val="tx1"/>
              </a:solidFill>
              <a:latin typeface="Times New Roman" panose="02020603050405020304" pitchFamily="18" charset="0"/>
              <a:cs typeface="Times New Roman" panose="02020603050405020304" pitchFamily="18" charset="0"/>
            </a:endParaRPr>
          </a:p>
          <a:p>
            <a:pPr eaLnBrk="1" hangingPunct="1"/>
            <a:r>
              <a:rPr lang="en-US" altLang="en-US" sz="2800" dirty="0">
                <a:solidFill>
                  <a:schemeClr val="tx1"/>
                </a:solidFill>
                <a:latin typeface="Times New Roman" panose="02020603050405020304" pitchFamily="18" charset="0"/>
                <a:cs typeface="Times New Roman" panose="02020603050405020304" pitchFamily="18" charset="0"/>
              </a:rPr>
              <a:t>Over 5,000 persons needed to man the corporations and agencies; </a:t>
            </a:r>
          </a:p>
          <a:p>
            <a:pPr eaLnBrk="1" hangingPunct="1"/>
            <a:endParaRPr lang="en-US" altLang="en-US" sz="2800" dirty="0">
              <a:solidFill>
                <a:schemeClr val="tx1"/>
              </a:solidFill>
              <a:latin typeface="Times New Roman" panose="02020603050405020304" pitchFamily="18" charset="0"/>
              <a:cs typeface="Times New Roman" panose="02020603050405020304" pitchFamily="18" charset="0"/>
            </a:endParaRPr>
          </a:p>
          <a:p>
            <a:pPr eaLnBrk="1" hangingPunct="1"/>
            <a:r>
              <a:rPr lang="en-US" altLang="en-US" sz="2800" dirty="0">
                <a:solidFill>
                  <a:schemeClr val="tx1"/>
                </a:solidFill>
                <a:latin typeface="Times New Roman" panose="02020603050405020304" pitchFamily="18" charset="0"/>
                <a:cs typeface="Times New Roman" panose="02020603050405020304" pitchFamily="18" charset="0"/>
              </a:rPr>
              <a:t>personnel and overheads budget for running these agencies runs into trillions of naira.</a:t>
            </a:r>
          </a:p>
        </p:txBody>
      </p:sp>
      <p:sp>
        <p:nvSpPr>
          <p:cNvPr id="2" name="Slide Number Placeholder 1">
            <a:extLst>
              <a:ext uri="{FF2B5EF4-FFF2-40B4-BE49-F238E27FC236}">
                <a16:creationId xmlns:a16="http://schemas.microsoft.com/office/drawing/2014/main" id="{95E560F0-CEB9-0B5F-F970-CF9B493F5A04}"/>
              </a:ext>
            </a:extLst>
          </p:cNvPr>
          <p:cNvSpPr>
            <a:spLocks noGrp="1"/>
          </p:cNvSpPr>
          <p:nvPr>
            <p:ph type="sldNum" sz="quarter" idx="12"/>
          </p:nvPr>
        </p:nvSpPr>
        <p:spPr/>
        <p:txBody>
          <a:bodyPr/>
          <a:lstStyle/>
          <a:p>
            <a:pPr>
              <a:defRPr/>
            </a:pPr>
            <a:fld id="{E9E54798-F86D-41A3-B82E-3E0A7199418F}" type="slidenum">
              <a:rPr lang="en-GB" smtClean="0"/>
              <a:pPr>
                <a:defRPr/>
              </a:pPr>
              <a:t>10</a:t>
            </a:fld>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642FC3FD-DE1A-5D1F-7672-2E1303743A76}"/>
              </a:ext>
            </a:extLst>
          </p:cNvPr>
          <p:cNvSpPr>
            <a:spLocks noGrp="1" noChangeArrowheads="1"/>
          </p:cNvSpPr>
          <p:nvPr>
            <p:ph type="title"/>
          </p:nvPr>
        </p:nvSpPr>
        <p:spPr>
          <a:xfrm>
            <a:off x="1355035" y="265043"/>
            <a:ext cx="9875520" cy="1356360"/>
          </a:xfrm>
        </p:spPr>
        <p:txBody>
          <a:bodyPr/>
          <a:lstStyle/>
          <a:p>
            <a:pPr algn="ctr" eaLnBrk="1" hangingPunct="1"/>
            <a:r>
              <a:rPr lang="en-GB" altLang="en-US" sz="2800" b="1" dirty="0">
                <a:solidFill>
                  <a:schemeClr val="tx1"/>
                </a:solidFill>
                <a:latin typeface="Times New Roman" panose="02020603050405020304" pitchFamily="18" charset="0"/>
                <a:cs typeface="Times New Roman" panose="02020603050405020304" pitchFamily="18" charset="0"/>
              </a:rPr>
              <a:t>Number of MDAs and State-Owned Corporations</a:t>
            </a:r>
            <a:r>
              <a:rPr lang="en-GB" altLang="en-US" sz="1800" b="1" dirty="0">
                <a:latin typeface="Times New Roman" panose="02020603050405020304" pitchFamily="18" charset="0"/>
                <a:cs typeface="Times New Roman" panose="02020603050405020304" pitchFamily="18" charset="0"/>
              </a:rPr>
              <a:t/>
            </a:r>
            <a:br>
              <a:rPr lang="en-GB" altLang="en-US" sz="1800" b="1" dirty="0">
                <a:latin typeface="Times New Roman" panose="02020603050405020304" pitchFamily="18" charset="0"/>
                <a:cs typeface="Times New Roman" panose="02020603050405020304" pitchFamily="18" charset="0"/>
              </a:rPr>
            </a:br>
            <a:r>
              <a:rPr lang="en-GB" altLang="en-US" sz="1800" b="1" dirty="0">
                <a:latin typeface="Times New Roman" panose="02020603050405020304" pitchFamily="18" charset="0"/>
                <a:cs typeface="Times New Roman" panose="02020603050405020304" pitchFamily="18" charset="0"/>
              </a:rPr>
              <a:t/>
            </a:r>
            <a:br>
              <a:rPr lang="en-GB" altLang="en-US" sz="1800" b="1" dirty="0">
                <a:latin typeface="Times New Roman" panose="02020603050405020304" pitchFamily="18" charset="0"/>
                <a:cs typeface="Times New Roman" panose="02020603050405020304" pitchFamily="18" charset="0"/>
              </a:rPr>
            </a:br>
            <a:r>
              <a:rPr lang="en-GB" altLang="en-US" sz="1800" b="1" dirty="0">
                <a:latin typeface="Times New Roman" panose="02020603050405020304" pitchFamily="18" charset="0"/>
                <a:cs typeface="Times New Roman" panose="02020603050405020304" pitchFamily="18" charset="0"/>
              </a:rPr>
              <a:t/>
            </a:r>
            <a:br>
              <a:rPr lang="en-GB" altLang="en-US" sz="1800" b="1" dirty="0">
                <a:latin typeface="Times New Roman" panose="02020603050405020304" pitchFamily="18" charset="0"/>
                <a:cs typeface="Times New Roman" panose="02020603050405020304" pitchFamily="18" charset="0"/>
              </a:rPr>
            </a:br>
            <a:r>
              <a:rPr lang="en-GB" altLang="en-US" sz="1600" dirty="0">
                <a:solidFill>
                  <a:srgbClr val="00B050"/>
                </a:solidFill>
                <a:latin typeface="Times New Roman" panose="02020603050405020304" pitchFamily="18" charset="0"/>
                <a:cs typeface="Times New Roman" panose="02020603050405020304" pitchFamily="18" charset="0"/>
              </a:rPr>
              <a:t>Sources: Data culled from the Federal Civil Service Commission website and Other Sources</a:t>
            </a:r>
            <a:endParaRPr lang="en-US" altLang="en-US" sz="1400" dirty="0">
              <a:solidFill>
                <a:srgbClr val="00B050"/>
              </a:solidFill>
            </a:endParaRPr>
          </a:p>
        </p:txBody>
      </p:sp>
      <p:graphicFrame>
        <p:nvGraphicFramePr>
          <p:cNvPr id="4" name="Content Placeholder 3">
            <a:extLst>
              <a:ext uri="{FF2B5EF4-FFF2-40B4-BE49-F238E27FC236}">
                <a16:creationId xmlns:a16="http://schemas.microsoft.com/office/drawing/2014/main" id="{C620E0AB-2870-98BA-18B1-79903E66D415}"/>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72458114-F1E9-3A78-AEEF-2F80C0FA8A87}"/>
              </a:ext>
            </a:extLst>
          </p:cNvPr>
          <p:cNvSpPr>
            <a:spLocks noGrp="1"/>
          </p:cNvSpPr>
          <p:nvPr>
            <p:ph type="sldNum" sz="quarter" idx="12"/>
          </p:nvPr>
        </p:nvSpPr>
        <p:spPr/>
        <p:txBody>
          <a:bodyPr/>
          <a:lstStyle/>
          <a:p>
            <a:pPr>
              <a:defRPr/>
            </a:pPr>
            <a:fld id="{E9E54798-F86D-41A3-B82E-3E0A7199418F}" type="slidenum">
              <a:rPr lang="en-GB" smtClean="0"/>
              <a:pPr>
                <a:defRPr/>
              </a:pPr>
              <a:t>11</a:t>
            </a:fld>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C678-DD53-06E3-CDD4-29DA30A5DDEB}"/>
              </a:ext>
            </a:extLst>
          </p:cNvPr>
          <p:cNvSpPr>
            <a:spLocks noGrp="1"/>
          </p:cNvSpPr>
          <p:nvPr>
            <p:ph type="title"/>
          </p:nvPr>
        </p:nvSpPr>
        <p:spPr/>
        <p:txBody>
          <a:bodyPr/>
          <a:lstStyle/>
          <a:p>
            <a:pPr algn="ctr" eaLnBrk="1" hangingPunct="1">
              <a:defRPr/>
            </a:pPr>
            <a:r>
              <a:rPr lang="en-US"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Governance Structure</a:t>
            </a:r>
            <a:endParaRPr lang="en-US" dirty="0">
              <a:solidFill>
                <a:schemeClr val="tx1"/>
              </a:solidFill>
            </a:endParaRPr>
          </a:p>
        </p:txBody>
      </p:sp>
      <p:sp>
        <p:nvSpPr>
          <p:cNvPr id="14339" name="Content Placeholder 2">
            <a:extLst>
              <a:ext uri="{FF2B5EF4-FFF2-40B4-BE49-F238E27FC236}">
                <a16:creationId xmlns:a16="http://schemas.microsoft.com/office/drawing/2014/main" id="{57C52411-C2A1-28D4-1579-8689AD3BC7BB}"/>
              </a:ext>
            </a:extLst>
          </p:cNvPr>
          <p:cNvSpPr>
            <a:spLocks noGrp="1" noChangeArrowheads="1"/>
          </p:cNvSpPr>
          <p:nvPr>
            <p:ph idx="1"/>
          </p:nvPr>
        </p:nvSpPr>
        <p:spPr/>
        <p:txBody>
          <a:bodyPr>
            <a:noAutofit/>
          </a:bodyPr>
          <a:lstStyle/>
          <a:p>
            <a:pPr marL="0" indent="0" eaLnBrk="1" hangingPunct="1">
              <a:buFont typeface="Arial" panose="020B0604020202020204" pitchFamily="34" charset="0"/>
              <a:buNone/>
            </a:pPr>
            <a:r>
              <a:rPr lang="en-US" altLang="en-US" sz="2800" dirty="0">
                <a:solidFill>
                  <a:schemeClr val="tx1"/>
                </a:solidFill>
                <a:latin typeface="Times New Roman" panose="02020603050405020304" pitchFamily="18" charset="0"/>
                <a:cs typeface="Times New Roman" panose="02020603050405020304" pitchFamily="18" charset="0"/>
              </a:rPr>
              <a:t>The Nigerian Federal System-A multi-layered structure</a:t>
            </a:r>
          </a:p>
          <a:p>
            <a:pPr marL="0" indent="0" eaLnBrk="1" hangingPunct="1">
              <a:buFont typeface="Arial" panose="020B0604020202020204" pitchFamily="34" charset="0"/>
              <a:buNone/>
            </a:pPr>
            <a:endParaRPr lang="en-US" altLang="en-US" sz="2800" dirty="0">
              <a:solidFill>
                <a:schemeClr val="tx1"/>
              </a:solidFill>
              <a:latin typeface="Times New Roman" panose="02020603050405020304" pitchFamily="18" charset="0"/>
              <a:cs typeface="Times New Roman" panose="02020603050405020304" pitchFamily="18" charset="0"/>
            </a:endParaRPr>
          </a:p>
          <a:p>
            <a:pPr marL="457200" indent="-457200" eaLnBrk="1" hangingPunct="1">
              <a:buFont typeface="Wingdings" panose="05000000000000000000" pitchFamily="2" charset="2"/>
              <a:buChar char="q"/>
            </a:pPr>
            <a:r>
              <a:rPr lang="en-US" altLang="en-US" sz="2800" dirty="0">
                <a:solidFill>
                  <a:schemeClr val="tx1"/>
                </a:solidFill>
                <a:latin typeface="Times New Roman" panose="02020603050405020304" pitchFamily="18" charset="0"/>
                <a:cs typeface="Times New Roman" panose="02020603050405020304" pitchFamily="18" charset="0"/>
              </a:rPr>
              <a:t>Different tiers with distinct functions and powers.</a:t>
            </a:r>
          </a:p>
          <a:p>
            <a:pPr marL="457200" indent="-457200" eaLnBrk="1" hangingPunct="1">
              <a:buFont typeface="Wingdings" panose="05000000000000000000" pitchFamily="2" charset="2"/>
              <a:buChar char="q"/>
            </a:pPr>
            <a:r>
              <a:rPr lang="en-US" altLang="en-US" sz="2800" dirty="0">
                <a:solidFill>
                  <a:schemeClr val="tx1"/>
                </a:solidFill>
                <a:latin typeface="Times New Roman" panose="02020603050405020304" pitchFamily="18" charset="0"/>
                <a:cs typeface="Times New Roman" panose="02020603050405020304" pitchFamily="18" charset="0"/>
              </a:rPr>
              <a:t>Most of the constitutional or governmental powers allocated to the central government, making it the dominant power.</a:t>
            </a:r>
          </a:p>
          <a:p>
            <a:pPr marL="457200" indent="-457200" eaLnBrk="1" hangingPunct="1">
              <a:buFont typeface="Wingdings" panose="05000000000000000000" pitchFamily="2" charset="2"/>
              <a:buChar char="q"/>
            </a:pPr>
            <a:r>
              <a:rPr lang="en-US" altLang="en-US" sz="2800" dirty="0">
                <a:solidFill>
                  <a:schemeClr val="tx1"/>
                </a:solidFill>
                <a:latin typeface="Times New Roman" panose="02020603050405020304" pitchFamily="18" charset="0"/>
                <a:cs typeface="Times New Roman" panose="02020603050405020304" pitchFamily="18" charset="0"/>
              </a:rPr>
              <a:t>A presidential system of government is also adopted- three main branches of government differently composed.</a:t>
            </a:r>
          </a:p>
        </p:txBody>
      </p:sp>
      <p:sp>
        <p:nvSpPr>
          <p:cNvPr id="3" name="Slide Number Placeholder 2">
            <a:extLst>
              <a:ext uri="{FF2B5EF4-FFF2-40B4-BE49-F238E27FC236}">
                <a16:creationId xmlns:a16="http://schemas.microsoft.com/office/drawing/2014/main" id="{196F27F4-36EB-1ADE-EA5E-FC8341164885}"/>
              </a:ext>
            </a:extLst>
          </p:cNvPr>
          <p:cNvSpPr>
            <a:spLocks noGrp="1"/>
          </p:cNvSpPr>
          <p:nvPr>
            <p:ph type="sldNum" sz="quarter" idx="12"/>
          </p:nvPr>
        </p:nvSpPr>
        <p:spPr/>
        <p:txBody>
          <a:bodyPr/>
          <a:lstStyle/>
          <a:p>
            <a:pPr>
              <a:defRPr/>
            </a:pPr>
            <a:fld id="{E9E54798-F86D-41A3-B82E-3E0A7199418F}" type="slidenum">
              <a:rPr lang="en-GB" smtClean="0"/>
              <a:pPr>
                <a:defRPr/>
              </a:pPr>
              <a:t>12</a:t>
            </a:fld>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07B8C-9DEC-99D4-9FD6-88AAA56BCCF3}"/>
              </a:ext>
            </a:extLst>
          </p:cNvPr>
          <p:cNvSpPr>
            <a:spLocks noGrp="1"/>
          </p:cNvSpPr>
          <p:nvPr>
            <p:ph type="title"/>
          </p:nvPr>
        </p:nvSpPr>
        <p:spPr/>
        <p:txBody>
          <a:bodyPr/>
          <a:lstStyle/>
          <a:p>
            <a:pPr algn="ctr" eaLnBrk="1" hangingPunct="1">
              <a:defRPr/>
            </a:pPr>
            <a:r>
              <a:rPr lang="en-GB" dirty="0">
                <a:solidFill>
                  <a:schemeClr val="tx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Governance Structure Under Presidential System (1979-1983 &amp; 1999 to date)</a:t>
            </a:r>
            <a:endParaRPr lang="en-US" dirty="0">
              <a:solidFill>
                <a:schemeClr val="tx1"/>
              </a:solidFill>
            </a:endParaRPr>
          </a:p>
        </p:txBody>
      </p:sp>
      <p:sp>
        <p:nvSpPr>
          <p:cNvPr id="16387" name="Content Placeholder 2">
            <a:extLst>
              <a:ext uri="{FF2B5EF4-FFF2-40B4-BE49-F238E27FC236}">
                <a16:creationId xmlns:a16="http://schemas.microsoft.com/office/drawing/2014/main" id="{DFDA0E04-1861-498C-3F79-386B09C1BA54}"/>
              </a:ext>
            </a:extLst>
          </p:cNvPr>
          <p:cNvSpPr>
            <a:spLocks noGrp="1" noChangeArrowheads="1"/>
          </p:cNvSpPr>
          <p:nvPr>
            <p:ph idx="1"/>
          </p:nvPr>
        </p:nvSpPr>
        <p:spPr>
          <a:xfrm>
            <a:off x="1143002" y="2293256"/>
            <a:ext cx="9872871" cy="3802743"/>
          </a:xfrm>
        </p:spPr>
        <p:txBody>
          <a:bodyPr>
            <a:normAutofit/>
          </a:bodyPr>
          <a:lstStyle/>
          <a:p>
            <a:pPr eaLnBrk="1" hangingPunct="1"/>
            <a:r>
              <a:rPr lang="en-US" altLang="en-US" sz="2400" dirty="0">
                <a:solidFill>
                  <a:schemeClr val="tx1"/>
                </a:solidFill>
                <a:latin typeface="Times New Roman" panose="02020603050405020304" pitchFamily="18" charset="0"/>
                <a:cs typeface="Times New Roman" panose="02020603050405020304" pitchFamily="18" charset="0"/>
              </a:rPr>
              <a:t>The 1999 Constitution provided for the current governance structure in the country. </a:t>
            </a:r>
          </a:p>
          <a:p>
            <a:pPr eaLnBrk="1" hangingPunct="1"/>
            <a:r>
              <a:rPr lang="en-US" altLang="en-US" sz="2400" dirty="0">
                <a:solidFill>
                  <a:schemeClr val="tx1"/>
                </a:solidFill>
                <a:latin typeface="Times New Roman" panose="02020603050405020304" pitchFamily="18" charset="0"/>
                <a:cs typeface="Times New Roman" panose="02020603050405020304" pitchFamily="18" charset="0"/>
              </a:rPr>
              <a:t>The structure consists of a federal government, 36 federating units and a federal capital, and 774 local governments. </a:t>
            </a:r>
          </a:p>
          <a:p>
            <a:pPr eaLnBrk="1" hangingPunct="1"/>
            <a:r>
              <a:rPr lang="en-US" altLang="en-US" sz="2400" dirty="0">
                <a:solidFill>
                  <a:schemeClr val="tx1"/>
                </a:solidFill>
                <a:latin typeface="Times New Roman" panose="02020603050405020304" pitchFamily="18" charset="0"/>
                <a:cs typeface="Times New Roman" panose="02020603050405020304" pitchFamily="18" charset="0"/>
              </a:rPr>
              <a:t>At the federal level, governance is conducted through three organs: the executive, the legislative, and the judiciary</a:t>
            </a:r>
            <a:endParaRPr lang="en-US" altLang="en-US" sz="2400" dirty="0">
              <a:solidFill>
                <a:schemeClr val="tx1"/>
              </a:solidFill>
            </a:endParaRPr>
          </a:p>
        </p:txBody>
      </p:sp>
      <p:sp>
        <p:nvSpPr>
          <p:cNvPr id="3" name="Slide Number Placeholder 2">
            <a:extLst>
              <a:ext uri="{FF2B5EF4-FFF2-40B4-BE49-F238E27FC236}">
                <a16:creationId xmlns:a16="http://schemas.microsoft.com/office/drawing/2014/main" id="{F8741831-9033-5358-CA3D-D3FF03D7D03B}"/>
              </a:ext>
            </a:extLst>
          </p:cNvPr>
          <p:cNvSpPr>
            <a:spLocks noGrp="1"/>
          </p:cNvSpPr>
          <p:nvPr>
            <p:ph type="sldNum" sz="quarter" idx="12"/>
          </p:nvPr>
        </p:nvSpPr>
        <p:spPr/>
        <p:txBody>
          <a:bodyPr/>
          <a:lstStyle/>
          <a:p>
            <a:pPr>
              <a:defRPr/>
            </a:pPr>
            <a:fld id="{E9E54798-F86D-41A3-B82E-3E0A7199418F}" type="slidenum">
              <a:rPr lang="en-GB" smtClean="0"/>
              <a:pPr>
                <a:defRPr/>
              </a:pPr>
              <a:t>13</a:t>
            </a:fld>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67C9B2B9-CAC7-736A-F58E-50FE416D4C3C}"/>
              </a:ext>
            </a:extLst>
          </p:cNvPr>
          <p:cNvSpPr>
            <a:spLocks noGrp="1" noChangeArrowheads="1"/>
          </p:cNvSpPr>
          <p:nvPr>
            <p:ph type="title"/>
          </p:nvPr>
        </p:nvSpPr>
        <p:spPr>
          <a:xfrm>
            <a:off x="838200" y="365125"/>
            <a:ext cx="10515600" cy="811213"/>
          </a:xfrm>
        </p:spPr>
        <p:txBody>
          <a:bodyPr/>
          <a:lstStyle/>
          <a:p>
            <a:pPr algn="ctr" eaLnBrk="1" hangingPunct="1"/>
            <a:r>
              <a:rPr lang="en-US" altLang="en-US" b="1" dirty="0">
                <a:solidFill>
                  <a:schemeClr val="tx1"/>
                </a:solidFill>
              </a:rPr>
              <a:t>Governance Structure</a:t>
            </a:r>
          </a:p>
        </p:txBody>
      </p:sp>
      <p:sp>
        <p:nvSpPr>
          <p:cNvPr id="17411" name="Content Placeholder 2">
            <a:extLst>
              <a:ext uri="{FF2B5EF4-FFF2-40B4-BE49-F238E27FC236}">
                <a16:creationId xmlns:a16="http://schemas.microsoft.com/office/drawing/2014/main" id="{A8AD6A00-2C6F-A4D4-4FC2-D85B4EBB695C}"/>
              </a:ext>
            </a:extLst>
          </p:cNvPr>
          <p:cNvSpPr>
            <a:spLocks noGrp="1" noChangeArrowheads="1"/>
          </p:cNvSpPr>
          <p:nvPr>
            <p:ph idx="1"/>
          </p:nvPr>
        </p:nvSpPr>
        <p:spPr>
          <a:xfrm>
            <a:off x="1407885" y="1364343"/>
            <a:ext cx="10319657" cy="4949371"/>
          </a:xfrm>
        </p:spPr>
        <p:txBody>
          <a:bodyPr>
            <a:normAutofit/>
          </a:bodyPr>
          <a:lstStyle/>
          <a:p>
            <a:pPr eaLnBrk="1" hangingPunct="1">
              <a:buFont typeface="Wingdings" panose="05000000000000000000" pitchFamily="2" charset="2"/>
              <a:buChar char="q"/>
            </a:pPr>
            <a:r>
              <a:rPr lang="en-US" altLang="en-US" sz="2800" dirty="0">
                <a:solidFill>
                  <a:schemeClr val="tx1"/>
                </a:solidFill>
                <a:latin typeface="Times New Roman" panose="02020603050405020304" pitchFamily="18" charset="0"/>
                <a:cs typeface="Times New Roman" panose="02020603050405020304" pitchFamily="18" charset="0"/>
              </a:rPr>
              <a:t>The executive powers of the Federation are vested in the President and can be exercised on his/her behalf by the VP or a Minister.</a:t>
            </a:r>
          </a:p>
          <a:p>
            <a:pPr eaLnBrk="1" hangingPunct="1">
              <a:buFont typeface="Wingdings" panose="05000000000000000000" pitchFamily="2" charset="2"/>
              <a:buChar char="q"/>
            </a:pPr>
            <a:r>
              <a:rPr lang="en-US" altLang="en-US" sz="2800" dirty="0">
                <a:solidFill>
                  <a:schemeClr val="tx1"/>
                </a:solidFill>
                <a:latin typeface="Times New Roman" panose="02020603050405020304" pitchFamily="18" charset="0"/>
                <a:cs typeface="Times New Roman" panose="02020603050405020304" pitchFamily="18" charset="0"/>
              </a:rPr>
              <a:t>The President is the Head of State, Chief Executive, and the Commander-in-Chief of the Armed Forces. </a:t>
            </a:r>
          </a:p>
          <a:p>
            <a:pPr eaLnBrk="1" hangingPunct="1">
              <a:buFont typeface="Wingdings" panose="05000000000000000000" pitchFamily="2" charset="2"/>
              <a:buChar char="q"/>
            </a:pPr>
            <a:r>
              <a:rPr lang="en-US" altLang="en-US" sz="2800" dirty="0">
                <a:solidFill>
                  <a:schemeClr val="tx1"/>
                </a:solidFill>
                <a:latin typeface="Times New Roman" panose="02020603050405020304" pitchFamily="18" charset="0"/>
                <a:cs typeface="Times New Roman" panose="02020603050405020304" pitchFamily="18" charset="0"/>
              </a:rPr>
              <a:t>The Constitution compels the President to apply the principle of Federal Character in appointing ministers. Thus, the President must appoint at least one minister from each state who is an indigene of those states.</a:t>
            </a:r>
          </a:p>
          <a:p>
            <a:pPr eaLnBrk="1" hangingPunct="1">
              <a:buFont typeface="Wingdings" panose="05000000000000000000" pitchFamily="2" charset="2"/>
              <a:buChar char="q"/>
            </a:pPr>
            <a:r>
              <a:rPr lang="en-US" altLang="en-US" sz="2800" dirty="0">
                <a:solidFill>
                  <a:schemeClr val="tx1"/>
                </a:solidFill>
                <a:latin typeface="Times New Roman" panose="02020603050405020304" pitchFamily="18" charset="0"/>
                <a:cs typeface="Times New Roman" panose="02020603050405020304" pitchFamily="18" charset="0"/>
              </a:rPr>
              <a:t>Attached to the executive arms are 14 Federal Executive Bodies.</a:t>
            </a:r>
          </a:p>
          <a:p>
            <a:pPr eaLnBrk="1" hangingPunct="1">
              <a:buFont typeface="Wingdings" panose="05000000000000000000" pitchFamily="2" charset="2"/>
              <a:buChar char="q"/>
            </a:pPr>
            <a:r>
              <a:rPr lang="en-US" altLang="en-US" sz="2800" dirty="0">
                <a:solidFill>
                  <a:schemeClr val="tx1"/>
                </a:solidFill>
                <a:latin typeface="Times New Roman" panose="02020603050405020304" pitchFamily="18" charset="0"/>
                <a:cs typeface="Times New Roman" panose="02020603050405020304" pitchFamily="18" charset="0"/>
              </a:rPr>
              <a:t>Nigeria operates a bicameral legislature-the Senate and the </a:t>
            </a:r>
            <a:r>
              <a:rPr lang="en-US" altLang="en-US" sz="2800" dirty="0" err="1">
                <a:solidFill>
                  <a:schemeClr val="tx1"/>
                </a:solidFill>
                <a:latin typeface="Times New Roman" panose="02020603050405020304" pitchFamily="18" charset="0"/>
                <a:cs typeface="Times New Roman" panose="02020603050405020304" pitchFamily="18" charset="0"/>
              </a:rPr>
              <a:t>HoR</a:t>
            </a:r>
            <a:r>
              <a:rPr lang="en-US" altLang="en-US" sz="2800" dirty="0">
                <a:solidFill>
                  <a:schemeClr val="tx1"/>
                </a:solidFill>
                <a:latin typeface="Times New Roman" panose="02020603050405020304" pitchFamily="18" charset="0"/>
                <a:cs typeface="Times New Roman" panose="02020603050405020304" pitchFamily="18" charset="0"/>
              </a:rPr>
              <a:t> Federation”.</a:t>
            </a:r>
            <a:endParaRPr lang="en-GB" altLang="en-US" sz="2800" dirty="0">
              <a:solidFill>
                <a:schemeClr val="tx1"/>
              </a:solidFill>
              <a:latin typeface="Times New Roman" panose="02020603050405020304" pitchFamily="18" charset="0"/>
              <a:cs typeface="Times New Roman" panose="02020603050405020304" pitchFamily="18" charset="0"/>
            </a:endParaRPr>
          </a:p>
          <a:p>
            <a:pPr eaLnBrk="1" hangingPunct="1"/>
            <a:endParaRPr lang="en-US" altLang="en-US" sz="2800" dirty="0"/>
          </a:p>
        </p:txBody>
      </p:sp>
      <p:sp>
        <p:nvSpPr>
          <p:cNvPr id="2" name="Slide Number Placeholder 1">
            <a:extLst>
              <a:ext uri="{FF2B5EF4-FFF2-40B4-BE49-F238E27FC236}">
                <a16:creationId xmlns:a16="http://schemas.microsoft.com/office/drawing/2014/main" id="{4E6D243A-46CC-C61E-7880-1932D512D09D}"/>
              </a:ext>
            </a:extLst>
          </p:cNvPr>
          <p:cNvSpPr>
            <a:spLocks noGrp="1"/>
          </p:cNvSpPr>
          <p:nvPr>
            <p:ph type="sldNum" sz="quarter" idx="12"/>
          </p:nvPr>
        </p:nvSpPr>
        <p:spPr/>
        <p:txBody>
          <a:bodyPr/>
          <a:lstStyle/>
          <a:p>
            <a:pPr>
              <a:defRPr/>
            </a:pPr>
            <a:fld id="{E9E54798-F86D-41A3-B82E-3E0A7199418F}" type="slidenum">
              <a:rPr lang="en-GB" smtClean="0"/>
              <a:pPr>
                <a:defRPr/>
              </a:pPr>
              <a:t>14</a:t>
            </a:fld>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058B52BD-A3FC-1761-A159-522F44926704}"/>
              </a:ext>
            </a:extLst>
          </p:cNvPr>
          <p:cNvSpPr>
            <a:spLocks noGrp="1" noChangeArrowheads="1"/>
          </p:cNvSpPr>
          <p:nvPr>
            <p:ph type="title"/>
          </p:nvPr>
        </p:nvSpPr>
        <p:spPr>
          <a:xfrm>
            <a:off x="1360714" y="186269"/>
            <a:ext cx="10515600" cy="1128713"/>
          </a:xfrm>
        </p:spPr>
        <p:txBody>
          <a:bodyPr/>
          <a:lstStyle/>
          <a:p>
            <a:pPr algn="ctr" eaLnBrk="1" hangingPunct="1"/>
            <a:r>
              <a:rPr lang="en-US" altLang="en-US" b="1" dirty="0">
                <a:solidFill>
                  <a:schemeClr val="tx1"/>
                </a:solidFill>
              </a:rPr>
              <a:t>Comparative Perspective</a:t>
            </a:r>
          </a:p>
        </p:txBody>
      </p:sp>
      <p:graphicFrame>
        <p:nvGraphicFramePr>
          <p:cNvPr id="4" name="Table 4">
            <a:extLst>
              <a:ext uri="{FF2B5EF4-FFF2-40B4-BE49-F238E27FC236}">
                <a16:creationId xmlns:a16="http://schemas.microsoft.com/office/drawing/2014/main" id="{92C965DA-8B50-4596-30F6-EFA1789E2CBB}"/>
              </a:ext>
            </a:extLst>
          </p:cNvPr>
          <p:cNvGraphicFramePr>
            <a:graphicFrameLocks noGrp="1"/>
          </p:cNvGraphicFramePr>
          <p:nvPr>
            <p:ph idx="1"/>
          </p:nvPr>
        </p:nvGraphicFramePr>
        <p:xfrm>
          <a:off x="1360714" y="1297066"/>
          <a:ext cx="10515601" cy="5238218"/>
        </p:xfrm>
        <a:graphic>
          <a:graphicData uri="http://schemas.openxmlformats.org/drawingml/2006/table">
            <a:tbl>
              <a:tblPr firstRow="1" bandRow="1">
                <a:tableStyleId>{7E9639D4-E3E2-4D34-9284-5A2195B3D0D7}</a:tableStyleId>
              </a:tblPr>
              <a:tblGrid>
                <a:gridCol w="710682">
                  <a:extLst>
                    <a:ext uri="{9D8B030D-6E8A-4147-A177-3AD203B41FA5}">
                      <a16:colId xmlns:a16="http://schemas.microsoft.com/office/drawing/2014/main" val="20000"/>
                    </a:ext>
                  </a:extLst>
                </a:gridCol>
                <a:gridCol w="1026367">
                  <a:extLst>
                    <a:ext uri="{9D8B030D-6E8A-4147-A177-3AD203B41FA5}">
                      <a16:colId xmlns:a16="http://schemas.microsoft.com/office/drawing/2014/main" val="20001"/>
                    </a:ext>
                  </a:extLst>
                </a:gridCol>
                <a:gridCol w="2631234">
                  <a:extLst>
                    <a:ext uri="{9D8B030D-6E8A-4147-A177-3AD203B41FA5}">
                      <a16:colId xmlns:a16="http://schemas.microsoft.com/office/drawing/2014/main" val="20002"/>
                    </a:ext>
                  </a:extLst>
                </a:gridCol>
                <a:gridCol w="1640631">
                  <a:extLst>
                    <a:ext uri="{9D8B030D-6E8A-4147-A177-3AD203B41FA5}">
                      <a16:colId xmlns:a16="http://schemas.microsoft.com/office/drawing/2014/main" val="20003"/>
                    </a:ext>
                  </a:extLst>
                </a:gridCol>
                <a:gridCol w="1502229">
                  <a:extLst>
                    <a:ext uri="{9D8B030D-6E8A-4147-A177-3AD203B41FA5}">
                      <a16:colId xmlns:a16="http://schemas.microsoft.com/office/drawing/2014/main" val="20004"/>
                    </a:ext>
                  </a:extLst>
                </a:gridCol>
                <a:gridCol w="1502229">
                  <a:extLst>
                    <a:ext uri="{9D8B030D-6E8A-4147-A177-3AD203B41FA5}">
                      <a16:colId xmlns:a16="http://schemas.microsoft.com/office/drawing/2014/main" val="20005"/>
                    </a:ext>
                  </a:extLst>
                </a:gridCol>
                <a:gridCol w="1502229">
                  <a:extLst>
                    <a:ext uri="{9D8B030D-6E8A-4147-A177-3AD203B41FA5}">
                      <a16:colId xmlns:a16="http://schemas.microsoft.com/office/drawing/2014/main" val="20006"/>
                    </a:ext>
                  </a:extLst>
                </a:gridCol>
              </a:tblGrid>
              <a:tr h="739248">
                <a:tc>
                  <a:txBody>
                    <a:bodyPr/>
                    <a:lstStyle/>
                    <a:p>
                      <a:pPr algn="ctr">
                        <a:lnSpc>
                          <a:spcPct val="107000"/>
                        </a:lnSpc>
                        <a:spcAft>
                          <a:spcPts val="0"/>
                        </a:spcAft>
                      </a:pPr>
                      <a:r>
                        <a:rPr lang="en-US" sz="1600" b="1" kern="100" dirty="0">
                          <a:solidFill>
                            <a:schemeClr val="tx1"/>
                          </a:solidFill>
                          <a:effectLst/>
                        </a:rPr>
                        <a:t>S/N</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US" sz="1600" b="1" kern="100" dirty="0">
                          <a:solidFill>
                            <a:schemeClr val="tx1"/>
                          </a:solidFill>
                          <a:effectLst/>
                        </a:rPr>
                        <a:t>State</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US" sz="1600" b="1" kern="100" dirty="0">
                          <a:solidFill>
                            <a:schemeClr val="tx1"/>
                          </a:solidFill>
                          <a:effectLst/>
                        </a:rPr>
                        <a:t>Head of State Annual Salary ($US)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US" sz="1600" b="1" kern="100" dirty="0">
                          <a:solidFill>
                            <a:schemeClr val="tx1"/>
                          </a:solidFill>
                          <a:effectLst/>
                        </a:rPr>
                        <a:t>GDP Per capita ($US)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US" sz="1600" b="1" kern="100" dirty="0">
                          <a:solidFill>
                            <a:schemeClr val="tx1"/>
                          </a:solidFill>
                          <a:effectLst/>
                        </a:rPr>
                        <a:t>Salary of Head of State as % GDP Per capita</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US" sz="1600" b="1" kern="100" dirty="0">
                          <a:solidFill>
                            <a:schemeClr val="tx1"/>
                          </a:solidFill>
                          <a:effectLst/>
                        </a:rPr>
                        <a:t>Minimum Wage Annual Salary ($US)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US" sz="1600" b="1" kern="100" dirty="0">
                          <a:solidFill>
                            <a:schemeClr val="tx1"/>
                          </a:solidFill>
                          <a:effectLst/>
                        </a:rPr>
                        <a:t>Minimum Wage as % of GDP per capita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00"/>
                  </a:ext>
                </a:extLst>
              </a:tr>
              <a:tr h="586712">
                <a:tc>
                  <a:txBody>
                    <a:bodyPr/>
                    <a:lstStyle/>
                    <a:p>
                      <a:pPr>
                        <a:lnSpc>
                          <a:spcPct val="107000"/>
                        </a:lnSpc>
                        <a:spcAft>
                          <a:spcPts val="0"/>
                        </a:spcAft>
                      </a:pPr>
                      <a:r>
                        <a:rPr lang="en-US" sz="1200" kern="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India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15,000 (Prime Minister)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7,334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205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674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38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706742">
                <a:tc>
                  <a:txBody>
                    <a:bodyPr/>
                    <a:lstStyle/>
                    <a:p>
                      <a:pPr>
                        <a:lnSpc>
                          <a:spcPct val="107000"/>
                        </a:lnSpc>
                        <a:spcAft>
                          <a:spcPts val="0"/>
                        </a:spcAft>
                      </a:pPr>
                      <a:r>
                        <a:rPr lang="en-US" sz="1200" kern="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South Africa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223,500 (President)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14,420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1248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3,671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78.2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706742">
                <a:tc>
                  <a:txBody>
                    <a:bodyPr/>
                    <a:lstStyle/>
                    <a:p>
                      <a:pPr>
                        <a:lnSpc>
                          <a:spcPct val="107000"/>
                        </a:lnSpc>
                        <a:spcAft>
                          <a:spcPts val="0"/>
                        </a:spcAft>
                      </a:pPr>
                      <a:r>
                        <a:rPr lang="en-US" sz="1200" kern="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United States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400,000 (President)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69,288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577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15,080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26.2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706742">
                <a:tc>
                  <a:txBody>
                    <a:bodyPr/>
                    <a:lstStyle/>
                    <a:p>
                      <a:pPr>
                        <a:lnSpc>
                          <a:spcPct val="107000"/>
                        </a:lnSpc>
                        <a:spcAft>
                          <a:spcPts val="0"/>
                        </a:spcAft>
                      </a:pPr>
                      <a:r>
                        <a:rPr lang="en-US" sz="1200" kern="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Canada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290,000 (Prime Minister)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52,085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542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24,128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49.5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586712">
                <a:tc>
                  <a:txBody>
                    <a:bodyPr/>
                    <a:lstStyle/>
                    <a:p>
                      <a:pPr>
                        <a:lnSpc>
                          <a:spcPct val="107000"/>
                        </a:lnSpc>
                        <a:spcAft>
                          <a:spcPts val="0"/>
                        </a:spcAft>
                      </a:pPr>
                      <a:r>
                        <a:rPr lang="en-US" sz="1200" kern="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Mexico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67,903 (President)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20,037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335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3,104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36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586712">
                <a:tc>
                  <a:txBody>
                    <a:bodyPr/>
                    <a:lstStyle/>
                    <a:p>
                      <a:pPr>
                        <a:lnSpc>
                          <a:spcPct val="107000"/>
                        </a:lnSpc>
                        <a:spcAft>
                          <a:spcPts val="0"/>
                        </a:spcAft>
                      </a:pPr>
                      <a:r>
                        <a:rPr lang="en-US" sz="1200" kern="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Brazil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102,524 (President)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16,056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430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2,923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47.6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586712">
                <a:tc>
                  <a:txBody>
                    <a:bodyPr/>
                    <a:lstStyle/>
                    <a:p>
                      <a:pPr>
                        <a:lnSpc>
                          <a:spcPct val="107000"/>
                        </a:lnSpc>
                        <a:spcAft>
                          <a:spcPts val="0"/>
                        </a:spcAft>
                      </a:pPr>
                      <a:r>
                        <a:rPr lang="en-US" sz="1200" kern="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Nigeria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69,000 (President)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solidFill>
                            <a:srgbClr val="FF0000"/>
                          </a:solidFill>
                          <a:effectLst/>
                        </a:rPr>
                        <a:t>5,459</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145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a:effectLst/>
                        </a:rPr>
                        <a:t>901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kern="100" dirty="0">
                          <a:effectLst/>
                        </a:rPr>
                        <a:t>49.7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sp>
        <p:nvSpPr>
          <p:cNvPr id="2" name="Slide Number Placeholder 1">
            <a:extLst>
              <a:ext uri="{FF2B5EF4-FFF2-40B4-BE49-F238E27FC236}">
                <a16:creationId xmlns:a16="http://schemas.microsoft.com/office/drawing/2014/main" id="{3C7FF751-1D14-F943-5D08-D6EBBC2C4083}"/>
              </a:ext>
            </a:extLst>
          </p:cNvPr>
          <p:cNvSpPr>
            <a:spLocks noGrp="1"/>
          </p:cNvSpPr>
          <p:nvPr>
            <p:ph type="sldNum" sz="quarter" idx="12"/>
          </p:nvPr>
        </p:nvSpPr>
        <p:spPr/>
        <p:txBody>
          <a:bodyPr/>
          <a:lstStyle/>
          <a:p>
            <a:pPr>
              <a:defRPr/>
            </a:pPr>
            <a:fld id="{E9E54798-F86D-41A3-B82E-3E0A7199418F}" type="slidenum">
              <a:rPr lang="en-GB" smtClean="0"/>
              <a:pPr>
                <a:defRPr/>
              </a:pPr>
              <a:t>15</a:t>
            </a:fld>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BFD6CDA6-27EC-4197-5E6D-30218A9CCCF4}"/>
              </a:ext>
            </a:extLst>
          </p:cNvPr>
          <p:cNvSpPr>
            <a:spLocks noGrp="1" noChangeArrowheads="1"/>
          </p:cNvSpPr>
          <p:nvPr>
            <p:ph type="title"/>
          </p:nvPr>
        </p:nvSpPr>
        <p:spPr/>
        <p:txBody>
          <a:bodyPr/>
          <a:lstStyle/>
          <a:p>
            <a:pPr algn="ctr" eaLnBrk="1" hangingPunct="1"/>
            <a:r>
              <a:rPr lang="en-US" altLang="en-US" b="1" dirty="0">
                <a:solidFill>
                  <a:schemeClr val="tx1"/>
                </a:solidFill>
              </a:rPr>
              <a:t>Comparative Perspective (contd.)</a:t>
            </a:r>
          </a:p>
        </p:txBody>
      </p:sp>
      <p:sp>
        <p:nvSpPr>
          <p:cNvPr id="19459" name="Content Placeholder 2">
            <a:extLst>
              <a:ext uri="{FF2B5EF4-FFF2-40B4-BE49-F238E27FC236}">
                <a16:creationId xmlns:a16="http://schemas.microsoft.com/office/drawing/2014/main" id="{D38D5758-C117-716A-3592-BA25AD1639C5}"/>
              </a:ext>
            </a:extLst>
          </p:cNvPr>
          <p:cNvSpPr>
            <a:spLocks noGrp="1" noChangeArrowheads="1"/>
          </p:cNvSpPr>
          <p:nvPr>
            <p:ph idx="1"/>
          </p:nvPr>
        </p:nvSpPr>
        <p:spPr/>
        <p:txBody>
          <a:bodyPr>
            <a:normAutofit fontScale="92500" lnSpcReduction="20000"/>
          </a:bodyPr>
          <a:lstStyle/>
          <a:p>
            <a:pPr algn="just" eaLnBrk="1" hangingPunct="1">
              <a:lnSpc>
                <a:spcPct val="110000"/>
              </a:lnSpc>
            </a:pPr>
            <a:r>
              <a:rPr lang="en-US" altLang="en-US" sz="2800" dirty="0">
                <a:solidFill>
                  <a:schemeClr val="tx1"/>
                </a:solidFill>
                <a:latin typeface="Times New Roman" panose="02020603050405020304" pitchFamily="18" charset="0"/>
                <a:cs typeface="Times New Roman" panose="02020603050405020304" pitchFamily="18" charset="0"/>
              </a:rPr>
              <a:t>The minimum wage in sampled countries is a small fraction of government spending, and the President's salary as a share of GDP is high in countries such as South Africa, Canada, and Nigeria.</a:t>
            </a:r>
          </a:p>
          <a:p>
            <a:pPr eaLnBrk="1" hangingPunct="1">
              <a:lnSpc>
                <a:spcPct val="110000"/>
              </a:lnSpc>
            </a:pPr>
            <a:endParaRPr lang="en-US" altLang="en-US" sz="2800" dirty="0">
              <a:solidFill>
                <a:schemeClr val="tx1"/>
              </a:solidFill>
              <a:latin typeface="Times New Roman" panose="02020603050405020304" pitchFamily="18" charset="0"/>
              <a:cs typeface="Times New Roman" panose="02020603050405020304" pitchFamily="18" charset="0"/>
            </a:endParaRPr>
          </a:p>
          <a:p>
            <a:pPr eaLnBrk="1" hangingPunct="1">
              <a:lnSpc>
                <a:spcPct val="110000"/>
              </a:lnSpc>
            </a:pPr>
            <a:r>
              <a:rPr lang="en-US" altLang="en-US" sz="2800" dirty="0">
                <a:solidFill>
                  <a:schemeClr val="tx1"/>
                </a:solidFill>
                <a:latin typeface="Times New Roman" panose="02020603050405020304" pitchFamily="18" charset="0"/>
                <a:cs typeface="Times New Roman" panose="02020603050405020304" pitchFamily="18" charset="0"/>
              </a:rPr>
              <a:t>In Nigeria, the President's salary may seem modest, but there are significant "hidden" allowances (also for legislators, such as operating expenses, salary and benefits, and constituency projects, with additional allowances for housing, clothing, furniture, among others . not mentioned in official statements).</a:t>
            </a:r>
            <a:br>
              <a:rPr lang="en-US" altLang="en-US" sz="2800" dirty="0">
                <a:solidFill>
                  <a:schemeClr val="tx1"/>
                </a:solidFill>
                <a:latin typeface="Times New Roman" panose="02020603050405020304" pitchFamily="18" charset="0"/>
                <a:cs typeface="Times New Roman" panose="02020603050405020304" pitchFamily="18" charset="0"/>
              </a:rPr>
            </a:br>
            <a:endParaRPr lang="en-US" altLang="en-US" sz="2800" dirty="0">
              <a:solidFill>
                <a:schemeClr val="tx1"/>
              </a:solidFill>
            </a:endParaRPr>
          </a:p>
        </p:txBody>
      </p:sp>
      <p:sp>
        <p:nvSpPr>
          <p:cNvPr id="2" name="Slide Number Placeholder 1">
            <a:extLst>
              <a:ext uri="{FF2B5EF4-FFF2-40B4-BE49-F238E27FC236}">
                <a16:creationId xmlns:a16="http://schemas.microsoft.com/office/drawing/2014/main" id="{4AB61251-F3CD-F353-FF7A-ECA0B0D6D923}"/>
              </a:ext>
            </a:extLst>
          </p:cNvPr>
          <p:cNvSpPr>
            <a:spLocks noGrp="1"/>
          </p:cNvSpPr>
          <p:nvPr>
            <p:ph type="sldNum" sz="quarter" idx="12"/>
          </p:nvPr>
        </p:nvSpPr>
        <p:spPr/>
        <p:txBody>
          <a:bodyPr/>
          <a:lstStyle/>
          <a:p>
            <a:pPr>
              <a:defRPr/>
            </a:pPr>
            <a:fld id="{E9E54798-F86D-41A3-B82E-3E0A7199418F}" type="slidenum">
              <a:rPr lang="en-GB" smtClean="0"/>
              <a:pPr>
                <a:defRPr/>
              </a:pPr>
              <a:t>16</a:t>
            </a:fld>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36821" y="6382036"/>
            <a:ext cx="4586961" cy="307777"/>
          </a:xfrm>
          <a:prstGeom prst="rect">
            <a:avLst/>
          </a:prstGeom>
        </p:spPr>
        <p:txBody>
          <a:bodyPr wrap="none">
            <a:spAutoFit/>
          </a:bodyPr>
          <a:lstStyle/>
          <a:p>
            <a:r>
              <a:rPr lang="en-US" sz="1400" dirty="0"/>
              <a:t>Source: </a:t>
            </a:r>
            <a:r>
              <a:rPr lang="en-US" sz="1400" dirty="0" err="1"/>
              <a:t>Eme</a:t>
            </a:r>
            <a:r>
              <a:rPr lang="en-US" sz="1400" dirty="0"/>
              <a:t> and </a:t>
            </a:r>
            <a:r>
              <a:rPr lang="en-US" sz="1400" dirty="0" err="1"/>
              <a:t>Okeke</a:t>
            </a:r>
            <a:r>
              <a:rPr lang="en-US" sz="1400" dirty="0"/>
              <a:t> (2014); Oxfam International (2017) </a:t>
            </a:r>
          </a:p>
        </p:txBody>
      </p:sp>
      <p:sp>
        <p:nvSpPr>
          <p:cNvPr id="8" name="Title 7">
            <a:extLst>
              <a:ext uri="{FF2B5EF4-FFF2-40B4-BE49-F238E27FC236}">
                <a16:creationId xmlns:a16="http://schemas.microsoft.com/office/drawing/2014/main" id="{A08C6647-560E-46D7-6A37-A4B64AB83A1A}"/>
              </a:ext>
            </a:extLst>
          </p:cNvPr>
          <p:cNvSpPr>
            <a:spLocks noGrp="1"/>
          </p:cNvSpPr>
          <p:nvPr>
            <p:ph type="title"/>
          </p:nvPr>
        </p:nvSpPr>
        <p:spPr>
          <a:xfrm>
            <a:off x="2032001" y="168187"/>
            <a:ext cx="9265542" cy="888712"/>
          </a:xfrm>
        </p:spPr>
        <p:txBody>
          <a:bodyPr>
            <a:normAutofit/>
          </a:bodyPr>
          <a:lstStyle/>
          <a:p>
            <a:r>
              <a:rPr lang="en-US" sz="2400" b="1" dirty="0">
                <a:solidFill>
                  <a:schemeClr val="tx1"/>
                </a:solidFill>
                <a:latin typeface="Calibri" panose="020F0502020204030204" pitchFamily="34" charset="0"/>
                <a:cs typeface="Times New Roman" panose="02020603050405020304" pitchFamily="18" charset="0"/>
              </a:rPr>
              <a:t>Annual Earnings of Lawmakers in Selected Countries</a:t>
            </a:r>
            <a:endParaRPr lang="en-US" sz="2800" dirty="0"/>
          </a:p>
        </p:txBody>
      </p:sp>
      <p:graphicFrame>
        <p:nvGraphicFramePr>
          <p:cNvPr id="15" name="Chart 14">
            <a:extLst>
              <a:ext uri="{FF2B5EF4-FFF2-40B4-BE49-F238E27FC236}">
                <a16:creationId xmlns:a16="http://schemas.microsoft.com/office/drawing/2014/main" id="{B3A5ED84-8B83-02A7-C08A-D718ED068C04}"/>
              </a:ext>
            </a:extLst>
          </p:cNvPr>
          <p:cNvGraphicFramePr/>
          <p:nvPr/>
        </p:nvGraphicFramePr>
        <p:xfrm>
          <a:off x="2032001" y="879226"/>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16" name="Slide Number Placeholder 15">
            <a:extLst>
              <a:ext uri="{FF2B5EF4-FFF2-40B4-BE49-F238E27FC236}">
                <a16:creationId xmlns:a16="http://schemas.microsoft.com/office/drawing/2014/main" id="{DA71CF67-BAF5-FCE2-0BC9-C5B7815B2B8C}"/>
              </a:ext>
            </a:extLst>
          </p:cNvPr>
          <p:cNvSpPr>
            <a:spLocks noGrp="1"/>
          </p:cNvSpPr>
          <p:nvPr>
            <p:ph type="sldNum" sz="quarter" idx="12"/>
          </p:nvPr>
        </p:nvSpPr>
        <p:spPr/>
        <p:txBody>
          <a:bodyPr/>
          <a:lstStyle/>
          <a:p>
            <a:pPr>
              <a:defRPr/>
            </a:pPr>
            <a:fld id="{E9E54798-F86D-41A3-B82E-3E0A7199418F}" type="slidenum">
              <a:rPr lang="en-GB" smtClean="0"/>
              <a:pPr>
                <a:defRPr/>
              </a:pPr>
              <a:t>17</a:t>
            </a:fld>
            <a:endParaRPr lang="en-GB" dirty="0"/>
          </a:p>
        </p:txBody>
      </p:sp>
    </p:spTree>
    <p:extLst>
      <p:ext uri="{BB962C8B-B14F-4D97-AF65-F5344CB8AC3E}">
        <p14:creationId xmlns:p14="http://schemas.microsoft.com/office/powerpoint/2010/main" val="3150281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23CAC761-77DB-C646-8D29-7E7D26086661}"/>
              </a:ext>
            </a:extLst>
          </p:cNvPr>
          <p:cNvSpPr txBox="1"/>
          <p:nvPr/>
        </p:nvSpPr>
        <p:spPr>
          <a:xfrm>
            <a:off x="1589924" y="460040"/>
            <a:ext cx="8700557" cy="276999"/>
          </a:xfrm>
          <a:prstGeom prst="rect">
            <a:avLst/>
          </a:prstGeom>
          <a:noFill/>
        </p:spPr>
        <p:txBody>
          <a:bodyPr wrap="square" rtlCol="0">
            <a:spAutoFit/>
          </a:bodyPr>
          <a:lstStyle/>
          <a:p>
            <a:pPr algn="ctr"/>
            <a:r>
              <a:rPr lang="en-US" sz="1200" b="1" spc="150" dirty="0">
                <a:solidFill>
                  <a:schemeClr val="bg1">
                    <a:lumMod val="65000"/>
                  </a:schemeClr>
                </a:solidFill>
                <a:latin typeface="Poppins Light" pitchFamily="2" charset="77"/>
                <a:cs typeface="Poppins Light" pitchFamily="2" charset="77"/>
              </a:rPr>
              <a:t>GOVERNANCE STRUCTURE: US Vs NIGERIA</a:t>
            </a:r>
          </a:p>
        </p:txBody>
      </p:sp>
      <p:sp>
        <p:nvSpPr>
          <p:cNvPr id="2" name="Freeform 87">
            <a:extLst>
              <a:ext uri="{FF2B5EF4-FFF2-40B4-BE49-F238E27FC236}">
                <a16:creationId xmlns:a16="http://schemas.microsoft.com/office/drawing/2014/main" id="{8CCCFBEB-EEFB-9543-A659-1347AD813D3A}"/>
              </a:ext>
            </a:extLst>
          </p:cNvPr>
          <p:cNvSpPr>
            <a:spLocks noChangeArrowheads="1"/>
          </p:cNvSpPr>
          <p:nvPr/>
        </p:nvSpPr>
        <p:spPr bwMode="auto">
          <a:xfrm>
            <a:off x="6074614" y="1143000"/>
            <a:ext cx="32962" cy="5715000"/>
          </a:xfrm>
          <a:custGeom>
            <a:avLst/>
            <a:gdLst>
              <a:gd name="T0" fmla="*/ 25 w 52"/>
              <a:gd name="T1" fmla="*/ 0 h 9571"/>
              <a:gd name="T2" fmla="*/ 51 w 52"/>
              <a:gd name="T3" fmla="*/ 26 h 9571"/>
              <a:gd name="T4" fmla="*/ 51 w 52"/>
              <a:gd name="T5" fmla="*/ 9544 h 9571"/>
              <a:gd name="T6" fmla="*/ 25 w 52"/>
              <a:gd name="T7" fmla="*/ 9570 h 9571"/>
              <a:gd name="T8" fmla="*/ 0 w 52"/>
              <a:gd name="T9" fmla="*/ 9544 h 9571"/>
              <a:gd name="T10" fmla="*/ 0 w 52"/>
              <a:gd name="T11" fmla="*/ 26 h 9571"/>
              <a:gd name="T12" fmla="*/ 25 w 52"/>
              <a:gd name="T13" fmla="*/ 0 h 9571"/>
            </a:gdLst>
            <a:ahLst/>
            <a:cxnLst>
              <a:cxn ang="0">
                <a:pos x="T0" y="T1"/>
              </a:cxn>
              <a:cxn ang="0">
                <a:pos x="T2" y="T3"/>
              </a:cxn>
              <a:cxn ang="0">
                <a:pos x="T4" y="T5"/>
              </a:cxn>
              <a:cxn ang="0">
                <a:pos x="T6" y="T7"/>
              </a:cxn>
              <a:cxn ang="0">
                <a:pos x="T8" y="T9"/>
              </a:cxn>
              <a:cxn ang="0">
                <a:pos x="T10" y="T11"/>
              </a:cxn>
              <a:cxn ang="0">
                <a:pos x="T12" y="T13"/>
              </a:cxn>
            </a:cxnLst>
            <a:rect l="0" t="0" r="r" b="b"/>
            <a:pathLst>
              <a:path w="52" h="9571">
                <a:moveTo>
                  <a:pt x="25" y="0"/>
                </a:moveTo>
                <a:cubicBezTo>
                  <a:pt x="39" y="0"/>
                  <a:pt x="51" y="12"/>
                  <a:pt x="51" y="26"/>
                </a:cubicBezTo>
                <a:lnTo>
                  <a:pt x="51" y="9544"/>
                </a:lnTo>
                <a:cubicBezTo>
                  <a:pt x="51" y="9558"/>
                  <a:pt x="39" y="9570"/>
                  <a:pt x="25" y="9570"/>
                </a:cubicBezTo>
                <a:cubicBezTo>
                  <a:pt x="11" y="9570"/>
                  <a:pt x="0" y="9558"/>
                  <a:pt x="0" y="9544"/>
                </a:cubicBezTo>
                <a:lnTo>
                  <a:pt x="0" y="26"/>
                </a:lnTo>
                <a:cubicBezTo>
                  <a:pt x="0" y="12"/>
                  <a:pt x="11" y="0"/>
                  <a:pt x="25" y="0"/>
                </a:cubicBezTo>
              </a:path>
            </a:pathLst>
          </a:custGeom>
          <a:solidFill>
            <a:schemeClr val="tx1"/>
          </a:solidFill>
          <a:ln>
            <a:noFill/>
          </a:ln>
          <a:effectLst/>
        </p:spPr>
        <p:txBody>
          <a:bodyPr wrap="none" anchor="ctr"/>
          <a:lstStyle/>
          <a:p>
            <a:endParaRPr lang="en-US" sz="3265"/>
          </a:p>
        </p:txBody>
      </p:sp>
      <p:sp>
        <p:nvSpPr>
          <p:cNvPr id="22" name="Freeform 88">
            <a:extLst>
              <a:ext uri="{FF2B5EF4-FFF2-40B4-BE49-F238E27FC236}">
                <a16:creationId xmlns:a16="http://schemas.microsoft.com/office/drawing/2014/main" id="{7AB994F4-6FB8-A64A-85E3-9466FCF44E49}"/>
              </a:ext>
            </a:extLst>
          </p:cNvPr>
          <p:cNvSpPr>
            <a:spLocks noChangeArrowheads="1"/>
          </p:cNvSpPr>
          <p:nvPr/>
        </p:nvSpPr>
        <p:spPr bwMode="auto">
          <a:xfrm>
            <a:off x="6140538" y="2203554"/>
            <a:ext cx="2938213" cy="4271469"/>
          </a:xfrm>
          <a:prstGeom prst="round2DiagRect">
            <a:avLst>
              <a:gd name="adj1" fmla="val 50000"/>
              <a:gd name="adj2" fmla="val 4068"/>
            </a:avLst>
          </a:prstGeom>
          <a:pattFill prst="pct5">
            <a:fgClr>
              <a:schemeClr val="accent2"/>
            </a:fgClr>
            <a:bgClr>
              <a:schemeClr val="bg1"/>
            </a:bgClr>
          </a:pattFill>
          <a:ln>
            <a:noFill/>
          </a:ln>
          <a:effectLst/>
        </p:spPr>
        <p:txBody>
          <a:bodyPr wrap="none" anchor="ctr"/>
          <a:lstStyle/>
          <a:p>
            <a:endParaRPr lang="en-US" sz="3265"/>
          </a:p>
        </p:txBody>
      </p:sp>
      <p:sp>
        <p:nvSpPr>
          <p:cNvPr id="26" name="Subtitle 2">
            <a:extLst>
              <a:ext uri="{FF2B5EF4-FFF2-40B4-BE49-F238E27FC236}">
                <a16:creationId xmlns:a16="http://schemas.microsoft.com/office/drawing/2014/main" id="{5FF418B4-713F-3B45-A413-6EF79977913F}"/>
              </a:ext>
            </a:extLst>
          </p:cNvPr>
          <p:cNvSpPr txBox="1">
            <a:spLocks/>
          </p:cNvSpPr>
          <p:nvPr/>
        </p:nvSpPr>
        <p:spPr>
          <a:xfrm>
            <a:off x="1589924" y="1425840"/>
            <a:ext cx="4528488" cy="477451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171450" indent="-171450" algn="just">
              <a:lnSpc>
                <a:spcPct val="150000"/>
              </a:lnSpc>
              <a:buFont typeface="Wingdings" panose="05000000000000000000" pitchFamily="2" charset="2"/>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100</a:t>
            </a:r>
            <a:r>
              <a:rPr lang="en-US" b="1"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 </a:t>
            </a: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Senators</a:t>
            </a:r>
          </a:p>
          <a:p>
            <a:pPr marL="171450" indent="-171450" algn="just">
              <a:lnSpc>
                <a:spcPct val="150000"/>
              </a:lnSpc>
              <a:buFont typeface="Wingdings" panose="05000000000000000000" pitchFamily="2" charset="2"/>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435 House of Rep members</a:t>
            </a:r>
          </a:p>
          <a:p>
            <a:pPr marL="171450" indent="-171450" algn="just">
              <a:lnSpc>
                <a:spcPct val="150000"/>
              </a:lnSpc>
              <a:buFont typeface="Wingdings" panose="05000000000000000000" pitchFamily="2" charset="2"/>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Larger federation with 50 states</a:t>
            </a:r>
          </a:p>
          <a:p>
            <a:pPr marL="171450" indent="-171450" algn="just">
              <a:lnSpc>
                <a:spcPct val="150000"/>
              </a:lnSpc>
              <a:buFont typeface="Wingdings" panose="05000000000000000000" pitchFamily="2" charset="2"/>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Largest economy in the world by GDP</a:t>
            </a:r>
          </a:p>
          <a:p>
            <a:pPr marL="171450" indent="-171450" algn="just">
              <a:lnSpc>
                <a:spcPct val="150000"/>
              </a:lnSpc>
              <a:buFont typeface="Wingdings" panose="05000000000000000000" pitchFamily="2" charset="2"/>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3rd largest population in the world </a:t>
            </a:r>
          </a:p>
          <a:p>
            <a:pPr marL="171450" indent="-171450" algn="just">
              <a:lnSpc>
                <a:spcPct val="150000"/>
              </a:lnSpc>
              <a:buFont typeface="Wingdings" panose="05000000000000000000" pitchFamily="2" charset="2"/>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12 ministers</a:t>
            </a:r>
          </a:p>
        </p:txBody>
      </p:sp>
      <p:sp>
        <p:nvSpPr>
          <p:cNvPr id="27" name="TextBox 26">
            <a:extLst>
              <a:ext uri="{FF2B5EF4-FFF2-40B4-BE49-F238E27FC236}">
                <a16:creationId xmlns:a16="http://schemas.microsoft.com/office/drawing/2014/main" id="{4EBED771-21CB-C849-985B-90FCF9D005B2}"/>
              </a:ext>
            </a:extLst>
          </p:cNvPr>
          <p:cNvSpPr txBox="1"/>
          <p:nvPr/>
        </p:nvSpPr>
        <p:spPr>
          <a:xfrm>
            <a:off x="3709717" y="1118194"/>
            <a:ext cx="1914307" cy="369332"/>
          </a:xfrm>
          <a:prstGeom prst="rect">
            <a:avLst/>
          </a:prstGeom>
          <a:noFill/>
        </p:spPr>
        <p:txBody>
          <a:bodyPr wrap="none" rtlCol="0" anchor="b" anchorCtr="0">
            <a:spAutoFit/>
          </a:bodyPr>
          <a:lstStyle/>
          <a:p>
            <a:pPr algn="ctr"/>
            <a:r>
              <a:rPr lang="en-US" b="1" dirty="0">
                <a:latin typeface="Poppins" pitchFamily="2" charset="77"/>
                <a:ea typeface="League Spartan" charset="0"/>
                <a:cs typeface="Poppins" pitchFamily="2" charset="77"/>
              </a:rPr>
              <a:t>UNITED STATES</a:t>
            </a:r>
          </a:p>
        </p:txBody>
      </p:sp>
      <p:sp>
        <p:nvSpPr>
          <p:cNvPr id="38" name="Subtitle 2">
            <a:extLst>
              <a:ext uri="{FF2B5EF4-FFF2-40B4-BE49-F238E27FC236}">
                <a16:creationId xmlns:a16="http://schemas.microsoft.com/office/drawing/2014/main" id="{679C68FC-F3DE-9C4C-96FF-6A63300398CC}"/>
              </a:ext>
            </a:extLst>
          </p:cNvPr>
          <p:cNvSpPr txBox="1">
            <a:spLocks/>
          </p:cNvSpPr>
          <p:nvPr/>
        </p:nvSpPr>
        <p:spPr>
          <a:xfrm>
            <a:off x="6632587" y="1442694"/>
            <a:ext cx="5379722" cy="5245026"/>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171450" indent="-171450" algn="just">
              <a:lnSpc>
                <a:spcPct val="150000"/>
              </a:lnSpc>
              <a:buFont typeface="Arial" panose="020B0604020202020204" pitchFamily="34" charset="0"/>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109 Senators</a:t>
            </a:r>
          </a:p>
          <a:p>
            <a:pPr marL="171450" indent="-171450" algn="just">
              <a:lnSpc>
                <a:spcPct val="150000"/>
              </a:lnSpc>
              <a:buFont typeface="Arial" panose="020B0604020202020204" pitchFamily="34" charset="0"/>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360 House of Rep members</a:t>
            </a:r>
          </a:p>
          <a:p>
            <a:pPr marL="171450" indent="-171450" algn="just">
              <a:lnSpc>
                <a:spcPct val="150000"/>
              </a:lnSpc>
              <a:buFont typeface="Arial" panose="020B0604020202020204" pitchFamily="34" charset="0"/>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Smaller federation with 36 states</a:t>
            </a:r>
          </a:p>
          <a:p>
            <a:pPr marL="171450" indent="-171450" algn="just">
              <a:lnSpc>
                <a:spcPct val="150000"/>
              </a:lnSpc>
              <a:buFont typeface="Arial" panose="020B0604020202020204" pitchFamily="34" charset="0"/>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26th largest economy in the world by GDP</a:t>
            </a:r>
          </a:p>
          <a:p>
            <a:pPr marL="171450" indent="-171450" algn="just">
              <a:lnSpc>
                <a:spcPct val="150000"/>
              </a:lnSpc>
              <a:buFont typeface="Arial" panose="020B0604020202020204" pitchFamily="34" charset="0"/>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7th largest population in the world </a:t>
            </a:r>
          </a:p>
          <a:p>
            <a:pPr marL="171450" indent="-171450" algn="just">
              <a:lnSpc>
                <a:spcPct val="150000"/>
              </a:lnSpc>
              <a:buFont typeface="Arial" panose="020B0604020202020204" pitchFamily="34" charset="0"/>
              <a:buChar char="•"/>
            </a:pPr>
            <a:endPar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a:p>
            <a:pPr marL="171450" indent="-171450" algn="just">
              <a:lnSpc>
                <a:spcPct val="150000"/>
              </a:lnSpc>
              <a:buFont typeface="Arial" panose="020B0604020202020204" pitchFamily="34" charset="0"/>
              <a:buChar char="•"/>
            </a:pPr>
            <a:r>
              <a:rPr lang="en-US"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Over 40 ministers</a:t>
            </a:r>
          </a:p>
          <a:p>
            <a:pPr>
              <a:lnSpc>
                <a:spcPct val="150000"/>
              </a:lnSpc>
            </a:pPr>
            <a:endParaRPr lang="en-US" sz="1400" b="1"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9" name="TextBox 38">
            <a:extLst>
              <a:ext uri="{FF2B5EF4-FFF2-40B4-BE49-F238E27FC236}">
                <a16:creationId xmlns:a16="http://schemas.microsoft.com/office/drawing/2014/main" id="{5FBD38B4-803E-B945-BF16-8E88EA75CC3F}"/>
              </a:ext>
            </a:extLst>
          </p:cNvPr>
          <p:cNvSpPr txBox="1"/>
          <p:nvPr/>
        </p:nvSpPr>
        <p:spPr>
          <a:xfrm>
            <a:off x="7123796" y="1118194"/>
            <a:ext cx="1114409" cy="369332"/>
          </a:xfrm>
          <a:prstGeom prst="rect">
            <a:avLst/>
          </a:prstGeom>
          <a:noFill/>
        </p:spPr>
        <p:txBody>
          <a:bodyPr wrap="none" rtlCol="0" anchor="b" anchorCtr="0">
            <a:spAutoFit/>
          </a:bodyPr>
          <a:lstStyle/>
          <a:p>
            <a:pPr algn="ctr"/>
            <a:r>
              <a:rPr lang="en-US" b="1" dirty="0">
                <a:latin typeface="Poppins" pitchFamily="2" charset="77"/>
                <a:ea typeface="League Spartan" charset="0"/>
                <a:cs typeface="Poppins" pitchFamily="2" charset="77"/>
              </a:rPr>
              <a:t>NIGERIA</a:t>
            </a:r>
          </a:p>
        </p:txBody>
      </p:sp>
    </p:spTree>
    <p:extLst>
      <p:ext uri="{BB962C8B-B14F-4D97-AF65-F5344CB8AC3E}">
        <p14:creationId xmlns:p14="http://schemas.microsoft.com/office/powerpoint/2010/main" val="3714092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F81BB3-9C56-638E-43D9-2A3AC8CA3EB4}"/>
              </a:ext>
            </a:extLst>
          </p:cNvPr>
          <p:cNvSpPr>
            <a:spLocks noGrp="1"/>
          </p:cNvSpPr>
          <p:nvPr>
            <p:ph type="title"/>
          </p:nvPr>
        </p:nvSpPr>
        <p:spPr/>
        <p:txBody>
          <a:bodyPr/>
          <a:lstStyle/>
          <a:p>
            <a:r>
              <a:rPr lang="en-GB" sz="6000" b="1" dirty="0">
                <a:solidFill>
                  <a:schemeClr val="tx1"/>
                </a:solidFill>
              </a:rPr>
              <a:t>ECONOMIC DIMENSION</a:t>
            </a:r>
            <a:br>
              <a:rPr lang="en-GB" sz="6000" b="1" dirty="0">
                <a:solidFill>
                  <a:schemeClr val="tx1"/>
                </a:solidFill>
              </a:rPr>
            </a:br>
            <a:endParaRPr lang="en-US" dirty="0"/>
          </a:p>
        </p:txBody>
      </p:sp>
      <p:sp>
        <p:nvSpPr>
          <p:cNvPr id="4" name="Content Placeholder 3">
            <a:extLst>
              <a:ext uri="{FF2B5EF4-FFF2-40B4-BE49-F238E27FC236}">
                <a16:creationId xmlns:a16="http://schemas.microsoft.com/office/drawing/2014/main" id="{52182A21-EAE5-89DA-2655-C16FFC717A5C}"/>
              </a:ext>
            </a:extLst>
          </p:cNvPr>
          <p:cNvSpPr>
            <a:spLocks noGrp="1"/>
          </p:cNvSpPr>
          <p:nvPr>
            <p:ph type="body" idx="1"/>
          </p:nvPr>
        </p:nvSpPr>
        <p:spPr/>
        <p:txBody>
          <a:bodyPr>
            <a:normAutofit/>
          </a:bodyPr>
          <a:lstStyle/>
          <a:p>
            <a:endParaRPr lang="en-US" dirty="0"/>
          </a:p>
          <a:p>
            <a:endParaRPr lang="en-GB" dirty="0"/>
          </a:p>
          <a:p>
            <a:pPr algn="just"/>
            <a:endParaRPr lang="en-GB" sz="4400" b="1" dirty="0">
              <a:solidFill>
                <a:schemeClr val="tx1"/>
              </a:solidFill>
            </a:endParaRPr>
          </a:p>
          <a:p>
            <a:pPr algn="just"/>
            <a:endParaRPr lang="en-GB" sz="4400" b="1" dirty="0">
              <a:solidFill>
                <a:schemeClr val="tx1"/>
              </a:solidFill>
            </a:endParaRPr>
          </a:p>
        </p:txBody>
      </p:sp>
      <p:sp>
        <p:nvSpPr>
          <p:cNvPr id="2" name="Slide Number Placeholder 1">
            <a:extLst>
              <a:ext uri="{FF2B5EF4-FFF2-40B4-BE49-F238E27FC236}">
                <a16:creationId xmlns:a16="http://schemas.microsoft.com/office/drawing/2014/main" id="{F1E1E453-5EBF-78D0-0176-2F8CECEC29CF}"/>
              </a:ext>
            </a:extLst>
          </p:cNvPr>
          <p:cNvSpPr>
            <a:spLocks noGrp="1"/>
          </p:cNvSpPr>
          <p:nvPr>
            <p:ph type="sldNum" sz="quarter" idx="12"/>
          </p:nvPr>
        </p:nvSpPr>
        <p:spPr/>
        <p:txBody>
          <a:bodyPr/>
          <a:lstStyle/>
          <a:p>
            <a:pPr>
              <a:defRPr/>
            </a:pPr>
            <a:fld id="{F8BEEC99-3817-4258-9780-16DB3AE33349}" type="slidenum">
              <a:rPr lang="en-GB" smtClean="0"/>
              <a:pPr>
                <a:defRPr/>
              </a:pPr>
              <a:t>19</a:t>
            </a:fld>
            <a:endParaRPr lang="en-GB" dirty="0"/>
          </a:p>
        </p:txBody>
      </p:sp>
    </p:spTree>
    <p:extLst>
      <p:ext uri="{BB962C8B-B14F-4D97-AF65-F5344CB8AC3E}">
        <p14:creationId xmlns:p14="http://schemas.microsoft.com/office/powerpoint/2010/main" val="221671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157E0-4343-B02A-845B-19F2E90088EC}"/>
              </a:ext>
            </a:extLst>
          </p:cNvPr>
          <p:cNvSpPr>
            <a:spLocks noGrp="1"/>
          </p:cNvSpPr>
          <p:nvPr>
            <p:ph type="title"/>
          </p:nvPr>
        </p:nvSpPr>
        <p:spPr>
          <a:xfrm>
            <a:off x="1244184" y="112676"/>
            <a:ext cx="6071016" cy="1146498"/>
          </a:xfrm>
        </p:spPr>
        <p:txBody>
          <a:bodyPr/>
          <a:lstStyle/>
          <a:p>
            <a:r>
              <a:rPr lang="en-US" b="1" dirty="0">
                <a:solidFill>
                  <a:schemeClr val="tx1"/>
                </a:solidFill>
              </a:rPr>
              <a:t>Notions of cost</a:t>
            </a:r>
            <a:endParaRPr lang="en-GB" b="1" dirty="0">
              <a:solidFill>
                <a:schemeClr val="tx1"/>
              </a:solidFill>
            </a:endParaRPr>
          </a:p>
        </p:txBody>
      </p:sp>
      <p:sp>
        <p:nvSpPr>
          <p:cNvPr id="3" name="Content Placeholder 2">
            <a:extLst>
              <a:ext uri="{FF2B5EF4-FFF2-40B4-BE49-F238E27FC236}">
                <a16:creationId xmlns:a16="http://schemas.microsoft.com/office/drawing/2014/main" id="{301C7ADA-1B7A-9B3D-DF80-02D8E79F67C4}"/>
              </a:ext>
            </a:extLst>
          </p:cNvPr>
          <p:cNvSpPr>
            <a:spLocks noGrp="1"/>
          </p:cNvSpPr>
          <p:nvPr>
            <p:ph idx="1"/>
          </p:nvPr>
        </p:nvSpPr>
        <p:spPr>
          <a:xfrm>
            <a:off x="734518" y="1016834"/>
            <a:ext cx="11110230" cy="5079166"/>
          </a:xfrm>
        </p:spPr>
        <p:txBody>
          <a:bodyPr/>
          <a:lstStyle/>
          <a:p>
            <a:r>
              <a:rPr lang="en-US" sz="2200" dirty="0">
                <a:solidFill>
                  <a:srgbClr val="FF0000"/>
                </a:solidFill>
                <a:latin typeface="Times New Roman" panose="02020603050405020304" pitchFamily="18" charset="0"/>
                <a:cs typeface="Times New Roman" panose="02020603050405020304" pitchFamily="18" charset="0"/>
              </a:rPr>
              <a:t>Technocratic</a:t>
            </a:r>
            <a:r>
              <a:rPr lang="en-US" sz="2200" dirty="0">
                <a:solidFill>
                  <a:schemeClr val="tx1"/>
                </a:solidFill>
                <a:latin typeface="Times New Roman" panose="02020603050405020304" pitchFamily="18" charset="0"/>
                <a:cs typeface="Times New Roman" panose="02020603050405020304" pitchFamily="18" charset="0"/>
              </a:rPr>
              <a:t> Notion (money, expenditure)</a:t>
            </a:r>
          </a:p>
          <a:p>
            <a:r>
              <a:rPr lang="en-US" sz="2200" dirty="0">
                <a:solidFill>
                  <a:srgbClr val="FF0000"/>
                </a:solidFill>
                <a:latin typeface="Times New Roman" panose="02020603050405020304" pitchFamily="18" charset="0"/>
                <a:cs typeface="Times New Roman" panose="02020603050405020304" pitchFamily="18" charset="0"/>
              </a:rPr>
              <a:t>Academic</a:t>
            </a:r>
            <a:r>
              <a:rPr lang="en-US" sz="2200" dirty="0">
                <a:solidFill>
                  <a:schemeClr val="tx1"/>
                </a:solidFill>
                <a:latin typeface="Times New Roman" panose="02020603050405020304" pitchFamily="18" charset="0"/>
                <a:cs typeface="Times New Roman" panose="02020603050405020304" pitchFamily="18" charset="0"/>
              </a:rPr>
              <a:t> (forgone alternative, development loss)</a:t>
            </a:r>
          </a:p>
          <a:p>
            <a:r>
              <a:rPr lang="en-US" sz="2200" dirty="0">
                <a:solidFill>
                  <a:srgbClr val="FF0000"/>
                </a:solidFill>
                <a:latin typeface="Times New Roman" panose="02020603050405020304" pitchFamily="18" charset="0"/>
                <a:cs typeface="Times New Roman" panose="02020603050405020304" pitchFamily="18" charset="0"/>
              </a:rPr>
              <a:t>Metric</a:t>
            </a:r>
            <a:r>
              <a:rPr lang="en-US" sz="2200" dirty="0">
                <a:solidFill>
                  <a:schemeClr val="tx1"/>
                </a:solidFill>
                <a:latin typeface="Times New Roman" panose="02020603050405020304" pitchFamily="18" charset="0"/>
                <a:cs typeface="Times New Roman" panose="02020603050405020304" pitchFamily="18" charset="0"/>
              </a:rPr>
              <a:t> </a:t>
            </a:r>
            <a:r>
              <a:rPr lang="en-US" sz="2200" dirty="0">
                <a:solidFill>
                  <a:srgbClr val="FF0000"/>
                </a:solidFill>
                <a:latin typeface="Times New Roman" panose="02020603050405020304" pitchFamily="18" charset="0"/>
                <a:cs typeface="Times New Roman" panose="02020603050405020304" pitchFamily="18" charset="0"/>
              </a:rPr>
              <a:t>of </a:t>
            </a:r>
            <a:r>
              <a:rPr lang="en-US" sz="2200" dirty="0" err="1">
                <a:solidFill>
                  <a:srgbClr val="FF0000"/>
                </a:solidFill>
                <a:latin typeface="Times New Roman" panose="02020603050405020304" pitchFamily="18" charset="0"/>
                <a:cs typeface="Times New Roman" panose="02020603050405020304" pitchFamily="18" charset="0"/>
              </a:rPr>
              <a:t>CoG</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a:solidFill>
                  <a:schemeClr val="tx1"/>
                </a:solidFill>
                <a:latin typeface="Times New Roman" panose="02020603050405020304" pitchFamily="18" charset="0"/>
                <a:cs typeface="Times New Roman" panose="02020603050405020304" pitchFamily="18" charset="0"/>
              </a:rPr>
              <a:t>(</a:t>
            </a:r>
            <a:r>
              <a:rPr lang="en-US" sz="2200" i="1" dirty="0">
                <a:solidFill>
                  <a:srgbClr val="FF0000"/>
                </a:solidFill>
                <a:latin typeface="Times New Roman" panose="02020603050405020304" pitchFamily="18" charset="0"/>
                <a:cs typeface="Times New Roman" panose="02020603050405020304" pitchFamily="18" charset="0"/>
              </a:rPr>
              <a:t>closest </a:t>
            </a:r>
            <a:r>
              <a:rPr lang="en-US" sz="2200" i="1" dirty="0" err="1">
                <a:solidFill>
                  <a:srgbClr val="FF0000"/>
                </a:solidFill>
                <a:latin typeface="Times New Roman" panose="02020603050405020304" pitchFamily="18" charset="0"/>
                <a:cs typeface="Times New Roman" panose="02020603050405020304" pitchFamily="18" charset="0"/>
              </a:rPr>
              <a:t>approx</a:t>
            </a:r>
            <a:r>
              <a:rPr lang="en-US" sz="2200" dirty="0">
                <a:solidFill>
                  <a:srgbClr val="FF0000"/>
                </a:solidFill>
                <a:latin typeface="Times New Roman" panose="02020603050405020304" pitchFamily="18" charset="0"/>
                <a:cs typeface="Times New Roman" panose="02020603050405020304" pitchFamily="18" charset="0"/>
              </a:rPr>
              <a:t>: Recurrent expenditure</a:t>
            </a:r>
            <a:r>
              <a:rPr lang="en-US" sz="2200" dirty="0">
                <a:solidFill>
                  <a:schemeClr val="tx1"/>
                </a:solidFill>
                <a:latin typeface="Times New Roman" panose="02020603050405020304" pitchFamily="18" charset="0"/>
                <a:cs typeface="Times New Roman" panose="02020603050405020304" pitchFamily="18" charset="0"/>
              </a:rPr>
              <a:t>)</a:t>
            </a:r>
          </a:p>
          <a:p>
            <a:r>
              <a:rPr lang="en-US" sz="2200" dirty="0">
                <a:solidFill>
                  <a:schemeClr val="tx1"/>
                </a:solidFill>
                <a:latin typeface="Times New Roman" panose="02020603050405020304" pitchFamily="18" charset="0"/>
                <a:cs typeface="Times New Roman" panose="02020603050405020304" pitchFamily="18" charset="0"/>
              </a:rPr>
              <a:t>Cautionary note:</a:t>
            </a:r>
          </a:p>
          <a:p>
            <a:r>
              <a:rPr lang="en-US" sz="2200" dirty="0">
                <a:solidFill>
                  <a:schemeClr val="tx1"/>
                </a:solidFill>
                <a:latin typeface="Times New Roman" panose="02020603050405020304" pitchFamily="18" charset="0"/>
                <a:cs typeface="Times New Roman" panose="02020603050405020304" pitchFamily="18" charset="0"/>
              </a:rPr>
              <a:t>Recurrent (</a:t>
            </a:r>
            <a:r>
              <a:rPr lang="en-US" sz="2200" dirty="0" err="1">
                <a:solidFill>
                  <a:schemeClr val="tx1"/>
                </a:solidFill>
                <a:latin typeface="Times New Roman" panose="02020603050405020304" pitchFamily="18" charset="0"/>
                <a:cs typeface="Times New Roman" panose="02020603050405020304" pitchFamily="18" charset="0"/>
              </a:rPr>
              <a:t>CoG</a:t>
            </a:r>
            <a:r>
              <a:rPr lang="en-US" sz="2200"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Good, Bad, Ugly?</a:t>
            </a:r>
          </a:p>
          <a:p>
            <a:endParaRPr lang="en-GB"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Content Placeholder 4">
            <a:extLst>
              <a:ext uri="{FF2B5EF4-FFF2-40B4-BE49-F238E27FC236}">
                <a16:creationId xmlns:a16="http://schemas.microsoft.com/office/drawing/2014/main" id="{37A378BA-20F1-FFED-7787-533CF27C2ECC}"/>
              </a:ext>
            </a:extLst>
          </p:cNvPr>
          <p:cNvGraphicFramePr>
            <a:graphicFrameLocks/>
          </p:cNvGraphicFramePr>
          <p:nvPr>
            <p:extLst>
              <p:ext uri="{D42A27DB-BD31-4B8C-83A1-F6EECF244321}">
                <p14:modId xmlns:p14="http://schemas.microsoft.com/office/powerpoint/2010/main" val="222917784"/>
              </p:ext>
            </p:extLst>
          </p:nvPr>
        </p:nvGraphicFramePr>
        <p:xfrm>
          <a:off x="6910466" y="333049"/>
          <a:ext cx="4934282" cy="4333050"/>
        </p:xfrm>
        <a:graphic>
          <a:graphicData uri="http://schemas.openxmlformats.org/drawingml/2006/table">
            <a:tbl>
              <a:tblPr firstRow="1" firstCol="1" bandRow="1">
                <a:tableStyleId>{17292A2E-F333-43FB-9621-5CBBE7FDCDCB}</a:tableStyleId>
              </a:tblPr>
              <a:tblGrid>
                <a:gridCol w="1742924">
                  <a:extLst>
                    <a:ext uri="{9D8B030D-6E8A-4147-A177-3AD203B41FA5}">
                      <a16:colId xmlns:a16="http://schemas.microsoft.com/office/drawing/2014/main" val="1959789558"/>
                    </a:ext>
                  </a:extLst>
                </a:gridCol>
                <a:gridCol w="3191358">
                  <a:extLst>
                    <a:ext uri="{9D8B030D-6E8A-4147-A177-3AD203B41FA5}">
                      <a16:colId xmlns:a16="http://schemas.microsoft.com/office/drawing/2014/main" val="3923276663"/>
                    </a:ext>
                  </a:extLst>
                </a:gridCol>
              </a:tblGrid>
              <a:tr h="708929">
                <a:tc>
                  <a:txBody>
                    <a:bodyPr/>
                    <a:lstStyle/>
                    <a:p>
                      <a:pPr>
                        <a:lnSpc>
                          <a:spcPct val="107000"/>
                        </a:lnSpc>
                        <a:spcAft>
                          <a:spcPts val="800"/>
                        </a:spcAft>
                      </a:pPr>
                      <a:r>
                        <a:rPr lang="en-US" sz="2400" dirty="0">
                          <a:effectLst/>
                        </a:rPr>
                        <a:t>Capital Item</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cell3D prstMaterial="dkEdge">
                      <a:bevel/>
                      <a:lightRig rig="flood" dir="t"/>
                    </a:cell3D>
                  </a:tcPr>
                </a:tc>
                <a:tc>
                  <a:txBody>
                    <a:bodyPr/>
                    <a:lstStyle/>
                    <a:p>
                      <a:pPr>
                        <a:lnSpc>
                          <a:spcPct val="107000"/>
                        </a:lnSpc>
                        <a:spcAft>
                          <a:spcPts val="800"/>
                        </a:spcAft>
                      </a:pPr>
                      <a:r>
                        <a:rPr lang="en-US" sz="2400" dirty="0">
                          <a:effectLst/>
                        </a:rPr>
                        <a:t>Recurrent item</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cell3D prstMaterial="dkEdge">
                      <a:bevel/>
                      <a:lightRig rig="flood" dir="t"/>
                    </a:cell3D>
                  </a:tcPr>
                </a:tc>
                <a:extLst>
                  <a:ext uri="{0D108BD9-81ED-4DB2-BD59-A6C34878D82A}">
                    <a16:rowId xmlns:a16="http://schemas.microsoft.com/office/drawing/2014/main" val="1201284816"/>
                  </a:ext>
                </a:extLst>
              </a:tr>
              <a:tr h="3007461">
                <a:tc>
                  <a:txBody>
                    <a:bodyPr/>
                    <a:lstStyle/>
                    <a:p>
                      <a:pPr>
                        <a:lnSpc>
                          <a:spcPct val="107000"/>
                        </a:lnSpc>
                        <a:spcAft>
                          <a:spcPts val="800"/>
                        </a:spcAft>
                      </a:pPr>
                      <a:r>
                        <a:rPr lang="en-US" sz="2000" dirty="0">
                          <a:effectLst/>
                          <a:latin typeface="Aharoni" panose="02010803020104030203" pitchFamily="2" charset="-79"/>
                          <a:cs typeface="Aharoni" panose="02010803020104030203" pitchFamily="2" charset="-79"/>
                        </a:rPr>
                        <a:t>A new school facility</a:t>
                      </a:r>
                      <a:endParaRPr lang="en-GB" sz="2000" dirty="0">
                        <a:effectLst/>
                        <a:latin typeface="Aharoni" panose="02010803020104030203" pitchFamily="2" charset="-79"/>
                        <a:ea typeface="Calibri" panose="020F0502020204030204" pitchFamily="34" charset="0"/>
                        <a:cs typeface="Aharoni" panose="02010803020104030203" pitchFamily="2" charset="-79"/>
                      </a:endParaRPr>
                    </a:p>
                  </a:txBody>
                  <a:tcPr marL="68580" marR="68580" marT="0" marB="0">
                    <a:cell3D prstMaterial="dkEdge">
                      <a:bevel/>
                      <a:lightRig rig="flood" dir="t"/>
                    </a:cell3D>
                    <a:noFill/>
                  </a:tcPr>
                </a:tc>
                <a:tc>
                  <a:txBody>
                    <a:bodyPr/>
                    <a:lstStyle/>
                    <a:p>
                      <a:pPr marL="0" lvl="0" indent="0" algn="ctr">
                        <a:lnSpc>
                          <a:spcPct val="107000"/>
                        </a:lnSpc>
                        <a:buFont typeface="Symbol" panose="05050102010706020507" pitchFamily="18" charset="2"/>
                        <a:buNone/>
                      </a:pPr>
                      <a:r>
                        <a:rPr lang="en-US" sz="2000" b="1" i="1" dirty="0">
                          <a:solidFill>
                            <a:srgbClr val="FF0000"/>
                          </a:solidFill>
                          <a:effectLst/>
                          <a:latin typeface="Calibri" panose="020F0502020204030204" pitchFamily="34" charset="0"/>
                          <a:cs typeface="Calibri" panose="020F0502020204030204" pitchFamily="34" charset="0"/>
                        </a:rPr>
                        <a:t>GOOD</a:t>
                      </a:r>
                    </a:p>
                    <a:p>
                      <a:pPr marL="342900" lvl="0" indent="-342900">
                        <a:lnSpc>
                          <a:spcPct val="107000"/>
                        </a:lnSpc>
                        <a:buFont typeface="Symbol" panose="05050102010706020507" pitchFamily="18" charset="2"/>
                        <a:buChar char=""/>
                      </a:pPr>
                      <a:r>
                        <a:rPr lang="en-US" sz="2000" b="1" dirty="0">
                          <a:effectLst/>
                          <a:latin typeface="Calibri" panose="020F0502020204030204" pitchFamily="34" charset="0"/>
                          <a:cs typeface="Calibri" panose="020F0502020204030204" pitchFamily="34" charset="0"/>
                        </a:rPr>
                        <a:t>T</a:t>
                      </a:r>
                      <a:r>
                        <a:rPr lang="en-NG" sz="2000" b="1" dirty="0" err="1">
                          <a:effectLst/>
                          <a:latin typeface="Calibri" panose="020F0502020204030204" pitchFamily="34" charset="0"/>
                          <a:cs typeface="Calibri" panose="020F0502020204030204" pitchFamily="34" charset="0"/>
                        </a:rPr>
                        <a:t>eachers</a:t>
                      </a:r>
                      <a:r>
                        <a:rPr lang="en-NG" sz="2000" b="1" dirty="0">
                          <a:effectLst/>
                          <a:latin typeface="Calibri" panose="020F0502020204030204" pitchFamily="34" charset="0"/>
                          <a:cs typeface="Calibri" panose="020F0502020204030204" pitchFamily="34" charset="0"/>
                        </a:rPr>
                        <a:t>’ salaries </a:t>
                      </a:r>
                      <a:endParaRPr lang="en-GB" sz="2000" b="1" dirty="0">
                        <a:effectLst/>
                        <a:latin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US" sz="2000" b="1" dirty="0">
                          <a:effectLst/>
                          <a:latin typeface="Calibri" panose="020F0502020204030204" pitchFamily="34" charset="0"/>
                          <a:cs typeface="Calibri" panose="020F0502020204030204" pitchFamily="34" charset="0"/>
                        </a:rPr>
                        <a:t>T</a:t>
                      </a:r>
                      <a:r>
                        <a:rPr lang="en-NG" sz="2000" b="1" dirty="0" err="1">
                          <a:effectLst/>
                          <a:latin typeface="Calibri" panose="020F0502020204030204" pitchFamily="34" charset="0"/>
                          <a:cs typeface="Calibri" panose="020F0502020204030204" pitchFamily="34" charset="0"/>
                        </a:rPr>
                        <a:t>extbooks</a:t>
                      </a:r>
                      <a:r>
                        <a:rPr lang="en-NG" sz="2000" b="1" dirty="0">
                          <a:effectLst/>
                          <a:latin typeface="Calibri" panose="020F0502020204030204" pitchFamily="34" charset="0"/>
                          <a:cs typeface="Calibri" panose="020F0502020204030204" pitchFamily="34" charset="0"/>
                        </a:rPr>
                        <a:t> and </a:t>
                      </a:r>
                      <a:r>
                        <a:rPr lang="en-US" sz="2000" b="1" dirty="0">
                          <a:effectLst/>
                          <a:latin typeface="Calibri" panose="020F0502020204030204" pitchFamily="34" charset="0"/>
                          <a:cs typeface="Calibri" panose="020F0502020204030204" pitchFamily="34" charset="0"/>
                        </a:rPr>
                        <a:t>t</a:t>
                      </a:r>
                      <a:r>
                        <a:rPr lang="en-NG" sz="2000" b="1" dirty="0" err="1">
                          <a:effectLst/>
                          <a:latin typeface="Calibri" panose="020F0502020204030204" pitchFamily="34" charset="0"/>
                          <a:cs typeface="Calibri" panose="020F0502020204030204" pitchFamily="34" charset="0"/>
                        </a:rPr>
                        <a:t>eaching</a:t>
                      </a:r>
                      <a:r>
                        <a:rPr lang="en-NG" sz="2000" b="1" dirty="0">
                          <a:effectLst/>
                          <a:latin typeface="Calibri" panose="020F0502020204030204" pitchFamily="34" charset="0"/>
                          <a:cs typeface="Calibri" panose="020F0502020204030204" pitchFamily="34" charset="0"/>
                        </a:rPr>
                        <a:t> materials</a:t>
                      </a:r>
                      <a:endParaRPr lang="en-GB" sz="2000" b="1" dirty="0">
                        <a:effectLst/>
                        <a:latin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US" sz="2000" b="1" dirty="0">
                          <a:effectLst/>
                          <a:latin typeface="Calibri" panose="020F0502020204030204" pitchFamily="34" charset="0"/>
                          <a:cs typeface="Calibri" panose="020F0502020204030204" pitchFamily="34" charset="0"/>
                        </a:rPr>
                        <a:t>E</a:t>
                      </a:r>
                      <a:r>
                        <a:rPr lang="en-NG" sz="2000" b="1" dirty="0" err="1">
                          <a:effectLst/>
                          <a:latin typeface="Calibri" panose="020F0502020204030204" pitchFamily="34" charset="0"/>
                          <a:cs typeface="Calibri" panose="020F0502020204030204" pitchFamily="34" charset="0"/>
                        </a:rPr>
                        <a:t>lectricity</a:t>
                      </a:r>
                      <a:r>
                        <a:rPr lang="en-NG" sz="2000" b="1" dirty="0">
                          <a:effectLst/>
                          <a:latin typeface="Calibri" panose="020F0502020204030204" pitchFamily="34" charset="0"/>
                          <a:cs typeface="Calibri" panose="020F0502020204030204" pitchFamily="34" charset="0"/>
                        </a:rPr>
                        <a:t>, </a:t>
                      </a:r>
                      <a:r>
                        <a:rPr lang="en-US" sz="2000" b="1" dirty="0">
                          <a:effectLst/>
                          <a:latin typeface="Calibri" panose="020F0502020204030204" pitchFamily="34" charset="0"/>
                          <a:cs typeface="Calibri" panose="020F0502020204030204" pitchFamily="34" charset="0"/>
                        </a:rPr>
                        <a:t>petrol,</a:t>
                      </a:r>
                      <a:r>
                        <a:rPr lang="en-NG" sz="2000" b="1" dirty="0">
                          <a:effectLst/>
                          <a:latin typeface="Calibri" panose="020F0502020204030204" pitchFamily="34" charset="0"/>
                          <a:cs typeface="Calibri" panose="020F0502020204030204" pitchFamily="34" charset="0"/>
                        </a:rPr>
                        <a:t> and other costs</a:t>
                      </a:r>
                      <a:r>
                        <a:rPr lang="en-US" sz="2000" b="1" dirty="0">
                          <a:effectLst/>
                          <a:latin typeface="Calibri" panose="020F0502020204030204" pitchFamily="34" charset="0"/>
                          <a:cs typeface="Calibri" panose="020F0502020204030204" pitchFamily="34" charset="0"/>
                        </a:rPr>
                        <a:t> to run the facility.</a:t>
                      </a:r>
                      <a:endParaRPr lang="en-GB" sz="2000" b="1" dirty="0">
                        <a:effectLst/>
                        <a:latin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US" sz="2000" b="1" dirty="0">
                          <a:effectLst/>
                          <a:latin typeface="Calibri" panose="020F0502020204030204" pitchFamily="34" charset="0"/>
                          <a:cs typeface="Calibri" panose="020F0502020204030204" pitchFamily="34" charset="0"/>
                        </a:rPr>
                        <a:t>R</a:t>
                      </a:r>
                      <a:r>
                        <a:rPr lang="en-NG" sz="2000" b="1" dirty="0" err="1">
                          <a:effectLst/>
                          <a:latin typeface="Calibri" panose="020F0502020204030204" pitchFamily="34" charset="0"/>
                          <a:cs typeface="Calibri" panose="020F0502020204030204" pitchFamily="34" charset="0"/>
                        </a:rPr>
                        <a:t>egular</a:t>
                      </a:r>
                      <a:r>
                        <a:rPr lang="en-NG" sz="2000" b="1" dirty="0">
                          <a:effectLst/>
                          <a:latin typeface="Calibri" panose="020F0502020204030204" pitchFamily="34" charset="0"/>
                          <a:cs typeface="Calibri" panose="020F0502020204030204" pitchFamily="34" charset="0"/>
                        </a:rPr>
                        <a:t> and periodic maintenance </a:t>
                      </a:r>
                      <a:r>
                        <a:rPr lang="en-US" sz="2000" b="1" dirty="0">
                          <a:effectLst/>
                          <a:latin typeface="Calibri" panose="020F0502020204030204" pitchFamily="34" charset="0"/>
                          <a:cs typeface="Calibri" panose="020F0502020204030204" pitchFamily="34" charset="0"/>
                        </a:rPr>
                        <a:t>costs</a:t>
                      </a:r>
                      <a:endParaRPr lang="en-GB" sz="2000" b="1" dirty="0">
                        <a:effectLst/>
                        <a:latin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US" sz="2000" b="1" dirty="0">
                          <a:effectLst/>
                          <a:latin typeface="Calibri" panose="020F0502020204030204" pitchFamily="34" charset="0"/>
                          <a:cs typeface="Calibri" panose="020F0502020204030204" pitchFamily="34" charset="0"/>
                        </a:rPr>
                        <a:t>T</a:t>
                      </a:r>
                      <a:r>
                        <a:rPr lang="en-NG" sz="2000" b="1" dirty="0" err="1">
                          <a:effectLst/>
                          <a:latin typeface="Calibri" panose="020F0502020204030204" pitchFamily="34" charset="0"/>
                          <a:cs typeface="Calibri" panose="020F0502020204030204" pitchFamily="34" charset="0"/>
                        </a:rPr>
                        <a:t>eacher</a:t>
                      </a:r>
                      <a:r>
                        <a:rPr lang="en-NG" sz="2000" b="1" dirty="0">
                          <a:effectLst/>
                          <a:latin typeface="Calibri" panose="020F0502020204030204" pitchFamily="34" charset="0"/>
                          <a:cs typeface="Calibri" panose="020F0502020204030204" pitchFamily="34" charset="0"/>
                        </a:rPr>
                        <a:t> training</a:t>
                      </a:r>
                      <a:endParaRPr lang="en-GB" sz="20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pattFill prst="pct5">
                      <a:fgClr>
                        <a:schemeClr val="bg1">
                          <a:lumMod val="85000"/>
                        </a:schemeClr>
                      </a:fgClr>
                      <a:bgClr>
                        <a:schemeClr val="bg1"/>
                      </a:bgClr>
                    </a:pattFill>
                  </a:tcPr>
                </a:tc>
                <a:extLst>
                  <a:ext uri="{0D108BD9-81ED-4DB2-BD59-A6C34878D82A}">
                    <a16:rowId xmlns:a16="http://schemas.microsoft.com/office/drawing/2014/main" val="1910676337"/>
                  </a:ext>
                </a:extLst>
              </a:tr>
              <a:tr h="297711">
                <a:tc>
                  <a:txBody>
                    <a:bodyPr/>
                    <a:lstStyle/>
                    <a:p>
                      <a:pPr>
                        <a:lnSpc>
                          <a:spcPct val="107000"/>
                        </a:lnSpc>
                        <a:spcAft>
                          <a:spcPts val="800"/>
                        </a:spcAft>
                      </a:pPr>
                      <a:endParaRPr lang="en-GB" sz="2000" dirty="0">
                        <a:effectLst/>
                        <a:latin typeface="Aharoni" panose="02010803020104030203" pitchFamily="2" charset="-79"/>
                        <a:ea typeface="Calibri" panose="020F0502020204030204" pitchFamily="34" charset="0"/>
                        <a:cs typeface="Aharoni" panose="02010803020104030203" pitchFamily="2" charset="-79"/>
                      </a:endParaRPr>
                    </a:p>
                  </a:txBody>
                  <a:tcPr marL="68580" marR="68580" marT="0" marB="0">
                    <a:cell3D prstMaterial="dkEdge">
                      <a:bevel/>
                      <a:lightRig rig="flood" dir="t"/>
                    </a:cell3D>
                    <a:noFill/>
                  </a:tcPr>
                </a:tc>
                <a:tc>
                  <a:txBody>
                    <a:bodyPr/>
                    <a:lstStyle/>
                    <a:p>
                      <a:pPr marL="342900" lvl="0" indent="-342900">
                        <a:lnSpc>
                          <a:spcPct val="107000"/>
                        </a:lnSpc>
                        <a:spcAft>
                          <a:spcPts val="800"/>
                        </a:spcAft>
                        <a:buFont typeface="Symbol" panose="05050102010706020507" pitchFamily="18" charset="2"/>
                        <a:buChar char=""/>
                      </a:pPr>
                      <a:endParaRPr lang="en-GB" sz="20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pattFill prst="pct5">
                      <a:fgClr>
                        <a:schemeClr val="bg1">
                          <a:lumMod val="85000"/>
                        </a:schemeClr>
                      </a:fgClr>
                      <a:bgClr>
                        <a:schemeClr val="bg1"/>
                      </a:bgClr>
                    </a:pattFill>
                  </a:tcPr>
                </a:tc>
                <a:extLst>
                  <a:ext uri="{0D108BD9-81ED-4DB2-BD59-A6C34878D82A}">
                    <a16:rowId xmlns:a16="http://schemas.microsoft.com/office/drawing/2014/main" val="2870673111"/>
                  </a:ext>
                </a:extLst>
              </a:tr>
            </a:tbl>
          </a:graphicData>
        </a:graphic>
      </p:graphicFrame>
      <p:sp>
        <p:nvSpPr>
          <p:cNvPr id="5" name="TextBox 4">
            <a:extLst>
              <a:ext uri="{FF2B5EF4-FFF2-40B4-BE49-F238E27FC236}">
                <a16:creationId xmlns:a16="http://schemas.microsoft.com/office/drawing/2014/main" id="{C0EBCDFF-F167-7C3A-4993-AE2EB73EB41C}"/>
              </a:ext>
            </a:extLst>
          </p:cNvPr>
          <p:cNvSpPr txBox="1"/>
          <p:nvPr/>
        </p:nvSpPr>
        <p:spPr>
          <a:xfrm>
            <a:off x="1765202" y="3386455"/>
            <a:ext cx="4915651" cy="2454711"/>
          </a:xfrm>
          <a:prstGeom prst="rect">
            <a:avLst/>
          </a:prstGeom>
          <a:solidFill>
            <a:schemeClr val="accent2">
              <a:lumMod val="20000"/>
              <a:lumOff val="80000"/>
            </a:schemeClr>
          </a:solidFill>
        </p:spPr>
        <p:txBody>
          <a:bodyPr wrap="square" rtlCol="0" anchor="b" anchorCtr="0">
            <a:spAutoFit/>
          </a:bodyPr>
          <a:lstStyle/>
          <a:p>
            <a:pPr algn="ctr">
              <a:lnSpc>
                <a:spcPct val="150000"/>
              </a:lnSpc>
            </a:pPr>
            <a:r>
              <a:rPr lang="en-US" sz="2400" i="1" dirty="0">
                <a:solidFill>
                  <a:srgbClr val="FF0000"/>
                </a:solidFill>
                <a:latin typeface="Arial Black" panose="020B0A04020102020204" pitchFamily="34" charset="0"/>
                <a:ea typeface="League Spartan" charset="0"/>
                <a:cs typeface="Poppins" pitchFamily="2" charset="77"/>
              </a:rPr>
              <a:t>BAD</a:t>
            </a:r>
          </a:p>
          <a:p>
            <a:pPr marL="285750" indent="-285750" algn="just">
              <a:lnSpc>
                <a:spcPct val="150000"/>
              </a:lnSpc>
              <a:buFont typeface="Arial" panose="020B0604020202020204" pitchFamily="34" charset="0"/>
              <a:buChar char="•"/>
            </a:pPr>
            <a:r>
              <a:rPr lang="en-US" sz="1600" dirty="0">
                <a:latin typeface="Arial Black" panose="020B0A04020102020204" pitchFamily="34" charset="0"/>
                <a:ea typeface="League Spartan" charset="0"/>
                <a:cs typeface="Poppins" pitchFamily="2" charset="77"/>
              </a:rPr>
              <a:t>Misuse of public funds, </a:t>
            </a:r>
          </a:p>
          <a:p>
            <a:pPr marL="285750" indent="-285750" algn="just">
              <a:lnSpc>
                <a:spcPct val="150000"/>
              </a:lnSpc>
              <a:buFont typeface="Arial" panose="020B0604020202020204" pitchFamily="34" charset="0"/>
              <a:buChar char="•"/>
            </a:pPr>
            <a:r>
              <a:rPr lang="en-US" sz="1600" dirty="0">
                <a:latin typeface="Arial Black" panose="020B0A04020102020204" pitchFamily="34" charset="0"/>
                <a:ea typeface="League Spartan" charset="0"/>
                <a:cs typeface="Poppins" pitchFamily="2" charset="77"/>
              </a:rPr>
              <a:t>Payroll padding (Ghost workers)</a:t>
            </a:r>
          </a:p>
          <a:p>
            <a:pPr marL="285750" indent="-285750" algn="just">
              <a:lnSpc>
                <a:spcPct val="150000"/>
              </a:lnSpc>
              <a:buFont typeface="Arial" panose="020B0604020202020204" pitchFamily="34" charset="0"/>
              <a:buChar char="•"/>
            </a:pPr>
            <a:r>
              <a:rPr lang="en-US" sz="1600" dirty="0">
                <a:latin typeface="Arial Black" panose="020B0A04020102020204" pitchFamily="34" charset="0"/>
                <a:ea typeface="League Spartan" charset="0"/>
                <a:cs typeface="Poppins" pitchFamily="2" charset="77"/>
              </a:rPr>
              <a:t>Contract-splitting;</a:t>
            </a:r>
          </a:p>
          <a:p>
            <a:pPr marL="285750" indent="-285750" algn="just">
              <a:lnSpc>
                <a:spcPct val="150000"/>
              </a:lnSpc>
              <a:buFont typeface="Arial" panose="020B0604020202020204" pitchFamily="34" charset="0"/>
              <a:buChar char="•"/>
            </a:pPr>
            <a:r>
              <a:rPr lang="en-US" sz="1600" dirty="0">
                <a:latin typeface="Arial Black" panose="020B0A04020102020204" pitchFamily="34" charset="0"/>
                <a:ea typeface="League Spartan" charset="0"/>
                <a:cs typeface="Poppins" pitchFamily="2" charset="77"/>
              </a:rPr>
              <a:t>Questionable foreign travels;</a:t>
            </a:r>
          </a:p>
          <a:p>
            <a:pPr marL="285750" indent="-285750" algn="just">
              <a:lnSpc>
                <a:spcPct val="150000"/>
              </a:lnSpc>
              <a:buFont typeface="Arial" panose="020B0604020202020204" pitchFamily="34" charset="0"/>
              <a:buChar char="•"/>
            </a:pPr>
            <a:r>
              <a:rPr lang="en-US" sz="1600" dirty="0">
                <a:latin typeface="Arial Black" panose="020B0A04020102020204" pitchFamily="34" charset="0"/>
                <a:ea typeface="League Spartan" charset="0"/>
                <a:cs typeface="Poppins" pitchFamily="2" charset="77"/>
              </a:rPr>
              <a:t>Bogus security votes</a:t>
            </a:r>
          </a:p>
        </p:txBody>
      </p:sp>
      <p:sp>
        <p:nvSpPr>
          <p:cNvPr id="6" name="Slide Number Placeholder 5">
            <a:extLst>
              <a:ext uri="{FF2B5EF4-FFF2-40B4-BE49-F238E27FC236}">
                <a16:creationId xmlns:a16="http://schemas.microsoft.com/office/drawing/2014/main" id="{3462E65B-596E-2C8A-192D-C9B65F20D33A}"/>
              </a:ext>
            </a:extLst>
          </p:cNvPr>
          <p:cNvSpPr>
            <a:spLocks noGrp="1"/>
          </p:cNvSpPr>
          <p:nvPr>
            <p:ph type="sldNum" sz="quarter" idx="12"/>
          </p:nvPr>
        </p:nvSpPr>
        <p:spPr/>
        <p:txBody>
          <a:bodyPr/>
          <a:lstStyle/>
          <a:p>
            <a:pPr>
              <a:defRPr/>
            </a:pPr>
            <a:fld id="{E9E54798-F86D-41A3-B82E-3E0A7199418F}" type="slidenum">
              <a:rPr lang="en-GB" smtClean="0"/>
              <a:pPr>
                <a:defRPr/>
              </a:pPr>
              <a:t>20</a:t>
            </a:fld>
            <a:endParaRPr lang="en-GB" dirty="0"/>
          </a:p>
        </p:txBody>
      </p:sp>
    </p:spTree>
    <p:extLst>
      <p:ext uri="{BB962C8B-B14F-4D97-AF65-F5344CB8AC3E}">
        <p14:creationId xmlns:p14="http://schemas.microsoft.com/office/powerpoint/2010/main" val="1618490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0994B-DE4A-1DD7-FC01-88EB0066D17A}"/>
              </a:ext>
            </a:extLst>
          </p:cNvPr>
          <p:cNvSpPr>
            <a:spLocks noGrp="1"/>
          </p:cNvSpPr>
          <p:nvPr>
            <p:ph type="title"/>
          </p:nvPr>
        </p:nvSpPr>
        <p:spPr>
          <a:xfrm>
            <a:off x="1140354" y="269045"/>
            <a:ext cx="10731856" cy="1189220"/>
          </a:xfrm>
        </p:spPr>
        <p:txBody>
          <a:bodyPr/>
          <a:lstStyle/>
          <a:p>
            <a:r>
              <a:rPr lang="en-US" b="1" dirty="0">
                <a:solidFill>
                  <a:schemeClr val="tx1"/>
                </a:solidFill>
              </a:rPr>
              <a:t>Methods of analysis</a:t>
            </a:r>
            <a:endParaRPr lang="en-GB" b="1" dirty="0">
              <a:solidFill>
                <a:schemeClr val="tx1"/>
              </a:solidFill>
            </a:endParaRPr>
          </a:p>
        </p:txBody>
      </p:sp>
      <p:sp>
        <p:nvSpPr>
          <p:cNvPr id="3" name="Content Placeholder 2">
            <a:extLst>
              <a:ext uri="{FF2B5EF4-FFF2-40B4-BE49-F238E27FC236}">
                <a16:creationId xmlns:a16="http://schemas.microsoft.com/office/drawing/2014/main" id="{811BE410-32C7-598D-BEB9-03E8137D20C7}"/>
              </a:ext>
            </a:extLst>
          </p:cNvPr>
          <p:cNvSpPr>
            <a:spLocks noGrp="1"/>
          </p:cNvSpPr>
          <p:nvPr>
            <p:ph idx="1"/>
          </p:nvPr>
        </p:nvSpPr>
        <p:spPr>
          <a:xfrm>
            <a:off x="674558" y="1349115"/>
            <a:ext cx="11197652" cy="4746885"/>
          </a:xfrm>
        </p:spPr>
        <p:txBody>
          <a:bodyPr>
            <a:normAutofit fontScale="85000" lnSpcReduction="20000"/>
          </a:bodyPr>
          <a:lstStyle/>
          <a:p>
            <a:r>
              <a:rPr lang="en-US" sz="4400" dirty="0">
                <a:solidFill>
                  <a:srgbClr val="FF0000"/>
                </a:solidFill>
              </a:rPr>
              <a:t>Descriptive analysis</a:t>
            </a:r>
          </a:p>
          <a:p>
            <a:pPr marL="34290" indent="0">
              <a:buNone/>
            </a:pPr>
            <a:endParaRPr lang="en-US" sz="4400" dirty="0">
              <a:solidFill>
                <a:schemeClr val="tx1"/>
              </a:solidFill>
            </a:endParaRPr>
          </a:p>
          <a:p>
            <a:pPr lvl="1">
              <a:buFont typeface="Wingdings" panose="05000000000000000000" pitchFamily="2" charset="2"/>
              <a:buChar char="Ø"/>
            </a:pPr>
            <a:r>
              <a:rPr lang="en-US" sz="4200" dirty="0">
                <a:solidFill>
                  <a:schemeClr val="tx1"/>
                </a:solidFill>
              </a:rPr>
              <a:t>Growth rates</a:t>
            </a:r>
          </a:p>
          <a:p>
            <a:pPr>
              <a:buFont typeface="Wingdings" panose="05000000000000000000" pitchFamily="2" charset="2"/>
              <a:buChar char="Ø"/>
            </a:pPr>
            <a:r>
              <a:rPr lang="en-US" sz="4400" dirty="0">
                <a:solidFill>
                  <a:schemeClr val="tx1"/>
                </a:solidFill>
              </a:rPr>
              <a:t>Share percentages</a:t>
            </a:r>
          </a:p>
          <a:p>
            <a:pPr marL="34290" indent="0">
              <a:buNone/>
            </a:pPr>
            <a:endParaRPr lang="en-US" sz="4400" dirty="0">
              <a:solidFill>
                <a:schemeClr val="tx1"/>
              </a:solidFill>
            </a:endParaRPr>
          </a:p>
          <a:p>
            <a:r>
              <a:rPr lang="en-US" sz="4400" dirty="0">
                <a:solidFill>
                  <a:srgbClr val="FF0000"/>
                </a:solidFill>
              </a:rPr>
              <a:t>Modelling</a:t>
            </a:r>
            <a:r>
              <a:rPr lang="en-US" sz="4400" dirty="0">
                <a:solidFill>
                  <a:schemeClr val="tx1"/>
                </a:solidFill>
              </a:rPr>
              <a:t> </a:t>
            </a:r>
          </a:p>
          <a:p>
            <a:pPr marL="34290" indent="0">
              <a:buNone/>
            </a:pPr>
            <a:r>
              <a:rPr lang="en-US" sz="4400" dirty="0">
                <a:solidFill>
                  <a:schemeClr val="tx1"/>
                </a:solidFill>
              </a:rPr>
              <a:t> </a:t>
            </a:r>
          </a:p>
          <a:p>
            <a:pPr lvl="2">
              <a:buFont typeface="Wingdings" panose="05000000000000000000" pitchFamily="2" charset="2"/>
              <a:buChar char="Ø"/>
            </a:pPr>
            <a:r>
              <a:rPr lang="en-US" sz="4000" dirty="0">
                <a:solidFill>
                  <a:schemeClr val="tx1"/>
                </a:solidFill>
              </a:rPr>
              <a:t>Recurrent expenditure model</a:t>
            </a:r>
          </a:p>
          <a:p>
            <a:pPr>
              <a:buFont typeface="Wingdings" panose="05000000000000000000" pitchFamily="2" charset="2"/>
              <a:buChar char="Ø"/>
            </a:pPr>
            <a:r>
              <a:rPr lang="en-GB" sz="4400" dirty="0">
                <a:solidFill>
                  <a:schemeClr val="tx1"/>
                </a:solidFill>
              </a:rPr>
              <a:t>Administrative expenditure model</a:t>
            </a:r>
          </a:p>
        </p:txBody>
      </p:sp>
      <p:sp>
        <p:nvSpPr>
          <p:cNvPr id="4" name="Slide Number Placeholder 3">
            <a:extLst>
              <a:ext uri="{FF2B5EF4-FFF2-40B4-BE49-F238E27FC236}">
                <a16:creationId xmlns:a16="http://schemas.microsoft.com/office/drawing/2014/main" id="{1157D37F-7AA1-BA20-694A-231FFDACEF08}"/>
              </a:ext>
            </a:extLst>
          </p:cNvPr>
          <p:cNvSpPr>
            <a:spLocks noGrp="1"/>
          </p:cNvSpPr>
          <p:nvPr>
            <p:ph type="sldNum" sz="quarter" idx="12"/>
          </p:nvPr>
        </p:nvSpPr>
        <p:spPr/>
        <p:txBody>
          <a:bodyPr/>
          <a:lstStyle/>
          <a:p>
            <a:pPr>
              <a:defRPr/>
            </a:pPr>
            <a:fld id="{E9E54798-F86D-41A3-B82E-3E0A7199418F}" type="slidenum">
              <a:rPr lang="en-GB" smtClean="0"/>
              <a:pPr>
                <a:defRPr/>
              </a:pPr>
              <a:t>21</a:t>
            </a:fld>
            <a:endParaRPr lang="en-GB" dirty="0"/>
          </a:p>
        </p:txBody>
      </p:sp>
      <p:pic>
        <p:nvPicPr>
          <p:cNvPr id="5" name="Picture 4">
            <a:extLst>
              <a:ext uri="{FF2B5EF4-FFF2-40B4-BE49-F238E27FC236}">
                <a16:creationId xmlns:a16="http://schemas.microsoft.com/office/drawing/2014/main" id="{5CAFADAC-8604-9A80-AE93-53DF63CBA32D}"/>
              </a:ext>
            </a:extLst>
          </p:cNvPr>
          <p:cNvPicPr>
            <a:picLocks noChangeAspect="1"/>
          </p:cNvPicPr>
          <p:nvPr/>
        </p:nvPicPr>
        <p:blipFill>
          <a:blip r:embed="rId2"/>
          <a:stretch>
            <a:fillRect/>
          </a:stretch>
        </p:blipFill>
        <p:spPr>
          <a:xfrm>
            <a:off x="5007769" y="1828800"/>
            <a:ext cx="2817097" cy="2581741"/>
          </a:xfrm>
          <a:prstGeom prst="rect">
            <a:avLst/>
          </a:prstGeom>
        </p:spPr>
      </p:pic>
    </p:spTree>
    <p:extLst>
      <p:ext uri="{BB962C8B-B14F-4D97-AF65-F5344CB8AC3E}">
        <p14:creationId xmlns:p14="http://schemas.microsoft.com/office/powerpoint/2010/main" val="3585591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1A244AD-7651-A2A0-B7F3-19CF1C7E4995}"/>
              </a:ext>
            </a:extLst>
          </p:cNvPr>
          <p:cNvSpPr>
            <a:spLocks noGrp="1"/>
          </p:cNvSpPr>
          <p:nvPr>
            <p:ph type="sldNum" sz="quarter" idx="12"/>
          </p:nvPr>
        </p:nvSpPr>
        <p:spPr/>
        <p:txBody>
          <a:bodyPr/>
          <a:lstStyle/>
          <a:p>
            <a:pPr>
              <a:defRPr/>
            </a:pPr>
            <a:fld id="{F8BEEC99-3817-4258-9780-16DB3AE33349}" type="slidenum">
              <a:rPr lang="en-GB" smtClean="0"/>
              <a:pPr>
                <a:defRPr/>
              </a:pPr>
              <a:t>22</a:t>
            </a:fld>
            <a:endParaRPr lang="en-GB" dirty="0"/>
          </a:p>
        </p:txBody>
      </p:sp>
      <p:sp>
        <p:nvSpPr>
          <p:cNvPr id="4" name="Rectangle: Rounded Corners 3">
            <a:extLst>
              <a:ext uri="{FF2B5EF4-FFF2-40B4-BE49-F238E27FC236}">
                <a16:creationId xmlns:a16="http://schemas.microsoft.com/office/drawing/2014/main" id="{989663BE-A529-16D7-CB0D-2306C8E1185F}"/>
              </a:ext>
            </a:extLst>
          </p:cNvPr>
          <p:cNvSpPr/>
          <p:nvPr/>
        </p:nvSpPr>
        <p:spPr>
          <a:xfrm>
            <a:off x="1325217" y="636104"/>
            <a:ext cx="9710531" cy="558772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F0B2ADA-47AC-851D-A50F-0F0ED6C03E66}"/>
                  </a:ext>
                </a:extLst>
              </p:cNvPr>
              <p:cNvSpPr txBox="1"/>
              <p:nvPr/>
            </p:nvSpPr>
            <p:spPr>
              <a:xfrm>
                <a:off x="1325216" y="1391478"/>
                <a:ext cx="9710532" cy="3631763"/>
              </a:xfrm>
              <a:prstGeom prst="rect">
                <a:avLst/>
              </a:prstGeom>
              <a:noFill/>
            </p:spPr>
            <p:txBody>
              <a:bodyPr wrap="square">
                <a:spAutoFit/>
              </a:bodyPr>
              <a:lstStyle/>
              <a:p>
                <a:pPr algn="just">
                  <a:spcBef>
                    <a:spcPts val="1200"/>
                  </a:spcBef>
                </a:pPr>
                <a:r>
                  <a:rPr lang="en-GB" sz="2000" b="1"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Recurrent Expenditure Model:</a:t>
                </a:r>
                <a:endParaRPr lang="en-GB" sz="2000" dirty="0">
                  <a:effectLst/>
                  <a:latin typeface="Aharoni" panose="02010803020104030203" pitchFamily="2" charset="-79"/>
                  <a:ea typeface="Times New Roman" panose="02020603050405020304" pitchFamily="18" charset="0"/>
                  <a:cs typeface="Aharoni" panose="02010803020104030203" pitchFamily="2" charset="-79"/>
                </a:endParaRPr>
              </a:p>
              <a:p>
                <a:pPr algn="just">
                  <a:spcBef>
                    <a:spcPts val="1200"/>
                  </a:spcBef>
                </a:pPr>
                <a14:m>
                  <m:oMath xmlns:m="http://schemas.openxmlformats.org/officeDocument/2006/math">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𝐺𝐷𝑃𝐶</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0</m:t>
                        </m:r>
                      </m:sub>
                    </m:sSub>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1</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𝐴𝐷</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2</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𝑆𝐶</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3</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𝐸𝑆</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4</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𝐺𝑇</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5</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𝐿𝐹</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6</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𝐼𝑁𝑉</m:t>
                    </m:r>
                    <m:r>
                      <a:rPr lang="en-GB" sz="2000" i="1">
                        <a:solidFill>
                          <a:srgbClr val="0E101A"/>
                        </a:solidFill>
                        <a:effectLst/>
                        <a:latin typeface="Cambria Math" panose="02040503050406030204" pitchFamily="18" charset="0"/>
                        <a:ea typeface="Times New Roman" panose="02020603050405020304" pitchFamily="18" charset="0"/>
                      </a:rPr>
                      <m:t>+</m:t>
                    </m:r>
                    <m:r>
                      <a:rPr lang="en-GB" sz="2000" i="1">
                        <a:solidFill>
                          <a:srgbClr val="0E101A"/>
                        </a:solidFill>
                        <a:effectLst/>
                        <a:latin typeface="Cambria Math" panose="02040503050406030204" pitchFamily="18" charset="0"/>
                        <a:ea typeface="Times New Roman" panose="02020603050405020304" pitchFamily="18" charset="0"/>
                      </a:rPr>
                      <m:t>𝜀</m:t>
                    </m:r>
                  </m:oMath>
                </a14:m>
                <a:r>
                  <a:rPr lang="en-GB" sz="2000"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	(1)</a:t>
                </a:r>
                <a:endParaRPr lang="en-GB" sz="2000" dirty="0">
                  <a:effectLst/>
                  <a:latin typeface="Aharoni" panose="02010803020104030203" pitchFamily="2" charset="-79"/>
                  <a:ea typeface="Times New Roman" panose="02020603050405020304" pitchFamily="18" charset="0"/>
                  <a:cs typeface="Aharoni" panose="02010803020104030203" pitchFamily="2" charset="-79"/>
                </a:endParaRPr>
              </a:p>
              <a:p>
                <a:pPr algn="just">
                  <a:spcBef>
                    <a:spcPts val="1200"/>
                  </a:spcBef>
                </a:pPr>
                <a14:m>
                  <m:oMath xmlns:m="http://schemas.openxmlformats.org/officeDocument/2006/math">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𝐿𝐸</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0</m:t>
                        </m:r>
                      </m:sub>
                    </m:sSub>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1</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𝐴𝐷</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2</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𝑆𝐶</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3</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𝐸𝑆</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4</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𝐺𝑇</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5</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𝐶𝑃𝐼</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6</m:t>
                        </m:r>
                      </m:sub>
                    </m:sSub>
                    <m:r>
                      <a:rPr lang="en-GB" sz="2000" i="1">
                        <a:solidFill>
                          <a:srgbClr val="0E101A"/>
                        </a:solidFill>
                        <a:effectLst/>
                        <a:latin typeface="Cambria Math" panose="02040503050406030204" pitchFamily="18" charset="0"/>
                        <a:ea typeface="Times New Roman" panose="02020603050405020304" pitchFamily="18" charset="0"/>
                      </a:rPr>
                      <m:t>𝑑𝑢𝑚𝑚𝑦</m:t>
                    </m:r>
                    <m:r>
                      <a:rPr lang="en-GB" sz="2000" i="1">
                        <a:solidFill>
                          <a:srgbClr val="0E101A"/>
                        </a:solidFill>
                        <a:effectLst/>
                        <a:latin typeface="Cambria Math" panose="02040503050406030204" pitchFamily="18" charset="0"/>
                        <a:ea typeface="Times New Roman" panose="02020603050405020304" pitchFamily="18" charset="0"/>
                      </a:rPr>
                      <m:t>+</m:t>
                    </m:r>
                    <m:r>
                      <a:rPr lang="en-GB" sz="2000" i="1">
                        <a:solidFill>
                          <a:srgbClr val="0E101A"/>
                        </a:solidFill>
                        <a:effectLst/>
                        <a:latin typeface="Cambria Math" panose="02040503050406030204" pitchFamily="18" charset="0"/>
                        <a:ea typeface="Times New Roman" panose="02020603050405020304" pitchFamily="18" charset="0"/>
                      </a:rPr>
                      <m:t>𝜀</m:t>
                    </m:r>
                  </m:oMath>
                </a14:m>
                <a:r>
                  <a:rPr lang="en-GB" sz="2000"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	(2)</a:t>
                </a:r>
                <a:endParaRPr lang="en-GB" sz="2000" dirty="0">
                  <a:effectLst/>
                  <a:latin typeface="Aharoni" panose="02010803020104030203" pitchFamily="2" charset="-79"/>
                  <a:ea typeface="Times New Roman" panose="02020603050405020304" pitchFamily="18" charset="0"/>
                  <a:cs typeface="Aharoni" panose="02010803020104030203" pitchFamily="2" charset="-79"/>
                </a:endParaRPr>
              </a:p>
              <a:p>
                <a:pPr algn="just">
                  <a:spcBef>
                    <a:spcPts val="1200"/>
                  </a:spcBef>
                </a:pPr>
                <a14:m>
                  <m:oMath xmlns:m="http://schemas.openxmlformats.org/officeDocument/2006/math">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𝐺𝐶</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0</m:t>
                        </m:r>
                      </m:sub>
                    </m:sSub>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1</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𝐴𝐷</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2</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𝑆𝐶</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3</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𝐸𝑆</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4</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𝐺𝑇</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5</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𝑈𝑀𝑃</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6</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𝑂𝐼𝐿</m:t>
                    </m:r>
                    <m:r>
                      <a:rPr lang="en-GB" sz="2000" i="1">
                        <a:solidFill>
                          <a:srgbClr val="0E101A"/>
                        </a:solidFill>
                        <a:effectLst/>
                        <a:latin typeface="Cambria Math" panose="02040503050406030204" pitchFamily="18" charset="0"/>
                        <a:ea typeface="Times New Roman" panose="02020603050405020304" pitchFamily="18" charset="0"/>
                      </a:rPr>
                      <m:t>+</m:t>
                    </m:r>
                    <m:r>
                      <a:rPr lang="en-GB" sz="2000" i="1">
                        <a:solidFill>
                          <a:srgbClr val="0E101A"/>
                        </a:solidFill>
                        <a:effectLst/>
                        <a:latin typeface="Cambria Math" panose="02040503050406030204" pitchFamily="18" charset="0"/>
                        <a:ea typeface="Times New Roman" panose="02020603050405020304" pitchFamily="18" charset="0"/>
                      </a:rPr>
                      <m:t>𝜀</m:t>
                    </m:r>
                  </m:oMath>
                </a14:m>
                <a:r>
                  <a:rPr lang="en-GB" sz="2000"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	(3)</a:t>
                </a:r>
                <a:endParaRPr lang="en-GB" sz="2000" dirty="0">
                  <a:effectLst/>
                  <a:latin typeface="Aharoni" panose="02010803020104030203" pitchFamily="2" charset="-79"/>
                  <a:ea typeface="Times New Roman" panose="02020603050405020304" pitchFamily="18" charset="0"/>
                  <a:cs typeface="Aharoni" panose="02010803020104030203" pitchFamily="2" charset="-79"/>
                </a:endParaRPr>
              </a:p>
              <a:p>
                <a:pPr algn="just">
                  <a:spcBef>
                    <a:spcPts val="1200"/>
                  </a:spcBef>
                </a:pPr>
                <a:r>
                  <a:rPr lang="en-GB" sz="2000" b="1"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Administrative Expenditure Model</a:t>
                </a:r>
                <a:r>
                  <a:rPr lang="en-GB" sz="2000"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	</a:t>
                </a:r>
                <a:endParaRPr lang="en-GB" sz="2000" dirty="0">
                  <a:effectLst/>
                  <a:latin typeface="Aharoni" panose="02010803020104030203" pitchFamily="2" charset="-79"/>
                  <a:ea typeface="Times New Roman" panose="02020603050405020304" pitchFamily="18" charset="0"/>
                  <a:cs typeface="Aharoni" panose="02010803020104030203" pitchFamily="2" charset="-79"/>
                </a:endParaRPr>
              </a:p>
              <a:p>
                <a:pPr algn="just">
                  <a:spcBef>
                    <a:spcPts val="1200"/>
                  </a:spcBef>
                </a:pPr>
                <a14:m>
                  <m:oMath xmlns:m="http://schemas.openxmlformats.org/officeDocument/2006/math">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𝐺𝐷𝑃𝐶</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0</m:t>
                        </m:r>
                      </m:sub>
                    </m:sSub>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1</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𝐺𝐴</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2</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𝐷𝐹</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3</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𝐼𝑆</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4</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𝐿𝐹</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5</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𝐼𝑁𝑉</m:t>
                    </m:r>
                    <m:r>
                      <a:rPr lang="en-GB" sz="2000" i="1">
                        <a:solidFill>
                          <a:srgbClr val="0E101A"/>
                        </a:solidFill>
                        <a:effectLst/>
                        <a:latin typeface="Cambria Math" panose="02040503050406030204" pitchFamily="18" charset="0"/>
                        <a:ea typeface="Times New Roman" panose="02020603050405020304" pitchFamily="18" charset="0"/>
                      </a:rPr>
                      <m:t>+</m:t>
                    </m:r>
                    <m:r>
                      <a:rPr lang="en-GB" sz="2000" i="1">
                        <a:solidFill>
                          <a:srgbClr val="0E101A"/>
                        </a:solidFill>
                        <a:effectLst/>
                        <a:latin typeface="Cambria Math" panose="02040503050406030204" pitchFamily="18" charset="0"/>
                        <a:ea typeface="Times New Roman" panose="02020603050405020304" pitchFamily="18" charset="0"/>
                      </a:rPr>
                      <m:t>𝜀</m:t>
                    </m:r>
                  </m:oMath>
                </a14:m>
                <a:r>
                  <a:rPr lang="en-GB" sz="2000"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		(4)</a:t>
                </a:r>
                <a:endParaRPr lang="en-GB" sz="2000" dirty="0">
                  <a:effectLst/>
                  <a:latin typeface="Aharoni" panose="02010803020104030203" pitchFamily="2" charset="-79"/>
                  <a:ea typeface="Times New Roman" panose="02020603050405020304" pitchFamily="18" charset="0"/>
                  <a:cs typeface="Aharoni" panose="02010803020104030203" pitchFamily="2" charset="-79"/>
                </a:endParaRPr>
              </a:p>
              <a:p>
                <a:pPr algn="just">
                  <a:spcBef>
                    <a:spcPts val="1200"/>
                  </a:spcBef>
                </a:pPr>
                <a14:m>
                  <m:oMath xmlns:m="http://schemas.openxmlformats.org/officeDocument/2006/math">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𝐿𝐸</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0</m:t>
                        </m:r>
                      </m:sub>
                    </m:sSub>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1</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𝐺𝐴</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2</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𝐷𝐹</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3</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𝐼𝑆</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4</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𝐶𝑃𝐼</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5</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𝑑𝑢𝑚𝑚𝑦</m:t>
                    </m:r>
                    <m:r>
                      <a:rPr lang="en-GB" sz="2000" i="1">
                        <a:solidFill>
                          <a:srgbClr val="0E101A"/>
                        </a:solidFill>
                        <a:effectLst/>
                        <a:latin typeface="Cambria Math" panose="02040503050406030204" pitchFamily="18" charset="0"/>
                        <a:ea typeface="Times New Roman" panose="02020603050405020304" pitchFamily="18" charset="0"/>
                      </a:rPr>
                      <m:t>+</m:t>
                    </m:r>
                    <m:r>
                      <a:rPr lang="en-GB" sz="2000" i="1">
                        <a:solidFill>
                          <a:srgbClr val="0E101A"/>
                        </a:solidFill>
                        <a:effectLst/>
                        <a:latin typeface="Cambria Math" panose="02040503050406030204" pitchFamily="18" charset="0"/>
                        <a:ea typeface="Times New Roman" panose="02020603050405020304" pitchFamily="18" charset="0"/>
                      </a:rPr>
                      <m:t>𝜀</m:t>
                    </m:r>
                  </m:oMath>
                </a14:m>
                <a:r>
                  <a:rPr lang="en-GB" sz="2000"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		(5)</a:t>
                </a:r>
                <a:endParaRPr lang="en-GB" sz="2000" dirty="0">
                  <a:effectLst/>
                  <a:latin typeface="Aharoni" panose="02010803020104030203" pitchFamily="2" charset="-79"/>
                  <a:ea typeface="Times New Roman" panose="02020603050405020304" pitchFamily="18" charset="0"/>
                  <a:cs typeface="Aharoni" panose="02010803020104030203" pitchFamily="2" charset="-79"/>
                </a:endParaRPr>
              </a:p>
              <a:p>
                <a:pPr algn="just">
                  <a:spcBef>
                    <a:spcPts val="1200"/>
                  </a:spcBef>
                </a:pPr>
                <a14:m>
                  <m:oMath xmlns:m="http://schemas.openxmlformats.org/officeDocument/2006/math">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𝐺𝐶</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0</m:t>
                        </m:r>
                      </m:sub>
                    </m:sSub>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1</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𝐺𝐴</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2</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𝐷𝐹</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3</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𝐼𝑆</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4</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𝑈𝑀𝑃</m:t>
                    </m:r>
                    <m:r>
                      <a:rPr lang="en-GB" sz="2000" i="1">
                        <a:solidFill>
                          <a:srgbClr val="0E101A"/>
                        </a:solidFill>
                        <a:effectLst/>
                        <a:latin typeface="Cambria Math" panose="02040503050406030204" pitchFamily="18" charset="0"/>
                        <a:ea typeface="Times New Roman" panose="02020603050405020304" pitchFamily="18" charset="0"/>
                      </a:rPr>
                      <m:t>+</m:t>
                    </m:r>
                    <m:sSub>
                      <m:sSubPr>
                        <m:ctrlPr>
                          <a:rPr lang="en-GB" sz="2000" i="1">
                            <a:solidFill>
                              <a:srgbClr val="0E101A"/>
                            </a:solidFill>
                            <a:effectLst/>
                            <a:latin typeface="Cambria Math" panose="02040503050406030204" pitchFamily="18" charset="0"/>
                            <a:ea typeface="Times New Roman" panose="02020603050405020304" pitchFamily="18" charset="0"/>
                          </a:rPr>
                        </m:ctrlPr>
                      </m:sSubPr>
                      <m:e>
                        <m:r>
                          <a:rPr lang="en-GB" sz="2000" i="1">
                            <a:solidFill>
                              <a:srgbClr val="0E101A"/>
                            </a:solidFill>
                            <a:effectLst/>
                            <a:latin typeface="Cambria Math" panose="02040503050406030204" pitchFamily="18" charset="0"/>
                            <a:ea typeface="Times New Roman" panose="02020603050405020304" pitchFamily="18" charset="0"/>
                          </a:rPr>
                          <m:t>𝛽</m:t>
                        </m:r>
                      </m:e>
                      <m:sub>
                        <m:r>
                          <a:rPr lang="en-GB" sz="2000" i="1">
                            <a:solidFill>
                              <a:srgbClr val="0E101A"/>
                            </a:solidFill>
                            <a:effectLst/>
                            <a:latin typeface="Cambria Math" panose="02040503050406030204" pitchFamily="18" charset="0"/>
                            <a:ea typeface="Times New Roman" panose="02020603050405020304" pitchFamily="18" charset="0"/>
                          </a:rPr>
                          <m:t>5</m:t>
                        </m:r>
                      </m:sub>
                    </m:sSub>
                    <m:r>
                      <a:rPr lang="en-GB" sz="2000" i="1">
                        <a:solidFill>
                          <a:srgbClr val="0E101A"/>
                        </a:solidFill>
                        <a:effectLst/>
                        <a:latin typeface="Cambria Math" panose="02040503050406030204" pitchFamily="18" charset="0"/>
                        <a:ea typeface="Times New Roman" panose="02020603050405020304" pitchFamily="18" charset="0"/>
                      </a:rPr>
                      <m:t>𝛥</m:t>
                    </m:r>
                    <m:r>
                      <a:rPr lang="en-GB" sz="2000" i="1">
                        <a:solidFill>
                          <a:srgbClr val="0E101A"/>
                        </a:solidFill>
                        <a:effectLst/>
                        <a:latin typeface="Cambria Math" panose="02040503050406030204" pitchFamily="18" charset="0"/>
                        <a:ea typeface="Times New Roman" panose="02020603050405020304" pitchFamily="18" charset="0"/>
                      </a:rPr>
                      <m:t>𝑂𝐼𝐿</m:t>
                    </m:r>
                    <m:r>
                      <a:rPr lang="en-GB" sz="2000" i="1">
                        <a:solidFill>
                          <a:srgbClr val="0E101A"/>
                        </a:solidFill>
                        <a:effectLst/>
                        <a:latin typeface="Cambria Math" panose="02040503050406030204" pitchFamily="18" charset="0"/>
                        <a:ea typeface="Times New Roman" panose="02020603050405020304" pitchFamily="18" charset="0"/>
                      </a:rPr>
                      <m:t>+</m:t>
                    </m:r>
                    <m:r>
                      <a:rPr lang="en-GB" sz="2000" i="1">
                        <a:solidFill>
                          <a:srgbClr val="0E101A"/>
                        </a:solidFill>
                        <a:effectLst/>
                        <a:latin typeface="Cambria Math" panose="02040503050406030204" pitchFamily="18" charset="0"/>
                        <a:ea typeface="Times New Roman" panose="02020603050405020304" pitchFamily="18" charset="0"/>
                      </a:rPr>
                      <m:t>𝜀</m:t>
                    </m:r>
                  </m:oMath>
                </a14:m>
                <a:r>
                  <a:rPr lang="en-GB" sz="2000"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		</a:t>
                </a:r>
                <a:r>
                  <a:rPr lang="en-GB" sz="1600" dirty="0">
                    <a:solidFill>
                      <a:srgbClr val="0E101A"/>
                    </a:solidFill>
                    <a:effectLst/>
                    <a:latin typeface="Aharoni" panose="02010803020104030203" pitchFamily="2" charset="-79"/>
                    <a:ea typeface="Times New Roman" panose="02020603050405020304" pitchFamily="18" charset="0"/>
                    <a:cs typeface="Aharoni" panose="02010803020104030203" pitchFamily="2" charset="-79"/>
                  </a:rPr>
                  <a:t>(6)</a:t>
                </a:r>
                <a:endParaRPr lang="en-GB" sz="1600" dirty="0">
                  <a:effectLst/>
                  <a:latin typeface="Aharoni" panose="02010803020104030203" pitchFamily="2" charset="-79"/>
                  <a:ea typeface="Times New Roman" panose="02020603050405020304" pitchFamily="18" charset="0"/>
                  <a:cs typeface="Aharoni" panose="02010803020104030203" pitchFamily="2" charset="-79"/>
                </a:endParaRPr>
              </a:p>
            </p:txBody>
          </p:sp>
        </mc:Choice>
        <mc:Fallback xmlns="">
          <p:sp>
            <p:nvSpPr>
              <p:cNvPr id="6" name="TextBox 5">
                <a:extLst>
                  <a:ext uri="{FF2B5EF4-FFF2-40B4-BE49-F238E27FC236}">
                    <a16:creationId xmlns:a16="http://schemas.microsoft.com/office/drawing/2014/main" id="{2F0B2ADA-47AC-851D-A50F-0F0ED6C03E66}"/>
                  </a:ext>
                </a:extLst>
              </p:cNvPr>
              <p:cNvSpPr txBox="1">
                <a:spLocks noRot="1" noChangeAspect="1" noMove="1" noResize="1" noEditPoints="1" noAdjustHandles="1" noChangeArrowheads="1" noChangeShapeType="1" noTextEdit="1"/>
              </p:cNvSpPr>
              <p:nvPr/>
            </p:nvSpPr>
            <p:spPr>
              <a:xfrm>
                <a:off x="1325216" y="1391478"/>
                <a:ext cx="9710532" cy="3631763"/>
              </a:xfrm>
              <a:prstGeom prst="rect">
                <a:avLst/>
              </a:prstGeom>
              <a:blipFill>
                <a:blip r:embed="rId2"/>
                <a:stretch>
                  <a:fillRect l="-628" t="-839" b="-839"/>
                </a:stretch>
              </a:blipFill>
            </p:spPr>
            <p:txBody>
              <a:bodyPr/>
              <a:lstStyle/>
              <a:p>
                <a:r>
                  <a:rPr lang="en-GB">
                    <a:noFill/>
                  </a:rPr>
                  <a:t> </a:t>
                </a:r>
              </a:p>
            </p:txBody>
          </p:sp>
        </mc:Fallback>
      </mc:AlternateContent>
      <p:sp>
        <p:nvSpPr>
          <p:cNvPr id="8" name="Cloud Callout 9">
            <a:extLst>
              <a:ext uri="{FF2B5EF4-FFF2-40B4-BE49-F238E27FC236}">
                <a16:creationId xmlns:a16="http://schemas.microsoft.com/office/drawing/2014/main" id="{802F47FC-9E90-056D-E710-B8A8A3B4D5FD}"/>
              </a:ext>
            </a:extLst>
          </p:cNvPr>
          <p:cNvSpPr/>
          <p:nvPr/>
        </p:nvSpPr>
        <p:spPr>
          <a:xfrm rot="2229240">
            <a:off x="9691035" y="66722"/>
            <a:ext cx="2189155" cy="1648684"/>
          </a:xfrm>
          <a:prstGeom prst="cloudCallout">
            <a:avLst>
              <a:gd name="adj1" fmla="val -43105"/>
              <a:gd name="adj2" fmla="val 129429"/>
            </a:avLst>
          </a:prstGeom>
          <a:solidFill>
            <a:schemeClr val="accent4">
              <a:lumMod val="60000"/>
              <a:lumOff val="40000"/>
            </a:schemeClr>
          </a:solidFill>
          <a:ln>
            <a:solidFill>
              <a:schemeClr val="accent4">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rPr>
              <a:t>MODELS</a:t>
            </a:r>
          </a:p>
        </p:txBody>
      </p:sp>
    </p:spTree>
    <p:extLst>
      <p:ext uri="{BB962C8B-B14F-4D97-AF65-F5344CB8AC3E}">
        <p14:creationId xmlns:p14="http://schemas.microsoft.com/office/powerpoint/2010/main" val="1600520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23CAC761-77DB-C646-8D29-7E7D26086661}"/>
              </a:ext>
            </a:extLst>
          </p:cNvPr>
          <p:cNvSpPr txBox="1"/>
          <p:nvPr/>
        </p:nvSpPr>
        <p:spPr>
          <a:xfrm>
            <a:off x="1439056" y="460040"/>
            <a:ext cx="10193311" cy="276999"/>
          </a:xfrm>
          <a:prstGeom prst="rect">
            <a:avLst/>
          </a:prstGeom>
          <a:noFill/>
        </p:spPr>
        <p:txBody>
          <a:bodyPr wrap="square" rtlCol="0">
            <a:spAutoFit/>
          </a:bodyPr>
          <a:lstStyle/>
          <a:p>
            <a:pPr algn="ctr"/>
            <a:r>
              <a:rPr lang="en-US" sz="1200" b="1" spc="150" dirty="0">
                <a:latin typeface="Poppins Light" pitchFamily="2" charset="77"/>
                <a:cs typeface="Poppins Light" pitchFamily="2" charset="77"/>
              </a:rPr>
              <a:t>DEFINITION OF VARIABLES</a:t>
            </a:r>
          </a:p>
        </p:txBody>
      </p:sp>
      <p:sp>
        <p:nvSpPr>
          <p:cNvPr id="2" name="Freeform 87">
            <a:extLst>
              <a:ext uri="{FF2B5EF4-FFF2-40B4-BE49-F238E27FC236}">
                <a16:creationId xmlns:a16="http://schemas.microsoft.com/office/drawing/2014/main" id="{8CCCFBEB-EEFB-9543-A659-1347AD813D3A}"/>
              </a:ext>
            </a:extLst>
          </p:cNvPr>
          <p:cNvSpPr>
            <a:spLocks noChangeArrowheads="1"/>
          </p:cNvSpPr>
          <p:nvPr/>
        </p:nvSpPr>
        <p:spPr bwMode="auto">
          <a:xfrm>
            <a:off x="6074614" y="1143000"/>
            <a:ext cx="32962" cy="5715000"/>
          </a:xfrm>
          <a:custGeom>
            <a:avLst/>
            <a:gdLst>
              <a:gd name="T0" fmla="*/ 25 w 52"/>
              <a:gd name="T1" fmla="*/ 0 h 9571"/>
              <a:gd name="T2" fmla="*/ 51 w 52"/>
              <a:gd name="T3" fmla="*/ 26 h 9571"/>
              <a:gd name="T4" fmla="*/ 51 w 52"/>
              <a:gd name="T5" fmla="*/ 9544 h 9571"/>
              <a:gd name="T6" fmla="*/ 25 w 52"/>
              <a:gd name="T7" fmla="*/ 9570 h 9571"/>
              <a:gd name="T8" fmla="*/ 0 w 52"/>
              <a:gd name="T9" fmla="*/ 9544 h 9571"/>
              <a:gd name="T10" fmla="*/ 0 w 52"/>
              <a:gd name="T11" fmla="*/ 26 h 9571"/>
              <a:gd name="T12" fmla="*/ 25 w 52"/>
              <a:gd name="T13" fmla="*/ 0 h 9571"/>
            </a:gdLst>
            <a:ahLst/>
            <a:cxnLst>
              <a:cxn ang="0">
                <a:pos x="T0" y="T1"/>
              </a:cxn>
              <a:cxn ang="0">
                <a:pos x="T2" y="T3"/>
              </a:cxn>
              <a:cxn ang="0">
                <a:pos x="T4" y="T5"/>
              </a:cxn>
              <a:cxn ang="0">
                <a:pos x="T6" y="T7"/>
              </a:cxn>
              <a:cxn ang="0">
                <a:pos x="T8" y="T9"/>
              </a:cxn>
              <a:cxn ang="0">
                <a:pos x="T10" y="T11"/>
              </a:cxn>
              <a:cxn ang="0">
                <a:pos x="T12" y="T13"/>
              </a:cxn>
            </a:cxnLst>
            <a:rect l="0" t="0" r="r" b="b"/>
            <a:pathLst>
              <a:path w="52" h="9571">
                <a:moveTo>
                  <a:pt x="25" y="0"/>
                </a:moveTo>
                <a:cubicBezTo>
                  <a:pt x="39" y="0"/>
                  <a:pt x="51" y="12"/>
                  <a:pt x="51" y="26"/>
                </a:cubicBezTo>
                <a:lnTo>
                  <a:pt x="51" y="9544"/>
                </a:lnTo>
                <a:cubicBezTo>
                  <a:pt x="51" y="9558"/>
                  <a:pt x="39" y="9570"/>
                  <a:pt x="25" y="9570"/>
                </a:cubicBezTo>
                <a:cubicBezTo>
                  <a:pt x="11" y="9570"/>
                  <a:pt x="0" y="9558"/>
                  <a:pt x="0" y="9544"/>
                </a:cubicBezTo>
                <a:lnTo>
                  <a:pt x="0" y="26"/>
                </a:lnTo>
                <a:cubicBezTo>
                  <a:pt x="0" y="12"/>
                  <a:pt x="11" y="0"/>
                  <a:pt x="25" y="0"/>
                </a:cubicBezTo>
              </a:path>
            </a:pathLst>
          </a:custGeom>
          <a:solidFill>
            <a:schemeClr val="tx1"/>
          </a:solidFill>
          <a:ln>
            <a:noFill/>
          </a:ln>
          <a:effectLst/>
        </p:spPr>
        <p:txBody>
          <a:bodyPr wrap="none" anchor="ctr"/>
          <a:lstStyle/>
          <a:p>
            <a:endParaRPr lang="en-US" sz="3265"/>
          </a:p>
        </p:txBody>
      </p:sp>
      <p:sp>
        <p:nvSpPr>
          <p:cNvPr id="22" name="Freeform 88">
            <a:extLst>
              <a:ext uri="{FF2B5EF4-FFF2-40B4-BE49-F238E27FC236}">
                <a16:creationId xmlns:a16="http://schemas.microsoft.com/office/drawing/2014/main" id="{7AB994F4-6FB8-A64A-85E3-9466FCF44E49}"/>
              </a:ext>
            </a:extLst>
          </p:cNvPr>
          <p:cNvSpPr>
            <a:spLocks noChangeArrowheads="1"/>
          </p:cNvSpPr>
          <p:nvPr/>
        </p:nvSpPr>
        <p:spPr bwMode="auto">
          <a:xfrm>
            <a:off x="6140538" y="2203554"/>
            <a:ext cx="2938213" cy="4271469"/>
          </a:xfrm>
          <a:prstGeom prst="round2DiagRect">
            <a:avLst>
              <a:gd name="adj1" fmla="val 50000"/>
              <a:gd name="adj2" fmla="val 4068"/>
            </a:avLst>
          </a:prstGeom>
          <a:pattFill prst="pct5">
            <a:fgClr>
              <a:schemeClr val="accent2"/>
            </a:fgClr>
            <a:bgClr>
              <a:schemeClr val="bg1"/>
            </a:bgClr>
          </a:pattFill>
          <a:ln>
            <a:noFill/>
          </a:ln>
          <a:effectLst/>
        </p:spPr>
        <p:txBody>
          <a:bodyPr wrap="none" anchor="ctr"/>
          <a:lstStyle/>
          <a:p>
            <a:endParaRPr lang="en-US" sz="3265"/>
          </a:p>
        </p:txBody>
      </p:sp>
      <p:sp>
        <p:nvSpPr>
          <p:cNvPr id="26" name="Subtitle 2">
            <a:extLst>
              <a:ext uri="{FF2B5EF4-FFF2-40B4-BE49-F238E27FC236}">
                <a16:creationId xmlns:a16="http://schemas.microsoft.com/office/drawing/2014/main" id="{5FF418B4-713F-3B45-A413-6EF79977913F}"/>
              </a:ext>
            </a:extLst>
          </p:cNvPr>
          <p:cNvSpPr txBox="1">
            <a:spLocks/>
          </p:cNvSpPr>
          <p:nvPr/>
        </p:nvSpPr>
        <p:spPr>
          <a:xfrm>
            <a:off x="1300762" y="1459347"/>
            <a:ext cx="4823295" cy="3723327"/>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171450" indent="-171450" algn="just">
              <a:lnSpc>
                <a:spcPct val="150000"/>
              </a:lnSpc>
              <a:buFont typeface="Wingdings" panose="05000000000000000000" pitchFamily="2" charset="2"/>
              <a:buChar char="§"/>
            </a:pPr>
            <a:r>
              <a:rPr lang="en-US" sz="1800" dirty="0" err="1">
                <a:solidFill>
                  <a:srgbClr val="0E101A"/>
                </a:solidFill>
                <a:effectLst/>
                <a:latin typeface="Aharoni" panose="02010803020104030203" pitchFamily="2" charset="-79"/>
                <a:ea typeface="Calibri" panose="020F0502020204030204" pitchFamily="34" charset="0"/>
                <a:cs typeface="Aharoni" panose="02010803020104030203" pitchFamily="2" charset="-79"/>
              </a:rPr>
              <a:t>GDPpc</a:t>
            </a: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 is GDP per capita, </a:t>
            </a:r>
          </a:p>
          <a:p>
            <a:pPr marL="171450" indent="-171450" algn="just">
              <a:lnSpc>
                <a:spcPct val="150000"/>
              </a:lnSpc>
              <a:buFont typeface="Wingdings" panose="05000000000000000000" pitchFamily="2" charset="2"/>
              <a:buChar char="§"/>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LE, life expectancy, </a:t>
            </a:r>
          </a:p>
          <a:p>
            <a:pPr marL="171450" indent="-171450" algn="just">
              <a:lnSpc>
                <a:spcPct val="150000"/>
              </a:lnSpc>
              <a:buFont typeface="Wingdings" panose="05000000000000000000" pitchFamily="2" charset="2"/>
              <a:buChar char="§"/>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GC, Gini coefficient, </a:t>
            </a:r>
          </a:p>
          <a:p>
            <a:pPr marL="171450" indent="-171450" algn="just">
              <a:lnSpc>
                <a:spcPct val="150000"/>
              </a:lnSpc>
              <a:buFont typeface="Wingdings" panose="05000000000000000000" pitchFamily="2" charset="2"/>
              <a:buChar char="§"/>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AD, administrative expenses, </a:t>
            </a:r>
          </a:p>
          <a:p>
            <a:pPr marL="171450" indent="-171450" algn="just">
              <a:lnSpc>
                <a:spcPct val="150000"/>
              </a:lnSpc>
              <a:buFont typeface="Wingdings" panose="05000000000000000000" pitchFamily="2" charset="2"/>
              <a:buChar char="§"/>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SC, social community services, </a:t>
            </a:r>
          </a:p>
          <a:p>
            <a:pPr marL="171450" indent="-171450" algn="just">
              <a:lnSpc>
                <a:spcPct val="150000"/>
              </a:lnSpc>
              <a:buFont typeface="Wingdings" panose="05000000000000000000" pitchFamily="2" charset="2"/>
              <a:buChar char="§"/>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ES, economic services, </a:t>
            </a:r>
          </a:p>
          <a:p>
            <a:pPr marL="171450" indent="-171450" algn="just">
              <a:lnSpc>
                <a:spcPct val="150000"/>
              </a:lnSpc>
              <a:buFont typeface="Wingdings" panose="05000000000000000000" pitchFamily="2" charset="2"/>
              <a:buChar char="§"/>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GT, government transfer, </a:t>
            </a:r>
          </a:p>
          <a:p>
            <a:pPr marL="171450" indent="-171450" algn="just">
              <a:lnSpc>
                <a:spcPct val="150000"/>
              </a:lnSpc>
              <a:buFont typeface="Wingdings" panose="05000000000000000000" pitchFamily="2" charset="2"/>
              <a:buChar char="§"/>
            </a:pPr>
            <a:r>
              <a:rPr lang="en-US" sz="1800" dirty="0">
                <a:solidFill>
                  <a:srgbClr val="0E101A"/>
                </a:solidFill>
                <a:latin typeface="Aharoni" panose="02010803020104030203" pitchFamily="2" charset="-79"/>
                <a:ea typeface="Calibri" panose="020F0502020204030204" pitchFamily="34" charset="0"/>
                <a:cs typeface="Aharoni" panose="02010803020104030203" pitchFamily="2" charset="-79"/>
              </a:rPr>
              <a:t>POLDUM </a:t>
            </a:r>
            <a:r>
              <a:rPr lang="en-US" sz="1800" dirty="0">
                <a:effectLst/>
                <a:latin typeface="Aharoni" panose="02010803020104030203" pitchFamily="2" charset="-79"/>
                <a:ea typeface="Calibri" panose="020F0502020204030204" pitchFamily="34" charset="0"/>
                <a:cs typeface="Aharoni" panose="02010803020104030203" pitchFamily="2" charset="-79"/>
              </a:rPr>
              <a:t>to capture political reforms</a:t>
            </a:r>
            <a:endParaRPr lang="en-US" b="1" dirty="0">
              <a:solidFill>
                <a:schemeClr val="tx1"/>
              </a:solidFill>
              <a:latin typeface="Aharoni" panose="02010803020104030203" pitchFamily="2" charset="-79"/>
              <a:ea typeface="Lato Light" panose="020F0502020204030203" pitchFamily="34" charset="0"/>
              <a:cs typeface="Aharoni" panose="02010803020104030203" pitchFamily="2" charset="-79"/>
            </a:endParaRPr>
          </a:p>
        </p:txBody>
      </p:sp>
      <p:sp>
        <p:nvSpPr>
          <p:cNvPr id="38" name="Subtitle 2">
            <a:extLst>
              <a:ext uri="{FF2B5EF4-FFF2-40B4-BE49-F238E27FC236}">
                <a16:creationId xmlns:a16="http://schemas.microsoft.com/office/drawing/2014/main" id="{679C68FC-F3DE-9C4C-96FF-6A63300398CC}"/>
              </a:ext>
            </a:extLst>
          </p:cNvPr>
          <p:cNvSpPr txBox="1">
            <a:spLocks/>
          </p:cNvSpPr>
          <p:nvPr/>
        </p:nvSpPr>
        <p:spPr>
          <a:xfrm>
            <a:off x="6505731" y="1442694"/>
            <a:ext cx="5506578" cy="4194225"/>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50000"/>
              </a:lnSpc>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GA, general administrative expenses, </a:t>
            </a:r>
          </a:p>
          <a:p>
            <a:pPr algn="just">
              <a:lnSpc>
                <a:spcPct val="150000"/>
              </a:lnSpc>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DE, expenses on </a:t>
            </a:r>
            <a:r>
              <a:rPr lang="en-US" sz="1800" dirty="0" err="1">
                <a:solidFill>
                  <a:srgbClr val="0E101A"/>
                </a:solidFill>
                <a:effectLst/>
                <a:latin typeface="Aharoni" panose="02010803020104030203" pitchFamily="2" charset="-79"/>
                <a:ea typeface="Calibri" panose="020F0502020204030204" pitchFamily="34" charset="0"/>
                <a:cs typeface="Aharoni" panose="02010803020104030203" pitchFamily="2" charset="-79"/>
              </a:rPr>
              <a:t>defence</a:t>
            </a: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a:t>
            </a:r>
          </a:p>
          <a:p>
            <a:pPr algn="just">
              <a:lnSpc>
                <a:spcPct val="150000"/>
              </a:lnSpc>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 IS, expenses on internal security, </a:t>
            </a:r>
          </a:p>
          <a:p>
            <a:pPr algn="just">
              <a:lnSpc>
                <a:spcPct val="150000"/>
              </a:lnSpc>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LF, </a:t>
            </a:r>
            <a:r>
              <a:rPr lang="en-US" sz="1800" dirty="0" err="1">
                <a:solidFill>
                  <a:srgbClr val="0E101A"/>
                </a:solidFill>
                <a:effectLst/>
                <a:latin typeface="Aharoni" panose="02010803020104030203" pitchFamily="2" charset="-79"/>
                <a:ea typeface="Calibri" panose="020F0502020204030204" pitchFamily="34" charset="0"/>
                <a:cs typeface="Aharoni" panose="02010803020104030203" pitchFamily="2" charset="-79"/>
              </a:rPr>
              <a:t>labour</a:t>
            </a: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 force, </a:t>
            </a:r>
          </a:p>
          <a:p>
            <a:pPr algn="just">
              <a:lnSpc>
                <a:spcPct val="150000"/>
              </a:lnSpc>
            </a:pPr>
            <a:r>
              <a:rPr lang="en-US" sz="1800" dirty="0">
                <a:solidFill>
                  <a:srgbClr val="0E101A"/>
                </a:solidFill>
                <a:effectLst/>
                <a:latin typeface="Aharoni" panose="02010803020104030203" pitchFamily="2" charset="-79"/>
                <a:ea typeface="Calibri" panose="020F0502020204030204" pitchFamily="34" charset="0"/>
                <a:cs typeface="Aharoni" panose="02010803020104030203" pitchFamily="2" charset="-79"/>
              </a:rPr>
              <a:t>INV, investment,</a:t>
            </a:r>
            <a:r>
              <a:rPr lang="en-US" sz="1800" dirty="0">
                <a:solidFill>
                  <a:srgbClr val="FF0000"/>
                </a:solidFill>
                <a:effectLst/>
                <a:latin typeface="Aharoni" panose="02010803020104030203" pitchFamily="2" charset="-79"/>
                <a:ea typeface="Calibri" panose="020F0502020204030204" pitchFamily="34" charset="0"/>
                <a:cs typeface="Aharoni" panose="02010803020104030203" pitchFamily="2" charset="-79"/>
              </a:rPr>
              <a:t> </a:t>
            </a:r>
          </a:p>
          <a:p>
            <a:pPr algn="just">
              <a:lnSpc>
                <a:spcPct val="150000"/>
              </a:lnSpc>
            </a:pPr>
            <a:r>
              <a:rPr lang="en-US" sz="1800" dirty="0">
                <a:effectLst/>
                <a:latin typeface="Aharoni" panose="02010803020104030203" pitchFamily="2" charset="-79"/>
                <a:ea typeface="Calibri" panose="020F0502020204030204" pitchFamily="34" charset="0"/>
                <a:cs typeface="Aharoni" panose="02010803020104030203" pitchFamily="2" charset="-79"/>
              </a:rPr>
              <a:t>UMP, unemployment rate, </a:t>
            </a:r>
          </a:p>
          <a:p>
            <a:pPr algn="just">
              <a:lnSpc>
                <a:spcPct val="150000"/>
              </a:lnSpc>
            </a:pPr>
            <a:r>
              <a:rPr lang="en-US" sz="1800" dirty="0">
                <a:effectLst/>
                <a:latin typeface="Aharoni" panose="02010803020104030203" pitchFamily="2" charset="-79"/>
                <a:ea typeface="Calibri" panose="020F0502020204030204" pitchFamily="34" charset="0"/>
                <a:cs typeface="Aharoni" panose="02010803020104030203" pitchFamily="2" charset="-79"/>
              </a:rPr>
              <a:t>CPI, consumer price index, </a:t>
            </a:r>
          </a:p>
          <a:p>
            <a:pPr algn="just">
              <a:lnSpc>
                <a:spcPct val="150000"/>
              </a:lnSpc>
            </a:pPr>
            <a:r>
              <a:rPr lang="en-US" sz="1800" dirty="0">
                <a:effectLst/>
                <a:latin typeface="Aharoni" panose="02010803020104030203" pitchFamily="2" charset="-79"/>
                <a:ea typeface="Calibri" panose="020F0502020204030204" pitchFamily="34" charset="0"/>
                <a:cs typeface="Aharoni" panose="02010803020104030203" pitchFamily="2" charset="-79"/>
              </a:rPr>
              <a:t>OIL, oil revenue, and</a:t>
            </a:r>
          </a:p>
          <a:p>
            <a:pPr algn="just">
              <a:lnSpc>
                <a:spcPct val="150000"/>
              </a:lnSpc>
            </a:pPr>
            <a:r>
              <a:rPr lang="en-US" sz="1800" dirty="0">
                <a:effectLst/>
                <a:latin typeface="Aharoni" panose="02010803020104030203" pitchFamily="2" charset="-79"/>
                <a:ea typeface="Calibri" panose="020F0502020204030204" pitchFamily="34" charset="0"/>
                <a:cs typeface="Aharoni" panose="02010803020104030203" pitchFamily="2" charset="-79"/>
              </a:rPr>
              <a:t> Dummy (</a:t>
            </a:r>
            <a:r>
              <a:rPr lang="en-US" sz="1800" dirty="0" err="1">
                <a:effectLst/>
                <a:latin typeface="Aharoni" panose="02010803020104030203" pitchFamily="2" charset="-79"/>
                <a:ea typeface="Calibri" panose="020F0502020204030204" pitchFamily="34" charset="0"/>
                <a:cs typeface="Aharoni" panose="02010803020104030203" pitchFamily="2" charset="-79"/>
              </a:rPr>
              <a:t>poldum</a:t>
            </a:r>
            <a:r>
              <a:rPr lang="en-US" sz="1800" dirty="0">
                <a:effectLst/>
                <a:latin typeface="Aharoni" panose="02010803020104030203" pitchFamily="2" charset="-79"/>
                <a:ea typeface="Calibri" panose="020F0502020204030204" pitchFamily="34" charset="0"/>
                <a:cs typeface="Aharoni" panose="02010803020104030203" pitchFamily="2" charset="-79"/>
              </a:rPr>
              <a:t>)</a:t>
            </a:r>
            <a:endParaRPr lang="en-US" sz="1800" b="1" dirty="0">
              <a:solidFill>
                <a:schemeClr val="tx1"/>
              </a:solidFill>
              <a:latin typeface="Aharoni" panose="02010803020104030203" pitchFamily="2" charset="-79"/>
              <a:ea typeface="Lato Light" panose="020F0502020204030203" pitchFamily="34" charset="0"/>
              <a:cs typeface="Aharoni" panose="02010803020104030203" pitchFamily="2" charset="-79"/>
            </a:endParaRPr>
          </a:p>
        </p:txBody>
      </p:sp>
      <p:sp>
        <p:nvSpPr>
          <p:cNvPr id="4" name="TextBox 3">
            <a:extLst>
              <a:ext uri="{FF2B5EF4-FFF2-40B4-BE49-F238E27FC236}">
                <a16:creationId xmlns:a16="http://schemas.microsoft.com/office/drawing/2014/main" id="{D4C3B7A1-54E5-A2BD-229F-8BBEA683A51A}"/>
              </a:ext>
            </a:extLst>
          </p:cNvPr>
          <p:cNvSpPr txBox="1"/>
          <p:nvPr/>
        </p:nvSpPr>
        <p:spPr>
          <a:xfrm>
            <a:off x="7435121" y="5996066"/>
            <a:ext cx="4197246" cy="646331"/>
          </a:xfrm>
          <a:prstGeom prst="rect">
            <a:avLst/>
          </a:prstGeom>
          <a:noFill/>
        </p:spPr>
        <p:txBody>
          <a:bodyPr wrap="square">
            <a:sp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Annual time series spanning 1981 to 2021 is used to estimate the model</a:t>
            </a:r>
            <a:endParaRPr lang="en-GB" b="1" dirty="0"/>
          </a:p>
        </p:txBody>
      </p:sp>
    </p:spTree>
    <p:extLst>
      <p:ext uri="{BB962C8B-B14F-4D97-AF65-F5344CB8AC3E}">
        <p14:creationId xmlns:p14="http://schemas.microsoft.com/office/powerpoint/2010/main" val="171286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15BAB6-214C-481E-AC71-F92FED31D4E2}"/>
              </a:ext>
            </a:extLst>
          </p:cNvPr>
          <p:cNvSpPr>
            <a:spLocks noGrp="1"/>
          </p:cNvSpPr>
          <p:nvPr>
            <p:ph type="title"/>
          </p:nvPr>
        </p:nvSpPr>
        <p:spPr>
          <a:xfrm>
            <a:off x="1158240" y="301636"/>
            <a:ext cx="9875520" cy="1356360"/>
          </a:xfrm>
        </p:spPr>
        <p:txBody>
          <a:bodyPr>
            <a:normAutofit fontScale="90000"/>
          </a:bodyPr>
          <a:lstStyle/>
          <a:p>
            <a:pPr>
              <a:lnSpc>
                <a:spcPct val="115000"/>
              </a:lnSpc>
              <a:spcAft>
                <a:spcPts val="800"/>
              </a:spcAft>
            </a:pPr>
            <a: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Expenditure Profile of Federal Government (1981-2021)</a:t>
            </a:r>
            <a:r>
              <a:rPr lang="en-GB" sz="18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GB" sz="18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1800" b="1" i="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Source: CBN Statistical Bulletin 2022</a:t>
            </a:r>
            <a:r>
              <a:rPr lang="en-GB" sz="18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GB" sz="18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endParaRPr lang="en-GB" dirty="0">
              <a:solidFill>
                <a:schemeClr val="tx1"/>
              </a:solidFill>
              <a:latin typeface="Aharoni" panose="02010803020104030203" pitchFamily="2" charset="-79"/>
              <a:cs typeface="Aharoni" panose="02010803020104030203" pitchFamily="2" charset="-79"/>
            </a:endParaRPr>
          </a:p>
        </p:txBody>
      </p:sp>
      <p:pic>
        <p:nvPicPr>
          <p:cNvPr id="5" name="Picture 4">
            <a:extLst>
              <a:ext uri="{FF2B5EF4-FFF2-40B4-BE49-F238E27FC236}">
                <a16:creationId xmlns:a16="http://schemas.microsoft.com/office/drawing/2014/main" id="{C1ABBF7F-3F9C-7F9D-0DD4-25408D558009}"/>
              </a:ext>
            </a:extLst>
          </p:cNvPr>
          <p:cNvPicPr>
            <a:picLocks noChangeAspect="1"/>
          </p:cNvPicPr>
          <p:nvPr/>
        </p:nvPicPr>
        <p:blipFill>
          <a:blip r:embed="rId2"/>
          <a:stretch>
            <a:fillRect/>
          </a:stretch>
        </p:blipFill>
        <p:spPr>
          <a:xfrm>
            <a:off x="967409" y="1348740"/>
            <a:ext cx="6887437" cy="4215808"/>
          </a:xfrm>
          <a:prstGeom prst="rect">
            <a:avLst/>
          </a:prstGeom>
        </p:spPr>
      </p:pic>
      <p:graphicFrame>
        <p:nvGraphicFramePr>
          <p:cNvPr id="6" name="Table 6">
            <a:extLst>
              <a:ext uri="{FF2B5EF4-FFF2-40B4-BE49-F238E27FC236}">
                <a16:creationId xmlns:a16="http://schemas.microsoft.com/office/drawing/2014/main" id="{B17C4C83-91E8-FCF1-D193-C613EE292E14}"/>
              </a:ext>
            </a:extLst>
          </p:cNvPr>
          <p:cNvGraphicFramePr>
            <a:graphicFrameLocks noGrp="1"/>
          </p:cNvGraphicFramePr>
          <p:nvPr>
            <p:extLst>
              <p:ext uri="{D42A27DB-BD31-4B8C-83A1-F6EECF244321}">
                <p14:modId xmlns:p14="http://schemas.microsoft.com/office/powerpoint/2010/main" val="4000897758"/>
              </p:ext>
            </p:extLst>
          </p:nvPr>
        </p:nvGraphicFramePr>
        <p:xfrm>
          <a:off x="8125840" y="1348740"/>
          <a:ext cx="3098751" cy="4160520"/>
        </p:xfrm>
        <a:graphic>
          <a:graphicData uri="http://schemas.openxmlformats.org/drawingml/2006/table">
            <a:tbl>
              <a:tblPr firstRow="1" bandRow="1">
                <a:tableStyleId>{5C22544A-7EE6-4342-B048-85BDC9FD1C3A}</a:tableStyleId>
              </a:tblPr>
              <a:tblGrid>
                <a:gridCol w="3098751">
                  <a:extLst>
                    <a:ext uri="{9D8B030D-6E8A-4147-A177-3AD203B41FA5}">
                      <a16:colId xmlns:a16="http://schemas.microsoft.com/office/drawing/2014/main" val="822782308"/>
                    </a:ext>
                  </a:extLst>
                </a:gridCol>
              </a:tblGrid>
              <a:tr h="2996449">
                <a:tc>
                  <a:txBody>
                    <a:bodyPr/>
                    <a:lstStyle/>
                    <a:p>
                      <a:endParaRPr lang="en-US" dirty="0"/>
                    </a:p>
                    <a:p>
                      <a:endParaRPr lang="en-GB" dirty="0">
                        <a:solidFill>
                          <a:schemeClr val="tx1"/>
                        </a:solidFill>
                      </a:endParaRPr>
                    </a:p>
                    <a:p>
                      <a:r>
                        <a:rPr lang="en-GB" sz="2400" dirty="0">
                          <a:solidFill>
                            <a:schemeClr val="tx1"/>
                          </a:solidFill>
                        </a:rPr>
                        <a:t>Sharp upturn in 1999</a:t>
                      </a:r>
                    </a:p>
                    <a:p>
                      <a:endParaRPr lang="en-GB" sz="2400" dirty="0">
                        <a:solidFill>
                          <a:schemeClr val="tx1"/>
                        </a:solidFill>
                      </a:endParaRPr>
                    </a:p>
                    <a:p>
                      <a:r>
                        <a:rPr lang="en-GB" sz="2400" dirty="0">
                          <a:solidFill>
                            <a:schemeClr val="tx1"/>
                          </a:solidFill>
                        </a:rPr>
                        <a:t>Upward trajectory since then</a:t>
                      </a:r>
                    </a:p>
                    <a:p>
                      <a:endParaRPr lang="en-GB" sz="2400" dirty="0">
                        <a:solidFill>
                          <a:schemeClr val="tx1"/>
                        </a:solidFill>
                      </a:endParaRPr>
                    </a:p>
                    <a:p>
                      <a:r>
                        <a:rPr lang="en-GB" sz="2400" dirty="0">
                          <a:solidFill>
                            <a:schemeClr val="tx1"/>
                          </a:solidFill>
                        </a:rPr>
                        <a:t>CAPEX</a:t>
                      </a:r>
                    </a:p>
                    <a:p>
                      <a:r>
                        <a:rPr lang="en-GB" sz="2400" dirty="0">
                          <a:solidFill>
                            <a:schemeClr val="tx1"/>
                          </a:solidFill>
                        </a:rPr>
                        <a:t>RECEX</a:t>
                      </a:r>
                    </a:p>
                    <a:p>
                      <a:r>
                        <a:rPr lang="en-GB" sz="2400" dirty="0">
                          <a:solidFill>
                            <a:schemeClr val="tx1"/>
                          </a:solidFill>
                        </a:rPr>
                        <a:t>TOTEX</a:t>
                      </a:r>
                    </a:p>
                    <a:p>
                      <a:endParaRPr lang="en-GB" sz="2400" dirty="0">
                        <a:solidFill>
                          <a:schemeClr val="tx1"/>
                        </a:solidFill>
                      </a:endParaRPr>
                    </a:p>
                    <a:p>
                      <a:r>
                        <a:rPr lang="en-GB" sz="2400" dirty="0">
                          <a:solidFill>
                            <a:schemeClr val="tx1"/>
                          </a:solidFill>
                        </a:rPr>
                        <a:t>RECEX&gt;CAPEX</a:t>
                      </a:r>
                    </a:p>
                  </a:txBody>
                  <a:tcPr>
                    <a:pattFill prst="pct5">
                      <a:fgClr>
                        <a:schemeClr val="accent1"/>
                      </a:fgClr>
                      <a:bgClr>
                        <a:schemeClr val="bg1"/>
                      </a:bgClr>
                    </a:pattFill>
                  </a:tcPr>
                </a:tc>
                <a:extLst>
                  <a:ext uri="{0D108BD9-81ED-4DB2-BD59-A6C34878D82A}">
                    <a16:rowId xmlns:a16="http://schemas.microsoft.com/office/drawing/2014/main" val="562507040"/>
                  </a:ext>
                </a:extLst>
              </a:tr>
            </a:tbl>
          </a:graphicData>
        </a:graphic>
      </p:graphicFrame>
      <p:sp>
        <p:nvSpPr>
          <p:cNvPr id="2" name="Slide Number Placeholder 1">
            <a:extLst>
              <a:ext uri="{FF2B5EF4-FFF2-40B4-BE49-F238E27FC236}">
                <a16:creationId xmlns:a16="http://schemas.microsoft.com/office/drawing/2014/main" id="{E33E47B7-4C9E-BC27-DB5C-F2CCA4A857B3}"/>
              </a:ext>
            </a:extLst>
          </p:cNvPr>
          <p:cNvSpPr>
            <a:spLocks noGrp="1"/>
          </p:cNvSpPr>
          <p:nvPr>
            <p:ph type="sldNum" sz="quarter" idx="12"/>
          </p:nvPr>
        </p:nvSpPr>
        <p:spPr/>
        <p:txBody>
          <a:bodyPr/>
          <a:lstStyle/>
          <a:p>
            <a:pPr>
              <a:defRPr/>
            </a:pPr>
            <a:fld id="{386F1FBD-D455-4F20-9A29-E012D815944E}" type="slidenum">
              <a:rPr lang="en-GB" smtClean="0"/>
              <a:pPr>
                <a:defRPr/>
              </a:pPr>
              <a:t>24</a:t>
            </a:fld>
            <a:endParaRPr lang="en-GB" dirty="0"/>
          </a:p>
        </p:txBody>
      </p:sp>
    </p:spTree>
    <p:extLst>
      <p:ext uri="{BB962C8B-B14F-4D97-AF65-F5344CB8AC3E}">
        <p14:creationId xmlns:p14="http://schemas.microsoft.com/office/powerpoint/2010/main" val="189865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312FA-C571-7966-9C3B-9EDB2CB1AD51}"/>
              </a:ext>
            </a:extLst>
          </p:cNvPr>
          <p:cNvSpPr>
            <a:spLocks noGrp="1"/>
          </p:cNvSpPr>
          <p:nvPr>
            <p:ph type="title"/>
          </p:nvPr>
        </p:nvSpPr>
        <p:spPr>
          <a:xfrm>
            <a:off x="1143000" y="609600"/>
            <a:ext cx="9875520" cy="1216288"/>
          </a:xfrm>
        </p:spPr>
        <p:txBody>
          <a:bodyPr>
            <a:normAutofit fontScale="90000"/>
          </a:bodyPr>
          <a:lstStyle/>
          <a:p>
            <a:pPr>
              <a:lnSpc>
                <a:spcPct val="115000"/>
              </a:lnSpc>
              <a:spcAft>
                <a:spcPts val="800"/>
              </a:spcAft>
            </a:pPr>
            <a:r>
              <a:rPr lang="en-US" sz="2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Percentage Changes of Federal Recurrent Expenditure (1982-2021)</a:t>
            </a:r>
            <a:r>
              <a:rPr lang="en-GB" sz="28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GB" sz="28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2000" b="1" i="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Source: CBN Statistical Bulletin 2022</a:t>
            </a:r>
            <a:r>
              <a:rPr lang="en-GB" sz="20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GB" sz="20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endParaRPr lang="en-GB" sz="2000" dirty="0">
              <a:solidFill>
                <a:schemeClr val="tx1"/>
              </a:solidFill>
              <a:latin typeface="Aharoni" panose="02010803020104030203" pitchFamily="2" charset="-79"/>
              <a:cs typeface="Aharoni" panose="02010803020104030203" pitchFamily="2" charset="-79"/>
            </a:endParaRPr>
          </a:p>
        </p:txBody>
      </p:sp>
      <p:sp>
        <p:nvSpPr>
          <p:cNvPr id="4" name="Slide Number Placeholder 3">
            <a:extLst>
              <a:ext uri="{FF2B5EF4-FFF2-40B4-BE49-F238E27FC236}">
                <a16:creationId xmlns:a16="http://schemas.microsoft.com/office/drawing/2014/main" id="{C4E9DC25-3838-EFC6-4D6F-8A444C6C4E76}"/>
              </a:ext>
            </a:extLst>
          </p:cNvPr>
          <p:cNvSpPr>
            <a:spLocks noGrp="1"/>
          </p:cNvSpPr>
          <p:nvPr>
            <p:ph type="sldNum" sz="quarter" idx="12"/>
          </p:nvPr>
        </p:nvSpPr>
        <p:spPr/>
        <p:txBody>
          <a:bodyPr/>
          <a:lstStyle/>
          <a:p>
            <a:pPr>
              <a:defRPr/>
            </a:pPr>
            <a:fld id="{386F1FBD-D455-4F20-9A29-E012D815944E}" type="slidenum">
              <a:rPr lang="en-GB" sz="3200" smtClean="0">
                <a:solidFill>
                  <a:schemeClr val="tx1"/>
                </a:solidFill>
              </a:rPr>
              <a:pPr>
                <a:defRPr/>
              </a:pPr>
              <a:t>25</a:t>
            </a:fld>
            <a:endParaRPr lang="en-GB" sz="3200" dirty="0">
              <a:solidFill>
                <a:schemeClr val="tx1"/>
              </a:solidFill>
            </a:endParaRPr>
          </a:p>
        </p:txBody>
      </p:sp>
      <p:graphicFrame>
        <p:nvGraphicFramePr>
          <p:cNvPr id="5" name="Chart 4">
            <a:extLst>
              <a:ext uri="{FF2B5EF4-FFF2-40B4-BE49-F238E27FC236}">
                <a16:creationId xmlns:a16="http://schemas.microsoft.com/office/drawing/2014/main" id="{9508AB4D-EB62-6972-E4D3-1AC68F7AE866}"/>
              </a:ext>
            </a:extLst>
          </p:cNvPr>
          <p:cNvGraphicFramePr/>
          <p:nvPr>
            <p:extLst>
              <p:ext uri="{D42A27DB-BD31-4B8C-83A1-F6EECF244321}">
                <p14:modId xmlns:p14="http://schemas.microsoft.com/office/powerpoint/2010/main" val="3382765699"/>
              </p:ext>
            </p:extLst>
          </p:nvPr>
        </p:nvGraphicFramePr>
        <p:xfrm>
          <a:off x="1142996" y="2173574"/>
          <a:ext cx="6427037" cy="370257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6">
            <a:extLst>
              <a:ext uri="{FF2B5EF4-FFF2-40B4-BE49-F238E27FC236}">
                <a16:creationId xmlns:a16="http://schemas.microsoft.com/office/drawing/2014/main" id="{B23102B2-32C8-DBE1-7979-A18E98F4CA01}"/>
              </a:ext>
            </a:extLst>
          </p:cNvPr>
          <p:cNvGraphicFramePr>
            <a:graphicFrameLocks noGrp="1"/>
          </p:cNvGraphicFramePr>
          <p:nvPr>
            <p:extLst>
              <p:ext uri="{D42A27DB-BD31-4B8C-83A1-F6EECF244321}">
                <p14:modId xmlns:p14="http://schemas.microsoft.com/office/powerpoint/2010/main" val="3716884590"/>
              </p:ext>
            </p:extLst>
          </p:nvPr>
        </p:nvGraphicFramePr>
        <p:xfrm>
          <a:off x="7780156" y="2173574"/>
          <a:ext cx="3098751" cy="3589020"/>
        </p:xfrm>
        <a:graphic>
          <a:graphicData uri="http://schemas.openxmlformats.org/drawingml/2006/table">
            <a:tbl>
              <a:tblPr firstRow="1" bandRow="1">
                <a:tableStyleId>{5C22544A-7EE6-4342-B048-85BDC9FD1C3A}</a:tableStyleId>
              </a:tblPr>
              <a:tblGrid>
                <a:gridCol w="3098751">
                  <a:extLst>
                    <a:ext uri="{9D8B030D-6E8A-4147-A177-3AD203B41FA5}">
                      <a16:colId xmlns:a16="http://schemas.microsoft.com/office/drawing/2014/main" val="822782308"/>
                    </a:ext>
                  </a:extLst>
                </a:gridCol>
              </a:tblGrid>
              <a:tr h="2996449">
                <a:tc>
                  <a:txBody>
                    <a:bodyPr/>
                    <a:lstStyle/>
                    <a:p>
                      <a:endParaRPr lang="en-US" dirty="0"/>
                    </a:p>
                    <a:p>
                      <a:r>
                        <a:rPr lang="en-GB" sz="2400" dirty="0">
                          <a:solidFill>
                            <a:schemeClr val="tx1"/>
                          </a:solidFill>
                        </a:rPr>
                        <a:t>Spikes and Volatility </a:t>
                      </a:r>
                    </a:p>
                    <a:p>
                      <a:endParaRPr lang="en-GB" sz="2400" dirty="0">
                        <a:solidFill>
                          <a:schemeClr val="tx1"/>
                        </a:solidFill>
                      </a:endParaRPr>
                    </a:p>
                    <a:p>
                      <a:r>
                        <a:rPr lang="en-GB" sz="2400" dirty="0">
                          <a:solidFill>
                            <a:schemeClr val="tx1"/>
                          </a:solidFill>
                        </a:rPr>
                        <a:t>Boom &amp; bust effect</a:t>
                      </a:r>
                    </a:p>
                    <a:p>
                      <a:endParaRPr lang="en-GB" sz="2400" dirty="0">
                        <a:solidFill>
                          <a:schemeClr val="tx1"/>
                        </a:solidFill>
                      </a:endParaRPr>
                    </a:p>
                    <a:p>
                      <a:r>
                        <a:rPr lang="en-GB" sz="2400" dirty="0">
                          <a:solidFill>
                            <a:schemeClr val="tx1"/>
                          </a:solidFill>
                        </a:rPr>
                        <a:t>Subdued in latter years</a:t>
                      </a:r>
                    </a:p>
                    <a:p>
                      <a:endParaRPr lang="en-GB" sz="2400" dirty="0">
                        <a:solidFill>
                          <a:schemeClr val="tx1"/>
                        </a:solidFill>
                      </a:endParaRPr>
                    </a:p>
                    <a:p>
                      <a:endParaRPr lang="en-GB" sz="2400" dirty="0">
                        <a:solidFill>
                          <a:schemeClr val="tx1"/>
                        </a:solidFill>
                      </a:endParaRPr>
                    </a:p>
                    <a:p>
                      <a:endParaRPr lang="en-GB" sz="2400" dirty="0">
                        <a:solidFill>
                          <a:schemeClr val="tx1"/>
                        </a:solidFill>
                      </a:endParaRPr>
                    </a:p>
                  </a:txBody>
                  <a:tcPr>
                    <a:pattFill prst="pct5">
                      <a:fgClr>
                        <a:schemeClr val="accent1"/>
                      </a:fgClr>
                      <a:bgClr>
                        <a:schemeClr val="bg1"/>
                      </a:bgClr>
                    </a:pattFill>
                  </a:tcPr>
                </a:tc>
                <a:extLst>
                  <a:ext uri="{0D108BD9-81ED-4DB2-BD59-A6C34878D82A}">
                    <a16:rowId xmlns:a16="http://schemas.microsoft.com/office/drawing/2014/main" val="562507040"/>
                  </a:ext>
                </a:extLst>
              </a:tr>
            </a:tbl>
          </a:graphicData>
        </a:graphic>
      </p:graphicFrame>
    </p:spTree>
    <p:extLst>
      <p:ext uri="{BB962C8B-B14F-4D97-AF65-F5344CB8AC3E}">
        <p14:creationId xmlns:p14="http://schemas.microsoft.com/office/powerpoint/2010/main" val="2428750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539C8-21B0-6B1E-C272-07EFCD2A6D55}"/>
              </a:ext>
            </a:extLst>
          </p:cNvPr>
          <p:cNvSpPr>
            <a:spLocks noGrp="1"/>
          </p:cNvSpPr>
          <p:nvPr>
            <p:ph type="title"/>
          </p:nvPr>
        </p:nvSpPr>
        <p:spPr>
          <a:xfrm>
            <a:off x="1142996" y="269045"/>
            <a:ext cx="9875520" cy="1356360"/>
          </a:xfrm>
        </p:spPr>
        <p:txBody>
          <a:bodyPr>
            <a:normAutofit fontScale="90000"/>
          </a:bodyPr>
          <a:lstStyle/>
          <a:p>
            <a:pPr>
              <a:lnSpc>
                <a:spcPct val="115000"/>
              </a:lnSpc>
              <a:spcAft>
                <a:spcPts val="800"/>
              </a:spcAft>
            </a:pPr>
            <a:r>
              <a:rPr lang="en-US" sz="31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Growth in Federal Government </a:t>
            </a:r>
            <a:r>
              <a:rPr lang="en-US" sz="31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Personnel Costs</a:t>
            </a:r>
            <a:r>
              <a:rPr lang="en-US" sz="31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2016 - 2022</a:t>
            </a:r>
            <a:r>
              <a:rPr lang="en-GB" sz="3100" dirty="0">
                <a:effectLst/>
                <a:latin typeface="Calibri" panose="020F0502020204030204" pitchFamily="34" charset="0"/>
                <a:ea typeface="Calibri" panose="020F0502020204030204" pitchFamily="34" charset="0"/>
                <a:cs typeface="Times New Roman" panose="02020603050405020304" pitchFamily="18" charset="0"/>
              </a:rPr>
              <a:t/>
            </a:r>
            <a:br>
              <a:rPr lang="en-GB" sz="3100" dirty="0">
                <a:effectLst/>
                <a:latin typeface="Calibri" panose="020F0502020204030204" pitchFamily="34" charset="0"/>
                <a:ea typeface="Calibri" panose="020F0502020204030204" pitchFamily="34" charset="0"/>
                <a:cs typeface="Times New Roman" panose="02020603050405020304" pitchFamily="18" charset="0"/>
              </a:rPr>
            </a:br>
            <a:r>
              <a:rPr lang="en-US" sz="2200" b="1" dirty="0">
                <a:solidFill>
                  <a:srgbClr val="000000"/>
                </a:solidFill>
                <a:effectLst/>
                <a:latin typeface="Times New Roman" panose="02020603050405020304" pitchFamily="18" charset="0"/>
                <a:ea typeface="Calibri" panose="020F0502020204030204" pitchFamily="34" charset="0"/>
              </a:rPr>
              <a:t>Source:</a:t>
            </a:r>
            <a:r>
              <a:rPr lang="en-US" sz="2200" dirty="0">
                <a:solidFill>
                  <a:srgbClr val="000000"/>
                </a:solidFill>
                <a:effectLst/>
                <a:latin typeface="Times New Roman" panose="02020603050405020304" pitchFamily="18" charset="0"/>
                <a:ea typeface="Calibri" panose="020F0502020204030204" pitchFamily="34" charset="0"/>
              </a:rPr>
              <a:t> Federal Ministry of Finance</a:t>
            </a:r>
            <a:endParaRPr lang="en-GB" dirty="0"/>
          </a:p>
        </p:txBody>
      </p:sp>
      <p:sp>
        <p:nvSpPr>
          <p:cNvPr id="4" name="Slide Number Placeholder 3">
            <a:extLst>
              <a:ext uri="{FF2B5EF4-FFF2-40B4-BE49-F238E27FC236}">
                <a16:creationId xmlns:a16="http://schemas.microsoft.com/office/drawing/2014/main" id="{22DF9EFA-B47E-B460-22BC-87ED4601F9E9}"/>
              </a:ext>
            </a:extLst>
          </p:cNvPr>
          <p:cNvSpPr>
            <a:spLocks noGrp="1"/>
          </p:cNvSpPr>
          <p:nvPr>
            <p:ph type="sldNum" sz="quarter" idx="12"/>
          </p:nvPr>
        </p:nvSpPr>
        <p:spPr/>
        <p:txBody>
          <a:bodyPr/>
          <a:lstStyle/>
          <a:p>
            <a:pPr>
              <a:defRPr/>
            </a:pPr>
            <a:fld id="{386F1FBD-D455-4F20-9A29-E012D815944E}" type="slidenum">
              <a:rPr lang="en-GB" smtClean="0"/>
              <a:pPr>
                <a:defRPr/>
              </a:pPr>
              <a:t>26</a:t>
            </a:fld>
            <a:endParaRPr lang="en-GB" dirty="0"/>
          </a:p>
        </p:txBody>
      </p:sp>
      <p:graphicFrame>
        <p:nvGraphicFramePr>
          <p:cNvPr id="5" name="Chart 4">
            <a:extLst>
              <a:ext uri="{FF2B5EF4-FFF2-40B4-BE49-F238E27FC236}">
                <a16:creationId xmlns:a16="http://schemas.microsoft.com/office/drawing/2014/main" id="{ACB54AF6-82AD-62FA-3F61-73854E73A0E1}"/>
              </a:ext>
            </a:extLst>
          </p:cNvPr>
          <p:cNvGraphicFramePr/>
          <p:nvPr>
            <p:extLst>
              <p:ext uri="{D42A27DB-BD31-4B8C-83A1-F6EECF244321}">
                <p14:modId xmlns:p14="http://schemas.microsoft.com/office/powerpoint/2010/main" val="3625409910"/>
              </p:ext>
            </p:extLst>
          </p:nvPr>
        </p:nvGraphicFramePr>
        <p:xfrm>
          <a:off x="450954" y="1625405"/>
          <a:ext cx="7418882" cy="441563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6">
            <a:extLst>
              <a:ext uri="{FF2B5EF4-FFF2-40B4-BE49-F238E27FC236}">
                <a16:creationId xmlns:a16="http://schemas.microsoft.com/office/drawing/2014/main" id="{5E8DDFFA-A8C8-B793-2621-C25545D0D102}"/>
              </a:ext>
            </a:extLst>
          </p:cNvPr>
          <p:cNvGraphicFramePr>
            <a:graphicFrameLocks noGrp="1"/>
          </p:cNvGraphicFramePr>
          <p:nvPr>
            <p:extLst>
              <p:ext uri="{D42A27DB-BD31-4B8C-83A1-F6EECF244321}">
                <p14:modId xmlns:p14="http://schemas.microsoft.com/office/powerpoint/2010/main" val="623654690"/>
              </p:ext>
            </p:extLst>
          </p:nvPr>
        </p:nvGraphicFramePr>
        <p:xfrm>
          <a:off x="8131609" y="1939732"/>
          <a:ext cx="2904140" cy="3954780"/>
        </p:xfrm>
        <a:graphic>
          <a:graphicData uri="http://schemas.openxmlformats.org/drawingml/2006/table">
            <a:tbl>
              <a:tblPr firstRow="1" bandRow="1">
                <a:tableStyleId>{5C22544A-7EE6-4342-B048-85BDC9FD1C3A}</a:tableStyleId>
              </a:tblPr>
              <a:tblGrid>
                <a:gridCol w="2904140">
                  <a:extLst>
                    <a:ext uri="{9D8B030D-6E8A-4147-A177-3AD203B41FA5}">
                      <a16:colId xmlns:a16="http://schemas.microsoft.com/office/drawing/2014/main" val="822782308"/>
                    </a:ext>
                  </a:extLst>
                </a:gridCol>
              </a:tblGrid>
              <a:tr h="3216884">
                <a:tc>
                  <a:txBody>
                    <a:bodyPr/>
                    <a:lstStyle/>
                    <a:p>
                      <a:endParaRPr lang="en-US" dirty="0"/>
                    </a:p>
                    <a:p>
                      <a:r>
                        <a:rPr lang="en-GB" sz="2400" dirty="0">
                          <a:solidFill>
                            <a:schemeClr val="tx1"/>
                          </a:solidFill>
                        </a:rPr>
                        <a:t>Quickened for the most part </a:t>
                      </a:r>
                    </a:p>
                    <a:p>
                      <a:endParaRPr lang="en-GB" sz="2400" dirty="0">
                        <a:solidFill>
                          <a:schemeClr val="tx1"/>
                        </a:solidFill>
                      </a:endParaRPr>
                    </a:p>
                    <a:p>
                      <a:r>
                        <a:rPr lang="en-GB" sz="2400" dirty="0">
                          <a:solidFill>
                            <a:schemeClr val="tx1"/>
                          </a:solidFill>
                        </a:rPr>
                        <a:t>Accelerated in the COVID- 19/Oil slump period</a:t>
                      </a:r>
                    </a:p>
                    <a:p>
                      <a:endParaRPr lang="en-GB" sz="2400" dirty="0">
                        <a:solidFill>
                          <a:schemeClr val="tx1"/>
                        </a:solidFill>
                      </a:endParaRPr>
                    </a:p>
                    <a:p>
                      <a:endParaRPr lang="en-GB" sz="2400" dirty="0">
                        <a:solidFill>
                          <a:schemeClr val="tx1"/>
                        </a:solidFill>
                      </a:endParaRPr>
                    </a:p>
                    <a:p>
                      <a:endParaRPr lang="en-GB" sz="2400" dirty="0">
                        <a:solidFill>
                          <a:schemeClr val="tx1"/>
                        </a:solidFill>
                      </a:endParaRPr>
                    </a:p>
                    <a:p>
                      <a:endParaRPr lang="en-GB" sz="2400" dirty="0">
                        <a:solidFill>
                          <a:schemeClr val="tx1"/>
                        </a:solidFill>
                      </a:endParaRPr>
                    </a:p>
                  </a:txBody>
                  <a:tcPr>
                    <a:pattFill prst="pct5">
                      <a:fgClr>
                        <a:schemeClr val="accent1"/>
                      </a:fgClr>
                      <a:bgClr>
                        <a:schemeClr val="bg1"/>
                      </a:bgClr>
                    </a:pattFill>
                  </a:tcPr>
                </a:tc>
                <a:extLst>
                  <a:ext uri="{0D108BD9-81ED-4DB2-BD59-A6C34878D82A}">
                    <a16:rowId xmlns:a16="http://schemas.microsoft.com/office/drawing/2014/main" val="562507040"/>
                  </a:ext>
                </a:extLst>
              </a:tr>
            </a:tbl>
          </a:graphicData>
        </a:graphic>
      </p:graphicFrame>
    </p:spTree>
    <p:extLst>
      <p:ext uri="{BB962C8B-B14F-4D97-AF65-F5344CB8AC3E}">
        <p14:creationId xmlns:p14="http://schemas.microsoft.com/office/powerpoint/2010/main" val="3239397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CF639-242F-657A-8D0B-5722160EB51F}"/>
              </a:ext>
            </a:extLst>
          </p:cNvPr>
          <p:cNvSpPr>
            <a:spLocks noGrp="1"/>
          </p:cNvSpPr>
          <p:nvPr>
            <p:ph type="title"/>
          </p:nvPr>
        </p:nvSpPr>
        <p:spPr>
          <a:xfrm>
            <a:off x="1563911" y="334890"/>
            <a:ext cx="9875520" cy="728870"/>
          </a:xfrm>
        </p:spPr>
        <p:txBody>
          <a:bodyPr>
            <a:normAutofit fontScale="90000"/>
          </a:bodyPr>
          <a:lstStyle/>
          <a:p>
            <a:r>
              <a:rPr lang="en-US" sz="3100" dirty="0">
                <a:solidFill>
                  <a:schemeClr val="tx1"/>
                </a:solidFill>
                <a:latin typeface="Aharoni" panose="02010803020104030203" pitchFamily="2" charset="-79"/>
                <a:cs typeface="Aharoni" panose="02010803020104030203" pitchFamily="2" charset="-79"/>
              </a:rPr>
              <a:t>Shares of </a:t>
            </a:r>
            <a:r>
              <a:rPr lang="en-US" sz="3100" dirty="0">
                <a:solidFill>
                  <a:srgbClr val="FF0000"/>
                </a:solidFill>
                <a:latin typeface="Aharoni" panose="02010803020104030203" pitchFamily="2" charset="-79"/>
                <a:cs typeface="Aharoni" panose="02010803020104030203" pitchFamily="2" charset="-79"/>
              </a:rPr>
              <a:t>Capital  and Recurrent </a:t>
            </a:r>
            <a:r>
              <a:rPr lang="en-US" sz="3100" dirty="0">
                <a:solidFill>
                  <a:schemeClr val="tx1"/>
                </a:solidFill>
                <a:latin typeface="Aharoni" panose="02010803020104030203" pitchFamily="2" charset="-79"/>
                <a:cs typeface="Aharoni" panose="02010803020104030203" pitchFamily="2" charset="-79"/>
              </a:rPr>
              <a:t>in Total Expenditure (%)</a:t>
            </a:r>
            <a:r>
              <a:rPr lang="en-US" sz="3100" dirty="0">
                <a:solidFill>
                  <a:schemeClr val="tx1"/>
                </a:solidFill>
              </a:rPr>
              <a:t/>
            </a:r>
            <a:br>
              <a:rPr lang="en-US" sz="3100" dirty="0">
                <a:solidFill>
                  <a:schemeClr val="tx1"/>
                </a:solidFill>
              </a:rPr>
            </a:br>
            <a:r>
              <a:rPr lang="en-US" sz="20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Source</a:t>
            </a:r>
            <a:r>
              <a:rPr lang="en-US" sz="20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CBN Statistical Bulletin</a:t>
            </a:r>
            <a:endParaRPr lang="en-GB" sz="2000" dirty="0">
              <a:solidFill>
                <a:schemeClr val="tx1"/>
              </a:solidFill>
            </a:endParaRPr>
          </a:p>
        </p:txBody>
      </p:sp>
      <p:sp>
        <p:nvSpPr>
          <p:cNvPr id="4" name="Slide Number Placeholder 3">
            <a:extLst>
              <a:ext uri="{FF2B5EF4-FFF2-40B4-BE49-F238E27FC236}">
                <a16:creationId xmlns:a16="http://schemas.microsoft.com/office/drawing/2014/main" id="{C64AFA1F-C99E-9D45-FF29-89E9B65D9767}"/>
              </a:ext>
            </a:extLst>
          </p:cNvPr>
          <p:cNvSpPr>
            <a:spLocks noGrp="1"/>
          </p:cNvSpPr>
          <p:nvPr>
            <p:ph type="sldNum" sz="quarter" idx="12"/>
          </p:nvPr>
        </p:nvSpPr>
        <p:spPr/>
        <p:txBody>
          <a:bodyPr/>
          <a:lstStyle/>
          <a:p>
            <a:pPr>
              <a:defRPr/>
            </a:pPr>
            <a:fld id="{386F1FBD-D455-4F20-9A29-E012D815944E}" type="slidenum">
              <a:rPr lang="en-GB" smtClean="0"/>
              <a:pPr>
                <a:defRPr/>
              </a:pPr>
              <a:t>27</a:t>
            </a:fld>
            <a:endParaRPr lang="en-GB" dirty="0"/>
          </a:p>
        </p:txBody>
      </p:sp>
      <p:graphicFrame>
        <p:nvGraphicFramePr>
          <p:cNvPr id="5" name="Chart 4">
            <a:extLst>
              <a:ext uri="{FF2B5EF4-FFF2-40B4-BE49-F238E27FC236}">
                <a16:creationId xmlns:a16="http://schemas.microsoft.com/office/drawing/2014/main" id="{87805BD3-4005-4989-9EE1-02AC424E0338}"/>
              </a:ext>
            </a:extLst>
          </p:cNvPr>
          <p:cNvGraphicFramePr>
            <a:graphicFrameLocks/>
          </p:cNvGraphicFramePr>
          <p:nvPr>
            <p:extLst>
              <p:ext uri="{D42A27DB-BD31-4B8C-83A1-F6EECF244321}">
                <p14:modId xmlns:p14="http://schemas.microsoft.com/office/powerpoint/2010/main" val="2265742831"/>
              </p:ext>
            </p:extLst>
          </p:nvPr>
        </p:nvGraphicFramePr>
        <p:xfrm>
          <a:off x="629556" y="1094960"/>
          <a:ext cx="11167703" cy="54939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27895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66A9F-1C2E-C56C-F5E9-9BFE1D53FD95}"/>
              </a:ext>
            </a:extLst>
          </p:cNvPr>
          <p:cNvSpPr>
            <a:spLocks noGrp="1"/>
          </p:cNvSpPr>
          <p:nvPr>
            <p:ph type="title"/>
          </p:nvPr>
        </p:nvSpPr>
        <p:spPr>
          <a:xfrm>
            <a:off x="1574838" y="382021"/>
            <a:ext cx="9875520" cy="1356360"/>
          </a:xfrm>
        </p:spPr>
        <p:txBody>
          <a:bodyPr>
            <a:normAutofit/>
          </a:bodyPr>
          <a:lstStyle/>
          <a:p>
            <a:r>
              <a:rPr lang="en-US" sz="2400" dirty="0">
                <a:solidFill>
                  <a:schemeClr val="tx1"/>
                </a:solidFill>
                <a:latin typeface="Aharoni" panose="02010803020104030203" pitchFamily="2" charset="-79"/>
                <a:cs typeface="Aharoni" panose="02010803020104030203" pitchFamily="2" charset="-79"/>
              </a:rPr>
              <a:t>Share of </a:t>
            </a:r>
            <a:r>
              <a:rPr lang="en-US" sz="2400" dirty="0">
                <a:solidFill>
                  <a:srgbClr val="FF0000"/>
                </a:solidFill>
                <a:latin typeface="Aharoni" panose="02010803020104030203" pitchFamily="2" charset="-79"/>
                <a:cs typeface="Aharoni" panose="02010803020104030203" pitchFamily="2" charset="-79"/>
              </a:rPr>
              <a:t>Administration</a:t>
            </a:r>
            <a:r>
              <a:rPr lang="en-US" sz="2400" dirty="0">
                <a:solidFill>
                  <a:schemeClr val="tx1"/>
                </a:solidFill>
                <a:latin typeface="Aharoni" panose="02010803020104030203" pitchFamily="2" charset="-79"/>
                <a:cs typeface="Aharoni" panose="02010803020104030203" pitchFamily="2" charset="-79"/>
              </a:rPr>
              <a:t> in Total Recurrent Expenditure. </a:t>
            </a:r>
            <a:r>
              <a:rPr lang="en-US" sz="24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Source: CBN Statistical Bulletin</a:t>
            </a:r>
            <a:endParaRPr lang="en-GB" sz="2400" b="1" dirty="0">
              <a:solidFill>
                <a:schemeClr val="tx1"/>
              </a:solidFill>
              <a:latin typeface="Aharoni" panose="02010803020104030203" pitchFamily="2" charset="-79"/>
              <a:cs typeface="Aharoni" panose="02010803020104030203" pitchFamily="2" charset="-79"/>
            </a:endParaRPr>
          </a:p>
        </p:txBody>
      </p:sp>
      <p:sp>
        <p:nvSpPr>
          <p:cNvPr id="4" name="Slide Number Placeholder 3">
            <a:extLst>
              <a:ext uri="{FF2B5EF4-FFF2-40B4-BE49-F238E27FC236}">
                <a16:creationId xmlns:a16="http://schemas.microsoft.com/office/drawing/2014/main" id="{4E8E39CB-215C-C1C6-3F66-C6E8ACCCE060}"/>
              </a:ext>
            </a:extLst>
          </p:cNvPr>
          <p:cNvSpPr>
            <a:spLocks noGrp="1"/>
          </p:cNvSpPr>
          <p:nvPr>
            <p:ph type="sldNum" sz="quarter" idx="12"/>
          </p:nvPr>
        </p:nvSpPr>
        <p:spPr/>
        <p:txBody>
          <a:bodyPr/>
          <a:lstStyle/>
          <a:p>
            <a:pPr>
              <a:defRPr/>
            </a:pPr>
            <a:fld id="{386F1FBD-D455-4F20-9A29-E012D815944E}" type="slidenum">
              <a:rPr lang="en-GB" smtClean="0"/>
              <a:pPr>
                <a:defRPr/>
              </a:pPr>
              <a:t>28</a:t>
            </a:fld>
            <a:endParaRPr lang="en-GB" dirty="0"/>
          </a:p>
        </p:txBody>
      </p:sp>
      <p:graphicFrame>
        <p:nvGraphicFramePr>
          <p:cNvPr id="5" name="Chart 4">
            <a:extLst>
              <a:ext uri="{FF2B5EF4-FFF2-40B4-BE49-F238E27FC236}">
                <a16:creationId xmlns:a16="http://schemas.microsoft.com/office/drawing/2014/main" id="{4550205E-D0C8-4017-BD18-665F440313BE}"/>
              </a:ext>
            </a:extLst>
          </p:cNvPr>
          <p:cNvGraphicFramePr>
            <a:graphicFrameLocks/>
          </p:cNvGraphicFramePr>
          <p:nvPr>
            <p:extLst>
              <p:ext uri="{D42A27DB-BD31-4B8C-83A1-F6EECF244321}">
                <p14:modId xmlns:p14="http://schemas.microsoft.com/office/powerpoint/2010/main" val="1893389663"/>
              </p:ext>
            </p:extLst>
          </p:nvPr>
        </p:nvGraphicFramePr>
        <p:xfrm>
          <a:off x="1550505" y="2067339"/>
          <a:ext cx="8419272" cy="37304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49194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DEAFF-00D6-3358-4D63-929276C3B619}"/>
              </a:ext>
            </a:extLst>
          </p:cNvPr>
          <p:cNvSpPr>
            <a:spLocks noGrp="1"/>
          </p:cNvSpPr>
          <p:nvPr>
            <p:ph type="title"/>
          </p:nvPr>
        </p:nvSpPr>
        <p:spPr>
          <a:xfrm>
            <a:off x="1394084" y="269046"/>
            <a:ext cx="10253273" cy="1050088"/>
          </a:xfrm>
        </p:spPr>
        <p:txBody>
          <a:bodyPr>
            <a:normAutofit fontScale="90000"/>
          </a:bodyPr>
          <a:lstStyle/>
          <a:p>
            <a:pPr>
              <a:lnSpc>
                <a:spcPct val="107000"/>
              </a:lnSpc>
              <a:spcAft>
                <a:spcPts val="800"/>
              </a:spcAft>
            </a:pPr>
            <a: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27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Share of </a:t>
            </a:r>
            <a:r>
              <a:rPr lang="en-US" sz="2700" b="1" dirty="0">
                <a:solidFill>
                  <a:srgbClr val="FF0000"/>
                </a:solidFill>
                <a:effectLst/>
                <a:latin typeface="Aharoni" panose="02010803020104030203" pitchFamily="2" charset="-79"/>
                <a:ea typeface="Calibri" panose="020F0502020204030204" pitchFamily="34" charset="0"/>
                <a:cs typeface="Aharoni" panose="02010803020104030203" pitchFamily="2" charset="-79"/>
              </a:rPr>
              <a:t>Economic Services Capital component </a:t>
            </a:r>
            <a:r>
              <a:rPr lang="en-US" sz="27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of Total): 1999-2021</a:t>
            </a:r>
            <a:r>
              <a:rPr lang="en-GB" sz="27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GB" sz="27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18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Source</a:t>
            </a:r>
            <a:r>
              <a:rPr lang="en-US" sz="18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CBN Statistical Bulletin</a:t>
            </a:r>
            <a:r>
              <a:rPr lang="en-GB" sz="1800" dirty="0">
                <a:effectLst/>
                <a:latin typeface="Aharoni" panose="02010803020104030203" pitchFamily="2" charset="-79"/>
                <a:ea typeface="Calibri" panose="020F0502020204030204" pitchFamily="34" charset="0"/>
                <a:cs typeface="Aharoni" panose="02010803020104030203" pitchFamily="2" charset="-79"/>
              </a:rPr>
              <a:t/>
            </a:r>
            <a:br>
              <a:rPr lang="en-GB" sz="1800" dirty="0">
                <a:effectLst/>
                <a:latin typeface="Aharoni" panose="02010803020104030203" pitchFamily="2" charset="-79"/>
                <a:ea typeface="Calibri" panose="020F0502020204030204" pitchFamily="34" charset="0"/>
                <a:cs typeface="Aharoni" panose="02010803020104030203" pitchFamily="2" charset="-79"/>
              </a:rPr>
            </a:br>
            <a:endParaRPr lang="en-GB" dirty="0">
              <a:latin typeface="Aharoni" panose="02010803020104030203" pitchFamily="2" charset="-79"/>
              <a:cs typeface="Aharoni" panose="02010803020104030203" pitchFamily="2" charset="-79"/>
            </a:endParaRPr>
          </a:p>
        </p:txBody>
      </p:sp>
      <p:sp>
        <p:nvSpPr>
          <p:cNvPr id="4" name="Slide Number Placeholder 3">
            <a:extLst>
              <a:ext uri="{FF2B5EF4-FFF2-40B4-BE49-F238E27FC236}">
                <a16:creationId xmlns:a16="http://schemas.microsoft.com/office/drawing/2014/main" id="{2D80057B-BDE0-B0E6-FA46-45456110930B}"/>
              </a:ext>
            </a:extLst>
          </p:cNvPr>
          <p:cNvSpPr>
            <a:spLocks noGrp="1"/>
          </p:cNvSpPr>
          <p:nvPr>
            <p:ph type="sldNum" sz="quarter" idx="12"/>
          </p:nvPr>
        </p:nvSpPr>
        <p:spPr/>
        <p:txBody>
          <a:bodyPr/>
          <a:lstStyle/>
          <a:p>
            <a:pPr>
              <a:defRPr/>
            </a:pPr>
            <a:fld id="{386F1FBD-D455-4F20-9A29-E012D815944E}" type="slidenum">
              <a:rPr lang="en-GB" smtClean="0"/>
              <a:pPr>
                <a:defRPr/>
              </a:pPr>
              <a:t>29</a:t>
            </a:fld>
            <a:endParaRPr lang="en-GB" dirty="0"/>
          </a:p>
        </p:txBody>
      </p:sp>
      <p:graphicFrame>
        <p:nvGraphicFramePr>
          <p:cNvPr id="5" name="Chart 4">
            <a:extLst>
              <a:ext uri="{FF2B5EF4-FFF2-40B4-BE49-F238E27FC236}">
                <a16:creationId xmlns:a16="http://schemas.microsoft.com/office/drawing/2014/main" id="{ECBEB250-FC03-E79C-921B-EACB4F2DF5AD}"/>
              </a:ext>
            </a:extLst>
          </p:cNvPr>
          <p:cNvGraphicFramePr/>
          <p:nvPr>
            <p:extLst>
              <p:ext uri="{D42A27DB-BD31-4B8C-83A1-F6EECF244321}">
                <p14:modId xmlns:p14="http://schemas.microsoft.com/office/powerpoint/2010/main" val="746514511"/>
              </p:ext>
            </p:extLst>
          </p:nvPr>
        </p:nvGraphicFramePr>
        <p:xfrm>
          <a:off x="769417" y="1319134"/>
          <a:ext cx="6680694" cy="43171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6">
            <a:extLst>
              <a:ext uri="{FF2B5EF4-FFF2-40B4-BE49-F238E27FC236}">
                <a16:creationId xmlns:a16="http://schemas.microsoft.com/office/drawing/2014/main" id="{8149601D-F3B0-B298-D9CE-B4CCBA72E25E}"/>
              </a:ext>
            </a:extLst>
          </p:cNvPr>
          <p:cNvGraphicFramePr>
            <a:graphicFrameLocks noGrp="1"/>
          </p:cNvGraphicFramePr>
          <p:nvPr>
            <p:extLst>
              <p:ext uri="{D42A27DB-BD31-4B8C-83A1-F6EECF244321}">
                <p14:modId xmlns:p14="http://schemas.microsoft.com/office/powerpoint/2010/main" val="3267813287"/>
              </p:ext>
            </p:extLst>
          </p:nvPr>
        </p:nvGraphicFramePr>
        <p:xfrm>
          <a:off x="7884826" y="1593454"/>
          <a:ext cx="3150923" cy="3383280"/>
        </p:xfrm>
        <a:graphic>
          <a:graphicData uri="http://schemas.openxmlformats.org/drawingml/2006/table">
            <a:tbl>
              <a:tblPr firstRow="1" bandRow="1">
                <a:tableStyleId>{5C22544A-7EE6-4342-B048-85BDC9FD1C3A}</a:tableStyleId>
              </a:tblPr>
              <a:tblGrid>
                <a:gridCol w="3150923">
                  <a:extLst>
                    <a:ext uri="{9D8B030D-6E8A-4147-A177-3AD203B41FA5}">
                      <a16:colId xmlns:a16="http://schemas.microsoft.com/office/drawing/2014/main" val="822782308"/>
                    </a:ext>
                  </a:extLst>
                </a:gridCol>
              </a:tblGrid>
              <a:tr h="3297836">
                <a:tc>
                  <a:txBody>
                    <a:bodyPr/>
                    <a:lstStyle/>
                    <a:p>
                      <a:endParaRPr lang="en-US" sz="2400" b="1" kern="1200" dirty="0">
                        <a:solidFill>
                          <a:schemeClr val="tx1"/>
                        </a:solidFill>
                        <a:effectLst/>
                        <a:latin typeface="+mn-lt"/>
                        <a:ea typeface="+mn-ea"/>
                        <a:cs typeface="+mn-cs"/>
                      </a:endParaRPr>
                    </a:p>
                    <a:p>
                      <a:r>
                        <a:rPr lang="en-GB" sz="2400" dirty="0">
                          <a:solidFill>
                            <a:schemeClr val="tx1"/>
                          </a:solidFill>
                        </a:rPr>
                        <a:t>Decent share</a:t>
                      </a:r>
                    </a:p>
                    <a:p>
                      <a:endParaRPr lang="en-GB" sz="2400" dirty="0">
                        <a:solidFill>
                          <a:schemeClr val="tx1"/>
                        </a:solidFill>
                      </a:endParaRPr>
                    </a:p>
                    <a:p>
                      <a:r>
                        <a:rPr lang="en-GB" sz="2400" dirty="0">
                          <a:solidFill>
                            <a:schemeClr val="tx1"/>
                          </a:solidFill>
                        </a:rPr>
                        <a:t>Literally stagnant subsequently</a:t>
                      </a:r>
                    </a:p>
                    <a:p>
                      <a:endParaRPr lang="en-GB" sz="2400" dirty="0">
                        <a:solidFill>
                          <a:schemeClr val="tx1"/>
                        </a:solidFill>
                      </a:endParaRPr>
                    </a:p>
                    <a:p>
                      <a:endParaRPr lang="en-GB" sz="2400" dirty="0">
                        <a:solidFill>
                          <a:schemeClr val="tx1"/>
                        </a:solidFill>
                      </a:endParaRPr>
                    </a:p>
                    <a:p>
                      <a:endParaRPr lang="en-GB" sz="2400" dirty="0">
                        <a:solidFill>
                          <a:schemeClr val="tx1"/>
                        </a:solidFill>
                      </a:endParaRPr>
                    </a:p>
                    <a:p>
                      <a:endParaRPr lang="en-GB" sz="2400" dirty="0">
                        <a:solidFill>
                          <a:schemeClr val="tx1"/>
                        </a:solidFill>
                      </a:endParaRPr>
                    </a:p>
                  </a:txBody>
                  <a:tcPr>
                    <a:pattFill prst="pct5">
                      <a:fgClr>
                        <a:schemeClr val="accent1"/>
                      </a:fgClr>
                      <a:bgClr>
                        <a:schemeClr val="bg1"/>
                      </a:bgClr>
                    </a:pattFill>
                  </a:tcPr>
                </a:tc>
                <a:extLst>
                  <a:ext uri="{0D108BD9-81ED-4DB2-BD59-A6C34878D82A}">
                    <a16:rowId xmlns:a16="http://schemas.microsoft.com/office/drawing/2014/main" val="562507040"/>
                  </a:ext>
                </a:extLst>
              </a:tr>
            </a:tbl>
          </a:graphicData>
        </a:graphic>
      </p:graphicFrame>
    </p:spTree>
    <p:extLst>
      <p:ext uri="{BB962C8B-B14F-4D97-AF65-F5344CB8AC3E}">
        <p14:creationId xmlns:p14="http://schemas.microsoft.com/office/powerpoint/2010/main" val="3733591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C2105-57D0-48E0-6A03-79905835783C}"/>
              </a:ext>
            </a:extLst>
          </p:cNvPr>
          <p:cNvSpPr>
            <a:spLocks noGrp="1"/>
          </p:cNvSpPr>
          <p:nvPr>
            <p:ph type="title"/>
          </p:nvPr>
        </p:nvSpPr>
        <p:spPr>
          <a:xfrm>
            <a:off x="1445042" y="299025"/>
            <a:ext cx="10622040" cy="854439"/>
          </a:xfrm>
        </p:spPr>
        <p:txBody>
          <a:bodyPr>
            <a:noAutofit/>
          </a:bodyPr>
          <a:lstStyle/>
          <a:p>
            <a:pPr>
              <a:lnSpc>
                <a:spcPct val="107000"/>
              </a:lnSpc>
              <a:spcAft>
                <a:spcPts val="800"/>
              </a:spcAft>
            </a:pPr>
            <a:r>
              <a:rPr lang="en-US" sz="20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US" sz="20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20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Share of </a:t>
            </a:r>
            <a:r>
              <a:rPr lang="en-US" sz="2000" b="1" dirty="0">
                <a:solidFill>
                  <a:srgbClr val="FF0000"/>
                </a:solidFill>
                <a:effectLst/>
                <a:latin typeface="Aharoni" panose="02010803020104030203" pitchFamily="2" charset="-79"/>
                <a:ea typeface="Calibri" panose="020F0502020204030204" pitchFamily="34" charset="0"/>
                <a:cs typeface="Aharoni" panose="02010803020104030203" pitchFamily="2" charset="-79"/>
              </a:rPr>
              <a:t>Social and Community Services </a:t>
            </a:r>
            <a:r>
              <a:rPr lang="en-US" sz="20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Capital component (% of Total): 1999-2021</a:t>
            </a:r>
            <a:r>
              <a:rPr lang="en-GB" sz="20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GB" sz="20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Source: CBN Statistical Bulletin</a:t>
            </a:r>
            <a:r>
              <a:rPr lang="en-GB" sz="2000" dirty="0">
                <a:effectLst/>
                <a:latin typeface="Aharoni" panose="02010803020104030203" pitchFamily="2" charset="-79"/>
                <a:ea typeface="Calibri" panose="020F0502020204030204" pitchFamily="34" charset="0"/>
                <a:cs typeface="Aharoni" panose="02010803020104030203" pitchFamily="2" charset="-79"/>
              </a:rPr>
              <a:t/>
            </a:r>
            <a:br>
              <a:rPr lang="en-GB" sz="2000" dirty="0">
                <a:effectLst/>
                <a:latin typeface="Aharoni" panose="02010803020104030203" pitchFamily="2" charset="-79"/>
                <a:ea typeface="Calibri" panose="020F0502020204030204" pitchFamily="34" charset="0"/>
                <a:cs typeface="Aharoni" panose="02010803020104030203" pitchFamily="2" charset="-79"/>
              </a:rPr>
            </a:br>
            <a:endParaRPr lang="en-GB" sz="2000" dirty="0">
              <a:latin typeface="Aharoni" panose="02010803020104030203" pitchFamily="2" charset="-79"/>
              <a:cs typeface="Aharoni" panose="02010803020104030203" pitchFamily="2" charset="-79"/>
            </a:endParaRPr>
          </a:p>
        </p:txBody>
      </p:sp>
      <p:sp>
        <p:nvSpPr>
          <p:cNvPr id="4" name="Slide Number Placeholder 3">
            <a:extLst>
              <a:ext uri="{FF2B5EF4-FFF2-40B4-BE49-F238E27FC236}">
                <a16:creationId xmlns:a16="http://schemas.microsoft.com/office/drawing/2014/main" id="{FC176DD1-9BDA-60B7-5706-3B9D42671801}"/>
              </a:ext>
            </a:extLst>
          </p:cNvPr>
          <p:cNvSpPr>
            <a:spLocks noGrp="1"/>
          </p:cNvSpPr>
          <p:nvPr>
            <p:ph type="sldNum" sz="quarter" idx="12"/>
          </p:nvPr>
        </p:nvSpPr>
        <p:spPr/>
        <p:txBody>
          <a:bodyPr/>
          <a:lstStyle/>
          <a:p>
            <a:pPr>
              <a:defRPr/>
            </a:pPr>
            <a:fld id="{386F1FBD-D455-4F20-9A29-E012D815944E}" type="slidenum">
              <a:rPr lang="en-GB" smtClean="0"/>
              <a:pPr>
                <a:defRPr/>
              </a:pPr>
              <a:t>30</a:t>
            </a:fld>
            <a:endParaRPr lang="en-GB" dirty="0"/>
          </a:p>
        </p:txBody>
      </p:sp>
      <p:graphicFrame>
        <p:nvGraphicFramePr>
          <p:cNvPr id="5" name="Chart 4">
            <a:extLst>
              <a:ext uri="{FF2B5EF4-FFF2-40B4-BE49-F238E27FC236}">
                <a16:creationId xmlns:a16="http://schemas.microsoft.com/office/drawing/2014/main" id="{95CB7E81-90C7-8B43-CD8F-0C2E2B502E3A}"/>
              </a:ext>
            </a:extLst>
          </p:cNvPr>
          <p:cNvGraphicFramePr/>
          <p:nvPr>
            <p:extLst>
              <p:ext uri="{D42A27DB-BD31-4B8C-83A1-F6EECF244321}">
                <p14:modId xmlns:p14="http://schemas.microsoft.com/office/powerpoint/2010/main" val="1140395739"/>
              </p:ext>
            </p:extLst>
          </p:nvPr>
        </p:nvGraphicFramePr>
        <p:xfrm>
          <a:off x="764498" y="1214203"/>
          <a:ext cx="6460761" cy="46919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6">
            <a:extLst>
              <a:ext uri="{FF2B5EF4-FFF2-40B4-BE49-F238E27FC236}">
                <a16:creationId xmlns:a16="http://schemas.microsoft.com/office/drawing/2014/main" id="{BB865660-94BC-737A-E6A3-3E06C1E54349}"/>
              </a:ext>
            </a:extLst>
          </p:cNvPr>
          <p:cNvGraphicFramePr>
            <a:graphicFrameLocks noGrp="1"/>
          </p:cNvGraphicFramePr>
          <p:nvPr>
            <p:extLst>
              <p:ext uri="{D42A27DB-BD31-4B8C-83A1-F6EECF244321}">
                <p14:modId xmlns:p14="http://schemas.microsoft.com/office/powerpoint/2010/main" val="208680547"/>
              </p:ext>
            </p:extLst>
          </p:nvPr>
        </p:nvGraphicFramePr>
        <p:xfrm>
          <a:off x="8162339" y="854439"/>
          <a:ext cx="2869432" cy="5186597"/>
        </p:xfrm>
        <a:graphic>
          <a:graphicData uri="http://schemas.openxmlformats.org/drawingml/2006/table">
            <a:tbl>
              <a:tblPr firstRow="1" bandRow="1">
                <a:tableStyleId>{5C22544A-7EE6-4342-B048-85BDC9FD1C3A}</a:tableStyleId>
              </a:tblPr>
              <a:tblGrid>
                <a:gridCol w="2869432">
                  <a:extLst>
                    <a:ext uri="{9D8B030D-6E8A-4147-A177-3AD203B41FA5}">
                      <a16:colId xmlns:a16="http://schemas.microsoft.com/office/drawing/2014/main" val="822782308"/>
                    </a:ext>
                  </a:extLst>
                </a:gridCol>
              </a:tblGrid>
              <a:tr h="5186597">
                <a:tc>
                  <a:txBody>
                    <a:bodyPr/>
                    <a:lstStyle/>
                    <a:p>
                      <a:endParaRPr lang="en-US" sz="2400" b="1" kern="1200" dirty="0">
                        <a:solidFill>
                          <a:schemeClr val="tx1"/>
                        </a:solidFill>
                        <a:effectLst/>
                        <a:latin typeface="+mn-lt"/>
                        <a:ea typeface="+mn-ea"/>
                        <a:cs typeface="+mn-cs"/>
                      </a:endParaRPr>
                    </a:p>
                    <a:p>
                      <a:r>
                        <a:rPr lang="en-GB" sz="2400" dirty="0">
                          <a:solidFill>
                            <a:schemeClr val="tx1"/>
                          </a:solidFill>
                        </a:rPr>
                        <a:t>Big shares in 2003, 2007</a:t>
                      </a:r>
                    </a:p>
                    <a:p>
                      <a:endParaRPr lang="en-GB" sz="2400" dirty="0">
                        <a:solidFill>
                          <a:schemeClr val="tx1"/>
                        </a:solidFill>
                      </a:endParaRPr>
                    </a:p>
                    <a:p>
                      <a:r>
                        <a:rPr lang="en-GB" sz="2400" dirty="0">
                          <a:solidFill>
                            <a:schemeClr val="tx1"/>
                          </a:solidFill>
                        </a:rPr>
                        <a:t>Plunged thereafter</a:t>
                      </a:r>
                    </a:p>
                    <a:p>
                      <a:endParaRPr lang="en-GB" sz="2400" dirty="0">
                        <a:solidFill>
                          <a:schemeClr val="tx1"/>
                        </a:solidFill>
                      </a:endParaRPr>
                    </a:p>
                    <a:p>
                      <a:r>
                        <a:rPr lang="en-GB" sz="2400" dirty="0">
                          <a:solidFill>
                            <a:schemeClr val="tx1"/>
                          </a:solidFill>
                        </a:rPr>
                        <a:t>Again, largely flat in recent years</a:t>
                      </a:r>
                    </a:p>
                    <a:p>
                      <a:endParaRPr lang="en-GB" sz="2400" dirty="0">
                        <a:solidFill>
                          <a:schemeClr val="tx1"/>
                        </a:solidFill>
                      </a:endParaRPr>
                    </a:p>
                    <a:p>
                      <a:r>
                        <a:rPr lang="en-GB" sz="2400" dirty="0">
                          <a:solidFill>
                            <a:schemeClr val="tx1"/>
                          </a:solidFill>
                        </a:rPr>
                        <a:t>Modest rise in 2021</a:t>
                      </a:r>
                    </a:p>
                    <a:p>
                      <a:endParaRPr lang="en-GB" sz="2400" dirty="0">
                        <a:solidFill>
                          <a:schemeClr val="tx1"/>
                        </a:solidFill>
                      </a:endParaRPr>
                    </a:p>
                    <a:p>
                      <a:endParaRPr lang="en-GB" sz="2400" dirty="0">
                        <a:solidFill>
                          <a:schemeClr val="tx1"/>
                        </a:solidFill>
                      </a:endParaRPr>
                    </a:p>
                  </a:txBody>
                  <a:tcPr>
                    <a:pattFill prst="pct5">
                      <a:fgClr>
                        <a:schemeClr val="accent1"/>
                      </a:fgClr>
                      <a:bgClr>
                        <a:schemeClr val="bg1"/>
                      </a:bgClr>
                    </a:pattFill>
                  </a:tcPr>
                </a:tc>
                <a:extLst>
                  <a:ext uri="{0D108BD9-81ED-4DB2-BD59-A6C34878D82A}">
                    <a16:rowId xmlns:a16="http://schemas.microsoft.com/office/drawing/2014/main" val="562507040"/>
                  </a:ext>
                </a:extLst>
              </a:tr>
            </a:tbl>
          </a:graphicData>
        </a:graphic>
      </p:graphicFrame>
    </p:spTree>
    <p:extLst>
      <p:ext uri="{BB962C8B-B14F-4D97-AF65-F5344CB8AC3E}">
        <p14:creationId xmlns:p14="http://schemas.microsoft.com/office/powerpoint/2010/main" val="1086124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0C3DC-DB59-9E3C-0084-990A139B0EA5}"/>
              </a:ext>
            </a:extLst>
          </p:cNvPr>
          <p:cNvSpPr>
            <a:spLocks noGrp="1"/>
          </p:cNvSpPr>
          <p:nvPr>
            <p:ph type="title"/>
          </p:nvPr>
        </p:nvSpPr>
        <p:spPr>
          <a:xfrm>
            <a:off x="1454046" y="269045"/>
            <a:ext cx="10523094" cy="1185001"/>
          </a:xfrm>
        </p:spPr>
        <p:txBody>
          <a:bodyPr>
            <a:normAutofit fontScale="90000"/>
          </a:bodyPr>
          <a:lstStyle/>
          <a:p>
            <a:pPr>
              <a:lnSpc>
                <a:spcPct val="107000"/>
              </a:lnSpc>
              <a:spcAft>
                <a:spcPts val="800"/>
              </a:spcAft>
            </a:pPr>
            <a:r>
              <a:rPr lang="en-US" sz="31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Share of </a:t>
            </a:r>
            <a:r>
              <a:rPr lang="en-US" sz="3100" b="1" dirty="0">
                <a:solidFill>
                  <a:srgbClr val="FF0000"/>
                </a:solidFill>
                <a:effectLst/>
                <a:latin typeface="Aharoni" panose="02010803020104030203" pitchFamily="2" charset="-79"/>
                <a:ea typeface="Calibri" panose="020F0502020204030204" pitchFamily="34" charset="0"/>
                <a:cs typeface="Aharoni" panose="02010803020104030203" pitchFamily="2" charset="-79"/>
              </a:rPr>
              <a:t>Transfers Capital component </a:t>
            </a:r>
            <a:r>
              <a:rPr lang="en-US" sz="31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of Total): 1999-2021</a:t>
            </a:r>
            <a:r>
              <a:rPr lang="en-GB" sz="31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GB" sz="31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r>
              <a:rPr lang="en-US" sz="2200" b="1" dirty="0">
                <a:solidFill>
                  <a:schemeClr val="tx1"/>
                </a:solidFill>
                <a:effectLst/>
                <a:latin typeface="Aharoni" panose="02010803020104030203" pitchFamily="2" charset="-79"/>
                <a:ea typeface="Calibri" panose="020F0502020204030204" pitchFamily="34" charset="0"/>
                <a:cs typeface="Aharoni" panose="02010803020104030203" pitchFamily="2" charset="-79"/>
              </a:rPr>
              <a:t>Source</a:t>
            </a:r>
            <a:r>
              <a:rPr lang="en-US" sz="22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CBN Statistical Bulletin</a:t>
            </a:r>
            <a:r>
              <a:rPr lang="en-GB" sz="24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t/>
            </a:r>
            <a:br>
              <a:rPr lang="en-GB" sz="2400" dirty="0">
                <a:solidFill>
                  <a:schemeClr val="tx1"/>
                </a:solidFill>
                <a:effectLst/>
                <a:latin typeface="Aharoni" panose="02010803020104030203" pitchFamily="2" charset="-79"/>
                <a:ea typeface="Calibri" panose="020F0502020204030204" pitchFamily="34" charset="0"/>
                <a:cs typeface="Aharoni" panose="02010803020104030203" pitchFamily="2" charset="-79"/>
              </a:rPr>
            </a:br>
            <a:endParaRPr lang="en-GB" sz="2400" dirty="0">
              <a:solidFill>
                <a:schemeClr val="tx1"/>
              </a:solidFill>
              <a:latin typeface="Aharoni" panose="02010803020104030203" pitchFamily="2" charset="-79"/>
              <a:cs typeface="Aharoni" panose="02010803020104030203" pitchFamily="2" charset="-79"/>
            </a:endParaRPr>
          </a:p>
        </p:txBody>
      </p:sp>
      <p:sp>
        <p:nvSpPr>
          <p:cNvPr id="4" name="Slide Number Placeholder 3">
            <a:extLst>
              <a:ext uri="{FF2B5EF4-FFF2-40B4-BE49-F238E27FC236}">
                <a16:creationId xmlns:a16="http://schemas.microsoft.com/office/drawing/2014/main" id="{83F530DD-5FA3-98AD-6783-FF442E351FB0}"/>
              </a:ext>
            </a:extLst>
          </p:cNvPr>
          <p:cNvSpPr>
            <a:spLocks noGrp="1"/>
          </p:cNvSpPr>
          <p:nvPr>
            <p:ph type="sldNum" sz="quarter" idx="12"/>
          </p:nvPr>
        </p:nvSpPr>
        <p:spPr/>
        <p:txBody>
          <a:bodyPr/>
          <a:lstStyle/>
          <a:p>
            <a:pPr>
              <a:defRPr/>
            </a:pPr>
            <a:fld id="{386F1FBD-D455-4F20-9A29-E012D815944E}" type="slidenum">
              <a:rPr lang="en-GB" smtClean="0"/>
              <a:pPr>
                <a:defRPr/>
              </a:pPr>
              <a:t>31</a:t>
            </a:fld>
            <a:endParaRPr lang="en-GB" dirty="0"/>
          </a:p>
        </p:txBody>
      </p:sp>
      <p:graphicFrame>
        <p:nvGraphicFramePr>
          <p:cNvPr id="5" name="Chart 4">
            <a:extLst>
              <a:ext uri="{FF2B5EF4-FFF2-40B4-BE49-F238E27FC236}">
                <a16:creationId xmlns:a16="http://schemas.microsoft.com/office/drawing/2014/main" id="{45CB96E2-4239-4E57-1746-357CEB566081}"/>
              </a:ext>
            </a:extLst>
          </p:cNvPr>
          <p:cNvGraphicFramePr/>
          <p:nvPr>
            <p:extLst>
              <p:ext uri="{D42A27DB-BD31-4B8C-83A1-F6EECF244321}">
                <p14:modId xmlns:p14="http://schemas.microsoft.com/office/powerpoint/2010/main" val="4088702438"/>
              </p:ext>
            </p:extLst>
          </p:nvPr>
        </p:nvGraphicFramePr>
        <p:xfrm>
          <a:off x="449705" y="2233534"/>
          <a:ext cx="7300209" cy="38224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6">
            <a:extLst>
              <a:ext uri="{FF2B5EF4-FFF2-40B4-BE49-F238E27FC236}">
                <a16:creationId xmlns:a16="http://schemas.microsoft.com/office/drawing/2014/main" id="{20FCCD46-C76A-AF33-710F-EE2C9B182834}"/>
              </a:ext>
            </a:extLst>
          </p:cNvPr>
          <p:cNvGraphicFramePr>
            <a:graphicFrameLocks noGrp="1"/>
          </p:cNvGraphicFramePr>
          <p:nvPr>
            <p:extLst>
              <p:ext uri="{D42A27DB-BD31-4B8C-83A1-F6EECF244321}">
                <p14:modId xmlns:p14="http://schemas.microsoft.com/office/powerpoint/2010/main" val="3286376355"/>
              </p:ext>
            </p:extLst>
          </p:nvPr>
        </p:nvGraphicFramePr>
        <p:xfrm>
          <a:off x="8023480" y="1768839"/>
          <a:ext cx="3025520" cy="5212080"/>
        </p:xfrm>
        <a:graphic>
          <a:graphicData uri="http://schemas.openxmlformats.org/drawingml/2006/table">
            <a:tbl>
              <a:tblPr firstRow="1" bandRow="1">
                <a:tableStyleId>{5C22544A-7EE6-4342-B048-85BDC9FD1C3A}</a:tableStyleId>
              </a:tblPr>
              <a:tblGrid>
                <a:gridCol w="3025520">
                  <a:extLst>
                    <a:ext uri="{9D8B030D-6E8A-4147-A177-3AD203B41FA5}">
                      <a16:colId xmlns:a16="http://schemas.microsoft.com/office/drawing/2014/main" val="822782308"/>
                    </a:ext>
                  </a:extLst>
                </a:gridCol>
              </a:tblGrid>
              <a:tr h="4454991">
                <a:tc>
                  <a:txBody>
                    <a:bodyPr/>
                    <a:lstStyle/>
                    <a:p>
                      <a:r>
                        <a:rPr lang="en-US" sz="2400" dirty="0">
                          <a:solidFill>
                            <a:schemeClr val="tx1"/>
                          </a:solidFill>
                        </a:rPr>
                        <a:t>Debt relief effect from a high of 22.99% in 1999</a:t>
                      </a:r>
                      <a:endParaRPr lang="en-US" sz="2400" b="1" kern="1200" dirty="0">
                        <a:solidFill>
                          <a:schemeClr val="tx1"/>
                        </a:solidFill>
                        <a:effectLst/>
                        <a:latin typeface="+mn-lt"/>
                        <a:ea typeface="+mn-ea"/>
                        <a:cs typeface="+mn-cs"/>
                      </a:endParaRPr>
                    </a:p>
                    <a:p>
                      <a:endParaRPr lang="en-US" sz="2400" b="1" kern="1200" dirty="0">
                        <a:solidFill>
                          <a:schemeClr val="tx1"/>
                        </a:solidFill>
                        <a:effectLst/>
                        <a:latin typeface="+mn-lt"/>
                        <a:ea typeface="+mn-ea"/>
                        <a:cs typeface="+mn-cs"/>
                      </a:endParaRPr>
                    </a:p>
                    <a:p>
                      <a:r>
                        <a:rPr lang="en-GB" sz="2400" dirty="0">
                          <a:solidFill>
                            <a:schemeClr val="tx1"/>
                          </a:solidFill>
                        </a:rPr>
                        <a:t>Return to the pre-debt level in 2011</a:t>
                      </a:r>
                    </a:p>
                    <a:p>
                      <a:endParaRPr lang="en-GB" sz="2400" dirty="0">
                        <a:solidFill>
                          <a:schemeClr val="tx1"/>
                        </a:solidFill>
                      </a:endParaRPr>
                    </a:p>
                    <a:p>
                      <a:r>
                        <a:rPr lang="en-GB" sz="2400" dirty="0">
                          <a:solidFill>
                            <a:schemeClr val="tx1"/>
                          </a:solidFill>
                        </a:rPr>
                        <a:t>Averaging 19%  of total capital in recent years</a:t>
                      </a:r>
                    </a:p>
                    <a:p>
                      <a:endParaRPr lang="en-GB" sz="2400" dirty="0">
                        <a:solidFill>
                          <a:schemeClr val="tx1"/>
                        </a:solidFill>
                      </a:endParaRPr>
                    </a:p>
                    <a:p>
                      <a:endParaRPr lang="en-GB" sz="2400" dirty="0">
                        <a:solidFill>
                          <a:schemeClr val="tx1"/>
                        </a:solidFill>
                      </a:endParaRPr>
                    </a:p>
                    <a:p>
                      <a:endParaRPr lang="en-GB" sz="2400" dirty="0">
                        <a:solidFill>
                          <a:schemeClr val="tx1"/>
                        </a:solidFill>
                      </a:endParaRPr>
                    </a:p>
                    <a:p>
                      <a:endParaRPr lang="en-GB" sz="2400" dirty="0">
                        <a:solidFill>
                          <a:schemeClr val="tx1"/>
                        </a:solidFill>
                      </a:endParaRPr>
                    </a:p>
                  </a:txBody>
                  <a:tcPr>
                    <a:pattFill prst="pct5">
                      <a:fgClr>
                        <a:schemeClr val="accent1"/>
                      </a:fgClr>
                      <a:bgClr>
                        <a:schemeClr val="bg1"/>
                      </a:bgClr>
                    </a:pattFill>
                  </a:tcPr>
                </a:tc>
                <a:extLst>
                  <a:ext uri="{0D108BD9-81ED-4DB2-BD59-A6C34878D82A}">
                    <a16:rowId xmlns:a16="http://schemas.microsoft.com/office/drawing/2014/main" val="562507040"/>
                  </a:ext>
                </a:extLst>
              </a:tr>
            </a:tbl>
          </a:graphicData>
        </a:graphic>
      </p:graphicFrame>
    </p:spTree>
    <p:extLst>
      <p:ext uri="{BB962C8B-B14F-4D97-AF65-F5344CB8AC3E}">
        <p14:creationId xmlns:p14="http://schemas.microsoft.com/office/powerpoint/2010/main" val="3780265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89CAD-7EB5-E30F-6EA7-126B61E1DFFA}"/>
              </a:ext>
            </a:extLst>
          </p:cNvPr>
          <p:cNvSpPr>
            <a:spLocks noGrp="1"/>
          </p:cNvSpPr>
          <p:nvPr>
            <p:ph type="title"/>
          </p:nvPr>
        </p:nvSpPr>
        <p:spPr>
          <a:xfrm>
            <a:off x="1337872" y="189876"/>
            <a:ext cx="10519348" cy="1376596"/>
          </a:xfrm>
        </p:spPr>
        <p:txBody>
          <a:bodyPr>
            <a:normAutofit fontScale="90000"/>
          </a:bodyPr>
          <a:lstStyle/>
          <a:p>
            <a:r>
              <a:rPr lang="en-US" sz="4000" b="1" dirty="0">
                <a:solidFill>
                  <a:srgbClr val="000000"/>
                </a:solidFill>
                <a:effectLst/>
                <a:latin typeface="Times New Roman" panose="02020603050405020304" pitchFamily="18" charset="0"/>
                <a:ea typeface="Calibri" panose="020F0502020204030204" pitchFamily="34" charset="0"/>
              </a:rPr>
              <a:t>Average growth rate of federal administrative and recurrent expenditure by regime (1999-2021)</a:t>
            </a:r>
            <a:endParaRPr lang="en-GB" dirty="0"/>
          </a:p>
        </p:txBody>
      </p:sp>
      <p:graphicFrame>
        <p:nvGraphicFramePr>
          <p:cNvPr id="3" name="Chart 2">
            <a:extLst>
              <a:ext uri="{FF2B5EF4-FFF2-40B4-BE49-F238E27FC236}">
                <a16:creationId xmlns:a16="http://schemas.microsoft.com/office/drawing/2014/main" id="{80C47156-3894-315C-8A7D-2A35BF281C59}"/>
              </a:ext>
            </a:extLst>
          </p:cNvPr>
          <p:cNvGraphicFramePr/>
          <p:nvPr>
            <p:extLst>
              <p:ext uri="{D42A27DB-BD31-4B8C-83A1-F6EECF244321}">
                <p14:modId xmlns:p14="http://schemas.microsoft.com/office/powerpoint/2010/main" val="1104264272"/>
              </p:ext>
            </p:extLst>
          </p:nvPr>
        </p:nvGraphicFramePr>
        <p:xfrm>
          <a:off x="978608" y="1768839"/>
          <a:ext cx="6171700" cy="43771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6">
            <a:extLst>
              <a:ext uri="{FF2B5EF4-FFF2-40B4-BE49-F238E27FC236}">
                <a16:creationId xmlns:a16="http://schemas.microsoft.com/office/drawing/2014/main" id="{2EFA5D00-6352-1577-4E23-C358E7AF1C41}"/>
              </a:ext>
            </a:extLst>
          </p:cNvPr>
          <p:cNvGraphicFramePr>
            <a:graphicFrameLocks noGrp="1"/>
          </p:cNvGraphicFramePr>
          <p:nvPr>
            <p:extLst>
              <p:ext uri="{D42A27DB-BD31-4B8C-83A1-F6EECF244321}">
                <p14:modId xmlns:p14="http://schemas.microsoft.com/office/powerpoint/2010/main" val="3723012158"/>
              </p:ext>
            </p:extLst>
          </p:nvPr>
        </p:nvGraphicFramePr>
        <p:xfrm>
          <a:off x="8023480" y="1768839"/>
          <a:ext cx="3189912" cy="3522689"/>
        </p:xfrm>
        <a:graphic>
          <a:graphicData uri="http://schemas.openxmlformats.org/drawingml/2006/table">
            <a:tbl>
              <a:tblPr firstRow="1" bandRow="1">
                <a:tableStyleId>{5C22544A-7EE6-4342-B048-85BDC9FD1C3A}</a:tableStyleId>
              </a:tblPr>
              <a:tblGrid>
                <a:gridCol w="3189912">
                  <a:extLst>
                    <a:ext uri="{9D8B030D-6E8A-4147-A177-3AD203B41FA5}">
                      <a16:colId xmlns:a16="http://schemas.microsoft.com/office/drawing/2014/main" val="822782308"/>
                    </a:ext>
                  </a:extLst>
                </a:gridCol>
              </a:tblGrid>
              <a:tr h="3522689">
                <a:tc>
                  <a:txBody>
                    <a:bodyPr/>
                    <a:lstStyle/>
                    <a:p>
                      <a:r>
                        <a:rPr lang="en-GB" sz="2400" dirty="0">
                          <a:solidFill>
                            <a:schemeClr val="tx1"/>
                          </a:solidFill>
                        </a:rPr>
                        <a:t>Obasanjo – highest average growth rate of REC and ADM EXP</a:t>
                      </a:r>
                    </a:p>
                    <a:p>
                      <a:endParaRPr lang="en-GB" sz="2400" dirty="0">
                        <a:solidFill>
                          <a:schemeClr val="tx1"/>
                        </a:solidFill>
                      </a:endParaRPr>
                    </a:p>
                    <a:p>
                      <a:r>
                        <a:rPr lang="en-GB" sz="2400" dirty="0">
                          <a:solidFill>
                            <a:schemeClr val="tx1"/>
                          </a:solidFill>
                        </a:rPr>
                        <a:t>Jonathan – least growth rate</a:t>
                      </a:r>
                    </a:p>
                    <a:p>
                      <a:endParaRPr lang="en-GB" sz="2400" dirty="0">
                        <a:solidFill>
                          <a:schemeClr val="tx1"/>
                        </a:solidFill>
                      </a:endParaRPr>
                    </a:p>
                    <a:p>
                      <a:endParaRPr lang="en-GB" sz="2400" dirty="0">
                        <a:solidFill>
                          <a:schemeClr val="tx1"/>
                        </a:solidFill>
                      </a:endParaRPr>
                    </a:p>
                    <a:p>
                      <a:endParaRPr lang="en-GB" sz="2400" dirty="0">
                        <a:solidFill>
                          <a:schemeClr val="tx1"/>
                        </a:solidFill>
                      </a:endParaRPr>
                    </a:p>
                  </a:txBody>
                  <a:tcPr>
                    <a:pattFill prst="pct5">
                      <a:fgClr>
                        <a:schemeClr val="accent1"/>
                      </a:fgClr>
                      <a:bgClr>
                        <a:schemeClr val="bg1"/>
                      </a:bgClr>
                    </a:pattFill>
                  </a:tcPr>
                </a:tc>
                <a:extLst>
                  <a:ext uri="{0D108BD9-81ED-4DB2-BD59-A6C34878D82A}">
                    <a16:rowId xmlns:a16="http://schemas.microsoft.com/office/drawing/2014/main" val="562507040"/>
                  </a:ext>
                </a:extLst>
              </a:tr>
            </a:tbl>
          </a:graphicData>
        </a:graphic>
      </p:graphicFrame>
      <p:sp>
        <p:nvSpPr>
          <p:cNvPr id="5" name="Slide Number Placeholder 4">
            <a:extLst>
              <a:ext uri="{FF2B5EF4-FFF2-40B4-BE49-F238E27FC236}">
                <a16:creationId xmlns:a16="http://schemas.microsoft.com/office/drawing/2014/main" id="{2EA1CFB4-A795-151B-350B-8A5F7F712693}"/>
              </a:ext>
            </a:extLst>
          </p:cNvPr>
          <p:cNvSpPr>
            <a:spLocks noGrp="1"/>
          </p:cNvSpPr>
          <p:nvPr>
            <p:ph type="sldNum" sz="quarter" idx="12"/>
          </p:nvPr>
        </p:nvSpPr>
        <p:spPr/>
        <p:txBody>
          <a:bodyPr/>
          <a:lstStyle/>
          <a:p>
            <a:pPr>
              <a:defRPr/>
            </a:pPr>
            <a:fld id="{386F1FBD-D455-4F20-9A29-E012D815944E}" type="slidenum">
              <a:rPr lang="en-GB" smtClean="0"/>
              <a:pPr>
                <a:defRPr/>
              </a:pPr>
              <a:t>32</a:t>
            </a:fld>
            <a:endParaRPr lang="en-GB" dirty="0"/>
          </a:p>
        </p:txBody>
      </p:sp>
    </p:spTree>
    <p:extLst>
      <p:ext uri="{BB962C8B-B14F-4D97-AF65-F5344CB8AC3E}">
        <p14:creationId xmlns:p14="http://schemas.microsoft.com/office/powerpoint/2010/main" val="4237326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06EA6-F093-FEA9-EF4D-50C024FBE29C}"/>
              </a:ext>
            </a:extLst>
          </p:cNvPr>
          <p:cNvSpPr>
            <a:spLocks noGrp="1"/>
          </p:cNvSpPr>
          <p:nvPr>
            <p:ph type="title"/>
          </p:nvPr>
        </p:nvSpPr>
        <p:spPr>
          <a:xfrm>
            <a:off x="1408590" y="225134"/>
            <a:ext cx="9875520" cy="678180"/>
          </a:xfrm>
        </p:spPr>
        <p:txBody>
          <a:bodyPr>
            <a:noAutofit/>
          </a:bodyPr>
          <a:lstStyle/>
          <a:p>
            <a:pPr>
              <a:lnSpc>
                <a:spcPct val="107000"/>
              </a:lnSpc>
              <a:spcAft>
                <a:spcPts val="800"/>
              </a:spcAft>
            </a:pP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r>
            <a:b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Trend in annual growth rate of administrative and recurrent expenditure by regime (1999-2021) </a:t>
            </a:r>
            <a:r>
              <a:rPr lang="en-GB" sz="3600" dirty="0">
                <a:effectLst/>
                <a:latin typeface="Calibri" panose="020F0502020204030204" pitchFamily="34" charset="0"/>
                <a:ea typeface="Calibri" panose="020F0502020204030204" pitchFamily="34" charset="0"/>
                <a:cs typeface="Times New Roman" panose="02020603050405020304" pitchFamily="18" charset="0"/>
              </a:rPr>
              <a:t/>
            </a:r>
            <a:br>
              <a:rPr lang="en-GB" sz="36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4" name="Slide Number Placeholder 3">
            <a:extLst>
              <a:ext uri="{FF2B5EF4-FFF2-40B4-BE49-F238E27FC236}">
                <a16:creationId xmlns:a16="http://schemas.microsoft.com/office/drawing/2014/main" id="{74530780-77C6-5BFD-C3ED-5AEF0FE277D0}"/>
              </a:ext>
            </a:extLst>
          </p:cNvPr>
          <p:cNvSpPr>
            <a:spLocks noGrp="1"/>
          </p:cNvSpPr>
          <p:nvPr>
            <p:ph type="sldNum" sz="quarter" idx="12"/>
          </p:nvPr>
        </p:nvSpPr>
        <p:spPr/>
        <p:txBody>
          <a:bodyPr/>
          <a:lstStyle/>
          <a:p>
            <a:pPr>
              <a:defRPr/>
            </a:pPr>
            <a:fld id="{386F1FBD-D455-4F20-9A29-E012D815944E}" type="slidenum">
              <a:rPr lang="en-GB" smtClean="0"/>
              <a:pPr>
                <a:defRPr/>
              </a:pPr>
              <a:t>33</a:t>
            </a:fld>
            <a:endParaRPr lang="en-GB" dirty="0"/>
          </a:p>
        </p:txBody>
      </p:sp>
      <p:graphicFrame>
        <p:nvGraphicFramePr>
          <p:cNvPr id="5" name="Object 4">
            <a:extLst>
              <a:ext uri="{FF2B5EF4-FFF2-40B4-BE49-F238E27FC236}">
                <a16:creationId xmlns:a16="http://schemas.microsoft.com/office/drawing/2014/main" id="{1C905AF0-8E72-933E-C585-8521DF94628A}"/>
              </a:ext>
            </a:extLst>
          </p:cNvPr>
          <p:cNvGraphicFramePr>
            <a:graphicFrameLocks noChangeAspect="1"/>
          </p:cNvGraphicFramePr>
          <p:nvPr>
            <p:extLst>
              <p:ext uri="{D42A27DB-BD31-4B8C-83A1-F6EECF244321}">
                <p14:modId xmlns:p14="http://schemas.microsoft.com/office/powerpoint/2010/main" val="3245977839"/>
              </p:ext>
            </p:extLst>
          </p:nvPr>
        </p:nvGraphicFramePr>
        <p:xfrm>
          <a:off x="777714" y="947225"/>
          <a:ext cx="10258035" cy="5346551"/>
        </p:xfrm>
        <a:graphic>
          <a:graphicData uri="http://schemas.openxmlformats.org/presentationml/2006/ole">
            <mc:AlternateContent xmlns:mc="http://schemas.openxmlformats.org/markup-compatibility/2006">
              <mc:Choice xmlns:v="urn:schemas-microsoft-com:vml" Requires="v">
                <p:oleObj spid="_x0000_s1027" name="Document" r:id="rId3" imgW="6516399" imgH="5063234" progId="Word.Document.12">
                  <p:embed/>
                </p:oleObj>
              </mc:Choice>
              <mc:Fallback>
                <p:oleObj name="Document" r:id="rId3" imgW="6516399" imgH="5063234" progId="Word.Document.12">
                  <p:embed/>
                  <p:pic>
                    <p:nvPicPr>
                      <p:cNvPr id="0" name=""/>
                      <p:cNvPicPr/>
                      <p:nvPr/>
                    </p:nvPicPr>
                    <p:blipFill>
                      <a:blip r:embed="rId4"/>
                      <a:stretch>
                        <a:fillRect/>
                      </a:stretch>
                    </p:blipFill>
                    <p:spPr>
                      <a:xfrm>
                        <a:off x="777714" y="947225"/>
                        <a:ext cx="10258035" cy="5346551"/>
                      </a:xfrm>
                      <a:prstGeom prst="rect">
                        <a:avLst/>
                      </a:prstGeom>
                    </p:spPr>
                  </p:pic>
                </p:oleObj>
              </mc:Fallback>
            </mc:AlternateContent>
          </a:graphicData>
        </a:graphic>
      </p:graphicFrame>
    </p:spTree>
    <p:extLst>
      <p:ext uri="{BB962C8B-B14F-4D97-AF65-F5344CB8AC3E}">
        <p14:creationId xmlns:p14="http://schemas.microsoft.com/office/powerpoint/2010/main" val="2330541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79267-84FB-394F-54EE-E4595D46449E}"/>
              </a:ext>
            </a:extLst>
          </p:cNvPr>
          <p:cNvSpPr>
            <a:spLocks noGrp="1"/>
          </p:cNvSpPr>
          <p:nvPr>
            <p:ph type="title"/>
          </p:nvPr>
        </p:nvSpPr>
        <p:spPr>
          <a:xfrm>
            <a:off x="1142996" y="244474"/>
            <a:ext cx="10774184" cy="573569"/>
          </a:xfrm>
        </p:spPr>
        <p:txBody>
          <a:bodyPr>
            <a:normAutofit/>
          </a:bodyPr>
          <a:lstStyle/>
          <a:p>
            <a:r>
              <a:rPr lang="en-US" sz="2800" b="1" dirty="0">
                <a:solidFill>
                  <a:schemeClr val="tx1"/>
                </a:solidFill>
                <a:effectLst/>
                <a:latin typeface="Times New Roman" panose="02020603050405020304" pitchFamily="18" charset="0"/>
                <a:ea typeface="Calibri" panose="020F0502020204030204" pitchFamily="34" charset="0"/>
              </a:rPr>
              <a:t>Personnel expenditure of political office hol</a:t>
            </a:r>
            <a:r>
              <a:rPr lang="en-US" sz="3200" b="1" dirty="0">
                <a:solidFill>
                  <a:schemeClr val="tx1"/>
                </a:solidFill>
                <a:effectLst/>
                <a:latin typeface="Times New Roman" panose="02020603050405020304" pitchFamily="18" charset="0"/>
                <a:ea typeface="Calibri" panose="020F0502020204030204" pitchFamily="34" charset="0"/>
              </a:rPr>
              <a:t>ders</a:t>
            </a:r>
            <a:endParaRPr lang="en-GB" sz="3200" dirty="0">
              <a:solidFill>
                <a:schemeClr val="tx1"/>
              </a:solidFill>
            </a:endParaRPr>
          </a:p>
        </p:txBody>
      </p:sp>
      <p:sp>
        <p:nvSpPr>
          <p:cNvPr id="4" name="Slide Number Placeholder 3">
            <a:extLst>
              <a:ext uri="{FF2B5EF4-FFF2-40B4-BE49-F238E27FC236}">
                <a16:creationId xmlns:a16="http://schemas.microsoft.com/office/drawing/2014/main" id="{4F6D3413-EE9B-449B-87EC-C471CFAA9005}"/>
              </a:ext>
            </a:extLst>
          </p:cNvPr>
          <p:cNvSpPr>
            <a:spLocks noGrp="1"/>
          </p:cNvSpPr>
          <p:nvPr>
            <p:ph type="sldNum" sz="quarter" idx="12"/>
          </p:nvPr>
        </p:nvSpPr>
        <p:spPr/>
        <p:txBody>
          <a:bodyPr/>
          <a:lstStyle/>
          <a:p>
            <a:pPr>
              <a:defRPr/>
            </a:pPr>
            <a:fld id="{386F1FBD-D455-4F20-9A29-E012D815944E}" type="slidenum">
              <a:rPr lang="en-GB" smtClean="0"/>
              <a:pPr>
                <a:defRPr/>
              </a:pPr>
              <a:t>34</a:t>
            </a:fld>
            <a:endParaRPr lang="en-GB" dirty="0"/>
          </a:p>
        </p:txBody>
      </p:sp>
      <p:graphicFrame>
        <p:nvGraphicFramePr>
          <p:cNvPr id="5" name="Table 4">
            <a:extLst>
              <a:ext uri="{FF2B5EF4-FFF2-40B4-BE49-F238E27FC236}">
                <a16:creationId xmlns:a16="http://schemas.microsoft.com/office/drawing/2014/main" id="{E72C88E0-3DED-66EA-3327-F3D66FD5230D}"/>
              </a:ext>
            </a:extLst>
          </p:cNvPr>
          <p:cNvGraphicFramePr>
            <a:graphicFrameLocks noGrp="1"/>
          </p:cNvGraphicFramePr>
          <p:nvPr>
            <p:extLst>
              <p:ext uri="{D42A27DB-BD31-4B8C-83A1-F6EECF244321}">
                <p14:modId xmlns:p14="http://schemas.microsoft.com/office/powerpoint/2010/main" val="556101040"/>
              </p:ext>
            </p:extLst>
          </p:nvPr>
        </p:nvGraphicFramePr>
        <p:xfrm>
          <a:off x="678426" y="1019330"/>
          <a:ext cx="10933955" cy="5368338"/>
        </p:xfrm>
        <a:graphic>
          <a:graphicData uri="http://schemas.openxmlformats.org/drawingml/2006/table">
            <a:tbl>
              <a:tblPr firstRow="1" firstCol="1" bandRow="1"/>
              <a:tblGrid>
                <a:gridCol w="5620489">
                  <a:extLst>
                    <a:ext uri="{9D8B030D-6E8A-4147-A177-3AD203B41FA5}">
                      <a16:colId xmlns:a16="http://schemas.microsoft.com/office/drawing/2014/main" val="853063796"/>
                    </a:ext>
                  </a:extLst>
                </a:gridCol>
                <a:gridCol w="1247897">
                  <a:extLst>
                    <a:ext uri="{9D8B030D-6E8A-4147-A177-3AD203B41FA5}">
                      <a16:colId xmlns:a16="http://schemas.microsoft.com/office/drawing/2014/main" val="16955960"/>
                    </a:ext>
                  </a:extLst>
                </a:gridCol>
                <a:gridCol w="1886702">
                  <a:extLst>
                    <a:ext uri="{9D8B030D-6E8A-4147-A177-3AD203B41FA5}">
                      <a16:colId xmlns:a16="http://schemas.microsoft.com/office/drawing/2014/main" val="1856314704"/>
                    </a:ext>
                  </a:extLst>
                </a:gridCol>
                <a:gridCol w="2178867">
                  <a:extLst>
                    <a:ext uri="{9D8B030D-6E8A-4147-A177-3AD203B41FA5}">
                      <a16:colId xmlns:a16="http://schemas.microsoft.com/office/drawing/2014/main" val="1944764165"/>
                    </a:ext>
                  </a:extLst>
                </a:gridCol>
              </a:tblGrid>
              <a:tr h="687979">
                <a:tc>
                  <a:txBody>
                    <a:bodyPr/>
                    <a:lstStyle/>
                    <a:p>
                      <a:pPr>
                        <a:lnSpc>
                          <a:spcPct val="107000"/>
                        </a:lnSpc>
                        <a:spcAft>
                          <a:spcPts val="800"/>
                        </a:spcAft>
                      </a:pPr>
                      <a:r>
                        <a:rPr lang="en-GB" sz="1400" b="1" dirty="0">
                          <a:effectLst/>
                          <a:latin typeface="Aharoni" panose="02010803020104030203" pitchFamily="2" charset="-79"/>
                          <a:ea typeface="Times New Roman" panose="02020603050405020304" pitchFamily="18" charset="0"/>
                          <a:cs typeface="Aharoni" panose="02010803020104030203" pitchFamily="2" charset="-79"/>
                        </a:rPr>
                        <a:t> </a:t>
                      </a:r>
                      <a:endParaRPr lang="en-GB" sz="1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b="1" dirty="0">
                          <a:effectLst/>
                          <a:latin typeface="Aharoni" panose="02010803020104030203" pitchFamily="2" charset="-79"/>
                          <a:ea typeface="Times New Roman" panose="02020603050405020304" pitchFamily="18" charset="0"/>
                          <a:cs typeface="Aharoni" panose="02010803020104030203" pitchFamily="2" charset="-79"/>
                        </a:rPr>
                        <a:t>Number (1)</a:t>
                      </a:r>
                      <a:endParaRPr lang="en-GB" sz="20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b="1" dirty="0">
                          <a:effectLst/>
                          <a:latin typeface="Aharoni" panose="02010803020104030203" pitchFamily="2" charset="-79"/>
                          <a:ea typeface="Times New Roman" panose="02020603050405020304" pitchFamily="18" charset="0"/>
                          <a:cs typeface="Aharoni" panose="02010803020104030203" pitchFamily="2" charset="-79"/>
                        </a:rPr>
                        <a:t>Annual Emolument (2)</a:t>
                      </a:r>
                      <a:endParaRPr lang="en-GB" sz="20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000" b="1" dirty="0">
                          <a:effectLst/>
                          <a:latin typeface="Aharoni" panose="02010803020104030203" pitchFamily="2" charset="-79"/>
                          <a:ea typeface="Times New Roman" panose="02020603050405020304" pitchFamily="18" charset="0"/>
                          <a:cs typeface="Aharoni" panose="02010803020104030203" pitchFamily="2" charset="-79"/>
                        </a:rPr>
                        <a:t>Total 3(1X2)</a:t>
                      </a:r>
                      <a:endParaRPr lang="en-GB" sz="20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2544509"/>
                  </a:ext>
                </a:extLst>
              </a:tr>
              <a:tr h="364521">
                <a:tc>
                  <a:txBody>
                    <a:bodyPr/>
                    <a:lstStyle/>
                    <a:p>
                      <a:pPr>
                        <a:lnSpc>
                          <a:spcPct val="107000"/>
                        </a:lnSpc>
                        <a:spcAft>
                          <a:spcPts val="800"/>
                        </a:spcAft>
                      </a:pPr>
                      <a:r>
                        <a:rPr lang="en-GB" sz="1600" dirty="0">
                          <a:effectLst/>
                          <a:latin typeface="Aharoni" panose="02010803020104030203" pitchFamily="2" charset="-79"/>
                          <a:ea typeface="Times New Roman" panose="02020603050405020304" pitchFamily="18" charset="0"/>
                          <a:cs typeface="Aharoni" panose="02010803020104030203" pitchFamily="2" charset="-79"/>
                        </a:rPr>
                        <a:t>President</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28,469,110.00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28,469,110.00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7945913"/>
                  </a:ext>
                </a:extLst>
              </a:tr>
              <a:tr h="364521">
                <a:tc>
                  <a:txBody>
                    <a:bodyPr/>
                    <a:lstStyle/>
                    <a:p>
                      <a:pPr>
                        <a:lnSpc>
                          <a:spcPct val="107000"/>
                        </a:lnSpc>
                        <a:spcAft>
                          <a:spcPts val="800"/>
                        </a:spcAft>
                      </a:pPr>
                      <a:r>
                        <a:rPr lang="en-GB" sz="1600" dirty="0">
                          <a:effectLst/>
                          <a:latin typeface="Aharoni" panose="02010803020104030203" pitchFamily="2" charset="-79"/>
                          <a:ea typeface="Times New Roman" panose="02020603050405020304" pitchFamily="18" charset="0"/>
                          <a:cs typeface="Aharoni" panose="02010803020104030203" pitchFamily="2" charset="-79"/>
                        </a:rPr>
                        <a:t>Vice president</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a:effectLst/>
                          <a:latin typeface="Aharoni" panose="02010803020104030203" pitchFamily="2" charset="-79"/>
                          <a:ea typeface="Times New Roman" panose="02020603050405020304" pitchFamily="18" charset="0"/>
                          <a:cs typeface="Aharoni" panose="02010803020104030203" pitchFamily="2" charset="-79"/>
                        </a:rPr>
                        <a:t>1</a:t>
                      </a:r>
                      <a:endParaRPr lang="en-GB" sz="240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24,555,736.00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24,555,736.00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1619637"/>
                  </a:ext>
                </a:extLst>
              </a:tr>
              <a:tr h="364521">
                <a:tc>
                  <a:txBody>
                    <a:bodyPr/>
                    <a:lstStyle/>
                    <a:p>
                      <a:pPr>
                        <a:lnSpc>
                          <a:spcPct val="107000"/>
                        </a:lnSpc>
                        <a:spcAft>
                          <a:spcPts val="800"/>
                        </a:spcAft>
                      </a:pPr>
                      <a:r>
                        <a:rPr lang="en-GB" sz="1600" dirty="0">
                          <a:effectLst/>
                          <a:latin typeface="Aharoni" panose="02010803020104030203" pitchFamily="2" charset="-79"/>
                          <a:ea typeface="Times New Roman" panose="02020603050405020304" pitchFamily="18" charset="0"/>
                          <a:cs typeface="Aharoni" panose="02010803020104030203" pitchFamily="2" charset="-79"/>
                        </a:rPr>
                        <a:t>Minister/SGF/HOS/Chairman of Constitutional Bodies</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28</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26,241,880.00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734,772, 640.00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1332224"/>
                  </a:ext>
                </a:extLst>
              </a:tr>
              <a:tr h="445263">
                <a:tc>
                  <a:txBody>
                    <a:bodyPr/>
                    <a:lstStyle/>
                    <a:p>
                      <a:pPr>
                        <a:lnSpc>
                          <a:spcPct val="107000"/>
                        </a:lnSpc>
                        <a:spcAft>
                          <a:spcPts val="800"/>
                        </a:spcAft>
                      </a:pPr>
                      <a:r>
                        <a:rPr lang="en-GB" sz="1600" dirty="0">
                          <a:effectLst/>
                          <a:latin typeface="Aharoni" panose="02010803020104030203" pitchFamily="2" charset="-79"/>
                          <a:ea typeface="Times New Roman" panose="02020603050405020304" pitchFamily="18" charset="0"/>
                          <a:cs typeface="Aharoni" panose="02010803020104030203" pitchFamily="2" charset="-79"/>
                        </a:rPr>
                        <a:t>Minister of State / Member of Constitutional Bodies</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16</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606,751,921.00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8369829"/>
                  </a:ext>
                </a:extLst>
              </a:tr>
              <a:tr h="364521">
                <a:tc>
                  <a:txBody>
                    <a:bodyPr/>
                    <a:lstStyle/>
                    <a:p>
                      <a:pPr>
                        <a:lnSpc>
                          <a:spcPct val="107000"/>
                        </a:lnSpc>
                        <a:spcAft>
                          <a:spcPts val="800"/>
                        </a:spcAft>
                      </a:pPr>
                      <a:r>
                        <a:rPr lang="en-GB" sz="1600" dirty="0">
                          <a:effectLst/>
                          <a:latin typeface="Aharoni" panose="02010803020104030203" pitchFamily="2" charset="-79"/>
                          <a:ea typeface="Times New Roman" panose="02020603050405020304" pitchFamily="18" charset="0"/>
                          <a:cs typeface="Aharoni" panose="02010803020104030203" pitchFamily="2" charset="-79"/>
                        </a:rPr>
                        <a:t>Special Advisers</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159</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7,091,493:75</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1,127,538,801</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3376332"/>
                  </a:ext>
                </a:extLst>
              </a:tr>
              <a:tr h="364521">
                <a:tc>
                  <a:txBody>
                    <a:bodyPr/>
                    <a:lstStyle/>
                    <a:p>
                      <a:pPr>
                        <a:lnSpc>
                          <a:spcPct val="107000"/>
                        </a:lnSpc>
                        <a:spcAft>
                          <a:spcPts val="800"/>
                        </a:spcAft>
                      </a:pPr>
                      <a:r>
                        <a:rPr lang="en-GB" sz="1600" dirty="0">
                          <a:effectLst/>
                          <a:latin typeface="Aharoni" panose="02010803020104030203" pitchFamily="2" charset="-79"/>
                          <a:ea typeface="Times New Roman" panose="02020603050405020304" pitchFamily="18" charset="0"/>
                          <a:cs typeface="Aharoni" panose="02010803020104030203" pitchFamily="2" charset="-79"/>
                        </a:rPr>
                        <a:t>SA to include other categories like Speech writer </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GB" sz="2400" dirty="0">
                        <a:effectLst/>
                        <a:latin typeface="Aharoni" panose="02010803020104030203" pitchFamily="2" charset="-79"/>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6354279"/>
                  </a:ext>
                </a:extLst>
              </a:tr>
              <a:tr h="577544">
                <a:tc>
                  <a:txBody>
                    <a:bodyPr/>
                    <a:lstStyle/>
                    <a:p>
                      <a:pPr>
                        <a:lnSpc>
                          <a:spcPct val="107000"/>
                        </a:lnSpc>
                        <a:spcAft>
                          <a:spcPts val="800"/>
                        </a:spcAft>
                      </a:pPr>
                      <a:r>
                        <a:rPr lang="en-GB" sz="1600" dirty="0">
                          <a:effectLst/>
                          <a:latin typeface="Aharoni" panose="02010803020104030203" pitchFamily="2" charset="-79"/>
                          <a:ea typeface="Times New Roman" panose="02020603050405020304" pitchFamily="18" charset="0"/>
                          <a:cs typeface="Aharoni" panose="02010803020104030203" pitchFamily="2" charset="-79"/>
                        </a:rPr>
                        <a:t>DG/AG/PS/AG/ES/CE OF Parastatals, Agencies and Govt.  Comp /INEC RECS</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7,414,580:25</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3971576"/>
                  </a:ext>
                </a:extLst>
              </a:tr>
              <a:tr h="364521">
                <a:tc>
                  <a:txBody>
                    <a:bodyPr/>
                    <a:lstStyle/>
                    <a:p>
                      <a:pPr>
                        <a:lnSpc>
                          <a:spcPct val="107000"/>
                        </a:lnSpc>
                        <a:spcAft>
                          <a:spcPts val="800"/>
                        </a:spcAft>
                      </a:pPr>
                      <a:r>
                        <a:rPr lang="en-GB" sz="1600" dirty="0">
                          <a:effectLst/>
                          <a:latin typeface="Aharoni" panose="02010803020104030203" pitchFamily="2" charset="-79"/>
                          <a:ea typeface="Times New Roman" panose="02020603050405020304" pitchFamily="18" charset="0"/>
                          <a:cs typeface="Aharoni" panose="02010803020104030203" pitchFamily="2" charset="-79"/>
                        </a:rPr>
                        <a:t>CJN</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6,727,944:99</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6,727,944.99</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5319618"/>
                  </a:ext>
                </a:extLst>
              </a:tr>
              <a:tr h="364521">
                <a:tc>
                  <a:txBody>
                    <a:bodyPr/>
                    <a:lstStyle/>
                    <a:p>
                      <a:pPr>
                        <a:lnSpc>
                          <a:spcPct val="107000"/>
                        </a:lnSpc>
                        <a:spcAft>
                          <a:spcPts val="800"/>
                        </a:spcAft>
                      </a:pPr>
                      <a:r>
                        <a:rPr lang="en-GB" sz="1600" dirty="0">
                          <a:effectLst/>
                          <a:latin typeface="Aharoni" panose="02010803020104030203" pitchFamily="2" charset="-79"/>
                          <a:ea typeface="Times New Roman" panose="02020603050405020304" pitchFamily="18" charset="0"/>
                          <a:cs typeface="Aharoni" panose="02010803020104030203" pitchFamily="2" charset="-79"/>
                        </a:rPr>
                        <a:t>JSC/President, CoA</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10,899,284:00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5180957"/>
                  </a:ext>
                </a:extLst>
              </a:tr>
              <a:tr h="577544">
                <a:tc>
                  <a:txBody>
                    <a:bodyPr/>
                    <a:lstStyle/>
                    <a:p>
                      <a:pPr>
                        <a:lnSpc>
                          <a:spcPct val="107000"/>
                        </a:lnSpc>
                        <a:spcAft>
                          <a:spcPts val="800"/>
                        </a:spcAft>
                      </a:pPr>
                      <a:r>
                        <a:rPr lang="en-GB" sz="1600" dirty="0" err="1">
                          <a:effectLst/>
                          <a:latin typeface="Aharoni" panose="02010803020104030203" pitchFamily="2" charset="-79"/>
                          <a:ea typeface="Times New Roman" panose="02020603050405020304" pitchFamily="18" charset="0"/>
                          <a:cs typeface="Aharoni" panose="02010803020104030203" pitchFamily="2" charset="-79"/>
                        </a:rPr>
                        <a:t>JCoA</a:t>
                      </a:r>
                      <a:r>
                        <a:rPr lang="en-GB" sz="1600" dirty="0">
                          <a:effectLst/>
                          <a:latin typeface="Aharoni" panose="02010803020104030203" pitchFamily="2" charset="-79"/>
                          <a:ea typeface="Times New Roman" panose="02020603050405020304" pitchFamily="18" charset="0"/>
                          <a:cs typeface="Aharoni" panose="02010803020104030203" pitchFamily="2" charset="-79"/>
                        </a:rPr>
                        <a:t>/CJ, FHC/CJ, FCT/President, NIC, Grand Khadi FCT </a:t>
                      </a:r>
                      <a:r>
                        <a:rPr lang="en-GB" sz="1600" dirty="0" err="1">
                          <a:effectLst/>
                          <a:latin typeface="Aharoni" panose="02010803020104030203" pitchFamily="2" charset="-79"/>
                          <a:ea typeface="Times New Roman" panose="02020603050405020304" pitchFamily="18" charset="0"/>
                          <a:cs typeface="Aharoni" panose="02010803020104030203" pitchFamily="2" charset="-79"/>
                        </a:rPr>
                        <a:t>SCoA</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8,779,892;00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8691372"/>
                  </a:ext>
                </a:extLst>
              </a:tr>
              <a:tr h="364521">
                <a:tc>
                  <a:txBody>
                    <a:bodyPr/>
                    <a:lstStyle/>
                    <a:p>
                      <a:pPr>
                        <a:lnSpc>
                          <a:spcPct val="107000"/>
                        </a:lnSpc>
                        <a:spcAft>
                          <a:spcPts val="800"/>
                        </a:spcAft>
                      </a:pPr>
                      <a:r>
                        <a:rPr lang="en-GB" sz="1600" dirty="0" err="1">
                          <a:effectLst/>
                          <a:latin typeface="Aharoni" panose="02010803020104030203" pitchFamily="2" charset="-79"/>
                          <a:ea typeface="Times New Roman" panose="02020603050405020304" pitchFamily="18" charset="0"/>
                          <a:cs typeface="Aharoni" panose="02010803020104030203" pitchFamily="2" charset="-79"/>
                        </a:rPr>
                        <a:t>JoFHC</a:t>
                      </a:r>
                      <a:r>
                        <a:rPr lang="en-GB" sz="1600" dirty="0">
                          <a:effectLst/>
                          <a:latin typeface="Aharoni" panose="02010803020104030203" pitchFamily="2" charset="-79"/>
                          <a:ea typeface="Times New Roman" panose="02020603050405020304" pitchFamily="18" charset="0"/>
                          <a:cs typeface="Aharoni" panose="02010803020104030203" pitchFamily="2" charset="-79"/>
                        </a:rPr>
                        <a:t>/</a:t>
                      </a:r>
                      <a:r>
                        <a:rPr lang="en-GB" sz="1600" dirty="0" err="1">
                          <a:effectLst/>
                          <a:latin typeface="Aharoni" panose="02010803020104030203" pitchFamily="2" charset="-79"/>
                          <a:ea typeface="Times New Roman" panose="02020603050405020304" pitchFamily="18" charset="0"/>
                          <a:cs typeface="Aharoni" panose="02010803020104030203" pitchFamily="2" charset="-79"/>
                        </a:rPr>
                        <a:t>JoNIC</a:t>
                      </a:r>
                      <a:r>
                        <a:rPr lang="en-GB" sz="1600" dirty="0">
                          <a:effectLst/>
                          <a:latin typeface="Aharoni" panose="02010803020104030203" pitchFamily="2" charset="-79"/>
                          <a:ea typeface="Times New Roman" panose="02020603050405020304" pitchFamily="18" charset="0"/>
                          <a:cs typeface="Aharoni" panose="02010803020104030203" pitchFamily="2" charset="-79"/>
                        </a:rPr>
                        <a:t>/</a:t>
                      </a:r>
                      <a:r>
                        <a:rPr lang="en-GB" sz="1600" dirty="0" err="1">
                          <a:effectLst/>
                          <a:latin typeface="Aharoni" panose="02010803020104030203" pitchFamily="2" charset="-79"/>
                          <a:ea typeface="Times New Roman" panose="02020603050405020304" pitchFamily="18" charset="0"/>
                          <a:cs typeface="Aharoni" panose="02010803020104030203" pitchFamily="2" charset="-79"/>
                        </a:rPr>
                        <a:t>JoFCTHC</a:t>
                      </a:r>
                      <a:r>
                        <a:rPr lang="en-GB" sz="1600" dirty="0">
                          <a:effectLst/>
                          <a:latin typeface="Aharoni" panose="02010803020104030203" pitchFamily="2" charset="-79"/>
                          <a:ea typeface="Times New Roman" panose="02020603050405020304" pitchFamily="18" charset="0"/>
                          <a:cs typeface="Aharoni" panose="02010803020104030203" pitchFamily="2" charset="-79"/>
                        </a:rPr>
                        <a:t>/ </a:t>
                      </a:r>
                      <a:r>
                        <a:rPr lang="en-GB" sz="1600" dirty="0" err="1">
                          <a:effectLst/>
                          <a:latin typeface="Aharoni" panose="02010803020104030203" pitchFamily="2" charset="-79"/>
                          <a:ea typeface="Times New Roman" panose="02020603050405020304" pitchFamily="18" charset="0"/>
                          <a:cs typeface="Aharoni" panose="02010803020104030203" pitchFamily="2" charset="-79"/>
                        </a:rPr>
                        <a:t>JoSHC</a:t>
                      </a:r>
                      <a:r>
                        <a:rPr lang="en-GB" sz="1600" dirty="0">
                          <a:effectLst/>
                          <a:latin typeface="Aharoni" panose="02010803020104030203" pitchFamily="2" charset="-79"/>
                          <a:ea typeface="Times New Roman" panose="02020603050405020304" pitchFamily="18" charset="0"/>
                          <a:cs typeface="Aharoni" panose="02010803020104030203" pitchFamily="2" charset="-79"/>
                        </a:rPr>
                        <a:t>/</a:t>
                      </a:r>
                      <a:endParaRPr lang="en-GB" sz="16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7,940,820:00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3629372"/>
                  </a:ext>
                </a:extLst>
              </a:tr>
            </a:tbl>
          </a:graphicData>
        </a:graphic>
      </p:graphicFrame>
    </p:spTree>
    <p:extLst>
      <p:ext uri="{BB962C8B-B14F-4D97-AF65-F5344CB8AC3E}">
        <p14:creationId xmlns:p14="http://schemas.microsoft.com/office/powerpoint/2010/main" val="2668940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CA862F-3686-DD54-917A-91B2BAC3F665}"/>
              </a:ext>
            </a:extLst>
          </p:cNvPr>
          <p:cNvSpPr>
            <a:spLocks noGrp="1"/>
          </p:cNvSpPr>
          <p:nvPr>
            <p:ph type="sldNum" sz="quarter" idx="12"/>
          </p:nvPr>
        </p:nvSpPr>
        <p:spPr/>
        <p:txBody>
          <a:bodyPr/>
          <a:lstStyle/>
          <a:p>
            <a:pPr>
              <a:defRPr/>
            </a:pPr>
            <a:fld id="{386F1FBD-D455-4F20-9A29-E012D815944E}" type="slidenum">
              <a:rPr lang="en-GB" smtClean="0"/>
              <a:pPr>
                <a:defRPr/>
              </a:pPr>
              <a:t>35</a:t>
            </a:fld>
            <a:endParaRPr lang="en-GB" dirty="0"/>
          </a:p>
        </p:txBody>
      </p:sp>
      <p:graphicFrame>
        <p:nvGraphicFramePr>
          <p:cNvPr id="5" name="Table 4">
            <a:extLst>
              <a:ext uri="{FF2B5EF4-FFF2-40B4-BE49-F238E27FC236}">
                <a16:creationId xmlns:a16="http://schemas.microsoft.com/office/drawing/2014/main" id="{4333B845-896A-1B31-873E-E6D6570C962B}"/>
              </a:ext>
            </a:extLst>
          </p:cNvPr>
          <p:cNvGraphicFramePr>
            <a:graphicFrameLocks noGrp="1"/>
          </p:cNvGraphicFramePr>
          <p:nvPr>
            <p:extLst>
              <p:ext uri="{D42A27DB-BD31-4B8C-83A1-F6EECF244321}">
                <p14:modId xmlns:p14="http://schemas.microsoft.com/office/powerpoint/2010/main" val="3093953700"/>
              </p:ext>
            </p:extLst>
          </p:nvPr>
        </p:nvGraphicFramePr>
        <p:xfrm>
          <a:off x="530943" y="806402"/>
          <a:ext cx="11369513" cy="5543681"/>
        </p:xfrm>
        <a:graphic>
          <a:graphicData uri="http://schemas.openxmlformats.org/drawingml/2006/table">
            <a:tbl>
              <a:tblPr firstRow="1" firstCol="1" bandRow="1"/>
              <a:tblGrid>
                <a:gridCol w="4141162">
                  <a:extLst>
                    <a:ext uri="{9D8B030D-6E8A-4147-A177-3AD203B41FA5}">
                      <a16:colId xmlns:a16="http://schemas.microsoft.com/office/drawing/2014/main" val="1200284387"/>
                    </a:ext>
                  </a:extLst>
                </a:gridCol>
                <a:gridCol w="1625456">
                  <a:extLst>
                    <a:ext uri="{9D8B030D-6E8A-4147-A177-3AD203B41FA5}">
                      <a16:colId xmlns:a16="http://schemas.microsoft.com/office/drawing/2014/main" val="1813271460"/>
                    </a:ext>
                  </a:extLst>
                </a:gridCol>
                <a:gridCol w="2563399">
                  <a:extLst>
                    <a:ext uri="{9D8B030D-6E8A-4147-A177-3AD203B41FA5}">
                      <a16:colId xmlns:a16="http://schemas.microsoft.com/office/drawing/2014/main" val="1824909786"/>
                    </a:ext>
                  </a:extLst>
                </a:gridCol>
                <a:gridCol w="3039496">
                  <a:extLst>
                    <a:ext uri="{9D8B030D-6E8A-4147-A177-3AD203B41FA5}">
                      <a16:colId xmlns:a16="http://schemas.microsoft.com/office/drawing/2014/main" val="2193098509"/>
                    </a:ext>
                  </a:extLst>
                </a:gridCol>
              </a:tblGrid>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Senate President</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16,396,000.50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16,396,000.50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7255057"/>
                  </a:ext>
                </a:extLst>
              </a:tr>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Deputy Senate President</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15,240,500.60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15,240,500.60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6484024"/>
                  </a:ext>
                </a:extLst>
              </a:tr>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Senators</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107</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29,180,160.00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3,122,277,120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6578840"/>
                  </a:ext>
                </a:extLst>
              </a:tr>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Speaker, </a:t>
                      </a:r>
                      <a:r>
                        <a:rPr lang="en-GB" sz="1800" dirty="0" err="1">
                          <a:effectLst/>
                          <a:latin typeface="Aharoni" panose="02010803020104030203" pitchFamily="2" charset="-79"/>
                          <a:ea typeface="Times New Roman" panose="02020603050405020304" pitchFamily="18" charset="0"/>
                          <a:cs typeface="Aharoni" panose="02010803020104030203" pitchFamily="2" charset="-79"/>
                        </a:rPr>
                        <a:t>HoR</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12,633,261.00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12,633,261.00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9542339"/>
                  </a:ext>
                </a:extLst>
              </a:tr>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Deputy Speaker, </a:t>
                      </a:r>
                      <a:r>
                        <a:rPr lang="en-GB" sz="1800" dirty="0" err="1">
                          <a:effectLst/>
                          <a:latin typeface="Aharoni" panose="02010803020104030203" pitchFamily="2" charset="-79"/>
                          <a:ea typeface="Times New Roman" panose="02020603050405020304" pitchFamily="18" charset="0"/>
                          <a:cs typeface="Aharoni" panose="02010803020104030203" pitchFamily="2" charset="-79"/>
                        </a:rPr>
                        <a:t>HoR</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11,723,874.67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11,723,874.67</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7629947"/>
                  </a:ext>
                </a:extLst>
              </a:tr>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Member, </a:t>
                      </a:r>
                      <a:r>
                        <a:rPr lang="en-GB" sz="1800" dirty="0" err="1">
                          <a:effectLst/>
                          <a:latin typeface="Aharoni" panose="02010803020104030203" pitchFamily="2" charset="-79"/>
                          <a:ea typeface="Times New Roman" panose="02020603050405020304" pitchFamily="18" charset="0"/>
                          <a:cs typeface="Aharoni" panose="02010803020104030203" pitchFamily="2" charset="-79"/>
                        </a:rPr>
                        <a:t>HoR</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358</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25,609,259.31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9,168,114,722</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1631303"/>
                  </a:ext>
                </a:extLst>
              </a:tr>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SG</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14,676,453.00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14,676,453.00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1901468"/>
                  </a:ext>
                </a:extLst>
              </a:tr>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DG</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7,392,752:50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682410"/>
                  </a:ext>
                </a:extLst>
              </a:tr>
              <a:tr h="647336">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SSG/COM./Chairman: SCSC/State JSC/JSC of FCT: State INEC/ LGSC; &amp; </a:t>
                      </a:r>
                      <a:r>
                        <a:rPr lang="en-GB" sz="1800" dirty="0" err="1">
                          <a:effectLst/>
                          <a:latin typeface="Aharoni" panose="02010803020104030203" pitchFamily="2" charset="-79"/>
                          <a:ea typeface="Times New Roman" panose="02020603050405020304" pitchFamily="18" charset="0"/>
                          <a:cs typeface="Aharoni" panose="02010803020104030203" pitchFamily="2" charset="-79"/>
                        </a:rPr>
                        <a:t>CoS</a:t>
                      </a:r>
                      <a:r>
                        <a:rPr lang="en-GB" sz="1800" dirty="0">
                          <a:effectLst/>
                          <a:latin typeface="Aharoni" panose="02010803020104030203" pitchFamily="2" charset="-79"/>
                          <a:ea typeface="Times New Roman" panose="02020603050405020304" pitchFamily="18" charset="0"/>
                          <a:cs typeface="Aharoni" panose="02010803020104030203" pitchFamily="2" charset="-79"/>
                        </a:rPr>
                        <a:t> to Gov.</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4,880,871:25</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4992515"/>
                  </a:ext>
                </a:extLst>
              </a:tr>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SA/Member: SCSC/SJSC/JSC of FCT/State INEC/ LGSC</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4,562,901:50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5384608"/>
                  </a:ext>
                </a:extLst>
              </a:tr>
              <a:tr h="408572">
                <a:tc>
                  <a:txBody>
                    <a:bodyPr/>
                    <a:lstStyle/>
                    <a:p>
                      <a:pP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DG/PS/AG/AUG/AUG for LG</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800" dirty="0">
                          <a:effectLst/>
                          <a:latin typeface="Aharoni" panose="02010803020104030203" pitchFamily="2" charset="-79"/>
                          <a:ea typeface="Times New Roman" panose="02020603050405020304" pitchFamily="18" charset="0"/>
                          <a:cs typeface="Aharoni" panose="02010803020104030203" pitchFamily="2" charset="-79"/>
                        </a:rPr>
                        <a:t> </a:t>
                      </a:r>
                      <a:endParaRPr lang="en-GB" sz="18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4,492,332:00</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2346053"/>
                  </a:ext>
                </a:extLst>
              </a:tr>
              <a:tr h="408572">
                <a:tc>
                  <a:txBody>
                    <a:bodyPr/>
                    <a:lstStyle/>
                    <a:p>
                      <a:pPr>
                        <a:lnSpc>
                          <a:spcPct val="107000"/>
                        </a:lnSpc>
                        <a:spcAft>
                          <a:spcPts val="800"/>
                        </a:spcAft>
                      </a:pPr>
                      <a:r>
                        <a:rPr lang="en-GB" sz="1800">
                          <a:effectLst/>
                          <a:latin typeface="Aharoni" panose="02010803020104030203" pitchFamily="2" charset="-79"/>
                          <a:ea typeface="Times New Roman" panose="02020603050405020304" pitchFamily="18" charset="0"/>
                          <a:cs typeface="Aharoni" panose="02010803020104030203" pitchFamily="2" charset="-79"/>
                        </a:rPr>
                        <a:t>Total</a:t>
                      </a:r>
                      <a:endParaRPr lang="en-GB" sz="180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a:effectLst/>
                          <a:latin typeface="Aharoni" panose="02010803020104030203" pitchFamily="2" charset="-79"/>
                          <a:ea typeface="Times New Roman" panose="02020603050405020304" pitchFamily="18" charset="0"/>
                          <a:cs typeface="Aharoni" panose="02010803020104030203" pitchFamily="2" charset="-79"/>
                        </a:rPr>
                        <a:t> </a:t>
                      </a:r>
                      <a:endParaRPr lang="en-GB" sz="180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400" dirty="0">
                          <a:effectLst/>
                          <a:latin typeface="Aharoni" panose="02010803020104030203" pitchFamily="2" charset="-79"/>
                          <a:ea typeface="Times New Roman" panose="02020603050405020304" pitchFamily="18" charset="0"/>
                          <a:cs typeface="Aharoni" panose="02010803020104030203" pitchFamily="2" charset="-79"/>
                        </a:rPr>
                        <a:t> </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en-GB" sz="2400" b="1" dirty="0">
                          <a:effectLst/>
                          <a:latin typeface="Aharoni" panose="02010803020104030203" pitchFamily="2" charset="-79"/>
                          <a:ea typeface="Times New Roman" panose="02020603050405020304" pitchFamily="18" charset="0"/>
                          <a:cs typeface="Aharoni" panose="02010803020104030203" pitchFamily="2" charset="-79"/>
                        </a:rPr>
                        <a:t>13,548,353,523.76</a:t>
                      </a:r>
                      <a:endParaRPr lang="en-GB" sz="2400" dirty="0">
                        <a:effectLst/>
                        <a:latin typeface="Aharoni" panose="02010803020104030203" pitchFamily="2" charset="-79"/>
                        <a:ea typeface="Calibri" panose="020F0502020204030204" pitchFamily="34" charset="0"/>
                        <a:cs typeface="Aharoni" panose="02010803020104030203" pitchFamily="2" charset="-79"/>
                      </a:endParaRPr>
                    </a:p>
                  </a:txBody>
                  <a:tcPr marL="36126" marR="36126"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4344626"/>
                  </a:ext>
                </a:extLst>
              </a:tr>
            </a:tbl>
          </a:graphicData>
        </a:graphic>
      </p:graphicFrame>
      <p:sp>
        <p:nvSpPr>
          <p:cNvPr id="6" name="Title 1">
            <a:extLst>
              <a:ext uri="{FF2B5EF4-FFF2-40B4-BE49-F238E27FC236}">
                <a16:creationId xmlns:a16="http://schemas.microsoft.com/office/drawing/2014/main" id="{FF532F91-8A44-386F-7995-D8FC3D043369}"/>
              </a:ext>
            </a:extLst>
          </p:cNvPr>
          <p:cNvSpPr>
            <a:spLocks noGrp="1"/>
          </p:cNvSpPr>
          <p:nvPr>
            <p:ph type="title"/>
          </p:nvPr>
        </p:nvSpPr>
        <p:spPr>
          <a:xfrm>
            <a:off x="1277908" y="164114"/>
            <a:ext cx="10774184" cy="455318"/>
          </a:xfrm>
        </p:spPr>
        <p:txBody>
          <a:bodyPr>
            <a:normAutofit fontScale="90000"/>
          </a:bodyPr>
          <a:lstStyle/>
          <a:p>
            <a:r>
              <a:rPr lang="en-US" sz="2800" b="1" dirty="0">
                <a:solidFill>
                  <a:schemeClr val="tx1"/>
                </a:solidFill>
                <a:effectLst/>
                <a:latin typeface="Times New Roman" panose="02020603050405020304" pitchFamily="18" charset="0"/>
                <a:ea typeface="Calibri" panose="020F0502020204030204" pitchFamily="34" charset="0"/>
              </a:rPr>
              <a:t>Personnel expenditure of political office holders </a:t>
            </a:r>
            <a:r>
              <a:rPr lang="en-US" sz="3200" b="1" dirty="0">
                <a:solidFill>
                  <a:schemeClr val="tx1"/>
                </a:solidFill>
                <a:effectLst/>
                <a:latin typeface="Times New Roman" panose="02020603050405020304" pitchFamily="18" charset="0"/>
                <a:ea typeface="Calibri" panose="020F0502020204030204" pitchFamily="34" charset="0"/>
              </a:rPr>
              <a:t>(cont’d)</a:t>
            </a:r>
            <a:endParaRPr lang="en-GB" sz="3200" dirty="0">
              <a:solidFill>
                <a:schemeClr val="tx1"/>
              </a:solidFill>
            </a:endParaRPr>
          </a:p>
        </p:txBody>
      </p:sp>
    </p:spTree>
    <p:extLst>
      <p:ext uri="{BB962C8B-B14F-4D97-AF65-F5344CB8AC3E}">
        <p14:creationId xmlns:p14="http://schemas.microsoft.com/office/powerpoint/2010/main" val="3444884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DAD5-1D97-9DFC-EEB6-A1DC323803A8}"/>
              </a:ext>
            </a:extLst>
          </p:cNvPr>
          <p:cNvSpPr>
            <a:spLocks noGrp="1"/>
          </p:cNvSpPr>
          <p:nvPr>
            <p:ph type="title"/>
          </p:nvPr>
        </p:nvSpPr>
        <p:spPr>
          <a:xfrm>
            <a:off x="1124263" y="269046"/>
            <a:ext cx="10702976" cy="1110050"/>
          </a:xfrm>
        </p:spPr>
        <p:txBody>
          <a:bodyPr/>
          <a:lstStyle/>
          <a:p>
            <a:r>
              <a:rPr lang="en-US" dirty="0">
                <a:solidFill>
                  <a:schemeClr val="tx1"/>
                </a:solidFill>
                <a:latin typeface="Aharoni" panose="02010803020104030203" pitchFamily="2" charset="-79"/>
                <a:cs typeface="Aharoni" panose="02010803020104030203" pitchFamily="2" charset="-79"/>
              </a:rPr>
              <a:t>Gini coefficient (income inequality)</a:t>
            </a:r>
            <a:endParaRPr lang="en-GB" dirty="0">
              <a:solidFill>
                <a:schemeClr val="tx1"/>
              </a:solidFill>
              <a:latin typeface="Aharoni" panose="02010803020104030203" pitchFamily="2" charset="-79"/>
              <a:cs typeface="Aharoni" panose="02010803020104030203" pitchFamily="2" charset="-79"/>
            </a:endParaRPr>
          </a:p>
        </p:txBody>
      </p:sp>
      <p:sp>
        <p:nvSpPr>
          <p:cNvPr id="3" name="Slide Number Placeholder 2">
            <a:extLst>
              <a:ext uri="{FF2B5EF4-FFF2-40B4-BE49-F238E27FC236}">
                <a16:creationId xmlns:a16="http://schemas.microsoft.com/office/drawing/2014/main" id="{5B583B86-4359-35D3-B5E5-6AF11A2142AF}"/>
              </a:ext>
            </a:extLst>
          </p:cNvPr>
          <p:cNvSpPr>
            <a:spLocks noGrp="1"/>
          </p:cNvSpPr>
          <p:nvPr>
            <p:ph type="sldNum" sz="quarter" idx="12"/>
          </p:nvPr>
        </p:nvSpPr>
        <p:spPr/>
        <p:txBody>
          <a:bodyPr/>
          <a:lstStyle/>
          <a:p>
            <a:pPr>
              <a:defRPr/>
            </a:pPr>
            <a:fld id="{386F1FBD-D455-4F20-9A29-E012D815944E}" type="slidenum">
              <a:rPr lang="en-GB" smtClean="0"/>
              <a:pPr>
                <a:defRPr/>
              </a:pPr>
              <a:t>36</a:t>
            </a:fld>
            <a:endParaRPr lang="en-GB" dirty="0"/>
          </a:p>
        </p:txBody>
      </p:sp>
      <p:graphicFrame>
        <p:nvGraphicFramePr>
          <p:cNvPr id="4" name="Chart 3">
            <a:extLst>
              <a:ext uri="{FF2B5EF4-FFF2-40B4-BE49-F238E27FC236}">
                <a16:creationId xmlns:a16="http://schemas.microsoft.com/office/drawing/2014/main" id="{2F35C56B-0684-B9B7-DF57-351E0948379A}"/>
              </a:ext>
            </a:extLst>
          </p:cNvPr>
          <p:cNvGraphicFramePr>
            <a:graphicFrameLocks/>
          </p:cNvGraphicFramePr>
          <p:nvPr>
            <p:extLst>
              <p:ext uri="{D42A27DB-BD31-4B8C-83A1-F6EECF244321}">
                <p14:modId xmlns:p14="http://schemas.microsoft.com/office/powerpoint/2010/main" val="3128360992"/>
              </p:ext>
            </p:extLst>
          </p:nvPr>
        </p:nvGraphicFramePr>
        <p:xfrm>
          <a:off x="1364105" y="1708879"/>
          <a:ext cx="10463134" cy="45395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2F35C56B-0684-B9B7-DF57-351E0948379A}"/>
              </a:ext>
            </a:extLst>
          </p:cNvPr>
          <p:cNvGraphicFramePr>
            <a:graphicFrameLocks/>
          </p:cNvGraphicFramePr>
          <p:nvPr>
            <p:extLst>
              <p:ext uri="{D42A27DB-BD31-4B8C-83A1-F6EECF244321}">
                <p14:modId xmlns:p14="http://schemas.microsoft.com/office/powerpoint/2010/main" val="4259680477"/>
              </p:ext>
            </p:extLst>
          </p:nvPr>
        </p:nvGraphicFramePr>
        <p:xfrm>
          <a:off x="584616" y="1274164"/>
          <a:ext cx="11242623" cy="51818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0551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7D36B-C75D-2678-B5FC-65733FC29096}"/>
              </a:ext>
            </a:extLst>
          </p:cNvPr>
          <p:cNvSpPr>
            <a:spLocks noGrp="1"/>
          </p:cNvSpPr>
          <p:nvPr>
            <p:ph type="title"/>
          </p:nvPr>
        </p:nvSpPr>
        <p:spPr/>
        <p:txBody>
          <a:bodyPr/>
          <a:lstStyle/>
          <a:p>
            <a:r>
              <a:rPr lang="en-US" dirty="0">
                <a:solidFill>
                  <a:schemeClr val="tx1"/>
                </a:solidFill>
                <a:latin typeface="Aharoni" panose="02010803020104030203" pitchFamily="2" charset="-79"/>
                <a:cs typeface="Aharoni" panose="02010803020104030203" pitchFamily="2" charset="-79"/>
              </a:rPr>
              <a:t>Life expectancy</a:t>
            </a:r>
            <a:endParaRPr lang="en-GB" dirty="0">
              <a:solidFill>
                <a:schemeClr val="tx1"/>
              </a:solidFill>
              <a:latin typeface="Aharoni" panose="02010803020104030203" pitchFamily="2" charset="-79"/>
              <a:cs typeface="Aharoni" panose="02010803020104030203" pitchFamily="2" charset="-79"/>
            </a:endParaRPr>
          </a:p>
        </p:txBody>
      </p:sp>
      <p:sp>
        <p:nvSpPr>
          <p:cNvPr id="3" name="Slide Number Placeholder 2">
            <a:extLst>
              <a:ext uri="{FF2B5EF4-FFF2-40B4-BE49-F238E27FC236}">
                <a16:creationId xmlns:a16="http://schemas.microsoft.com/office/drawing/2014/main" id="{FF342CA4-BB5E-3101-0D18-9BD1721A9F63}"/>
              </a:ext>
            </a:extLst>
          </p:cNvPr>
          <p:cNvSpPr>
            <a:spLocks noGrp="1"/>
          </p:cNvSpPr>
          <p:nvPr>
            <p:ph type="sldNum" sz="quarter" idx="12"/>
          </p:nvPr>
        </p:nvSpPr>
        <p:spPr/>
        <p:txBody>
          <a:bodyPr/>
          <a:lstStyle/>
          <a:p>
            <a:pPr>
              <a:defRPr/>
            </a:pPr>
            <a:fld id="{386F1FBD-D455-4F20-9A29-E012D815944E}" type="slidenum">
              <a:rPr lang="en-GB" smtClean="0"/>
              <a:pPr>
                <a:defRPr/>
              </a:pPr>
              <a:t>37</a:t>
            </a:fld>
            <a:endParaRPr lang="en-GB" dirty="0"/>
          </a:p>
        </p:txBody>
      </p:sp>
      <p:graphicFrame>
        <p:nvGraphicFramePr>
          <p:cNvPr id="4" name="Chart 3">
            <a:extLst>
              <a:ext uri="{FF2B5EF4-FFF2-40B4-BE49-F238E27FC236}">
                <a16:creationId xmlns:a16="http://schemas.microsoft.com/office/drawing/2014/main" id="{E755FA41-8BCD-FF97-FFAD-134A1FFBC8D7}"/>
              </a:ext>
            </a:extLst>
          </p:cNvPr>
          <p:cNvGraphicFramePr>
            <a:graphicFrameLocks/>
          </p:cNvGraphicFramePr>
          <p:nvPr>
            <p:extLst>
              <p:ext uri="{D42A27DB-BD31-4B8C-83A1-F6EECF244321}">
                <p14:modId xmlns:p14="http://schemas.microsoft.com/office/powerpoint/2010/main" val="1738963700"/>
              </p:ext>
            </p:extLst>
          </p:nvPr>
        </p:nvGraphicFramePr>
        <p:xfrm>
          <a:off x="509666" y="1783829"/>
          <a:ext cx="11392524" cy="48051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396057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DDDF-53EB-5E0E-25E1-1382AD07D2ED}"/>
              </a:ext>
            </a:extLst>
          </p:cNvPr>
          <p:cNvSpPr>
            <a:spLocks noGrp="1"/>
          </p:cNvSpPr>
          <p:nvPr>
            <p:ph type="title"/>
          </p:nvPr>
        </p:nvSpPr>
        <p:spPr>
          <a:xfrm>
            <a:off x="1244184" y="269044"/>
            <a:ext cx="10448893" cy="1050089"/>
          </a:xfrm>
        </p:spPr>
        <p:txBody>
          <a:bodyPr/>
          <a:lstStyle/>
          <a:p>
            <a:r>
              <a:rPr lang="en-US" b="1" dirty="0">
                <a:solidFill>
                  <a:schemeClr val="tx1"/>
                </a:solidFill>
                <a:latin typeface="Aharoni" panose="02010803020104030203" pitchFamily="2" charset="-79"/>
                <a:cs typeface="Aharoni" panose="02010803020104030203" pitchFamily="2" charset="-79"/>
              </a:rPr>
              <a:t>GDP per capita (US$)</a:t>
            </a:r>
            <a:endParaRPr lang="en-GB" b="1" dirty="0">
              <a:solidFill>
                <a:schemeClr val="tx1"/>
              </a:solidFill>
              <a:latin typeface="Aharoni" panose="02010803020104030203" pitchFamily="2" charset="-79"/>
              <a:cs typeface="Aharoni" panose="02010803020104030203" pitchFamily="2" charset="-79"/>
            </a:endParaRPr>
          </a:p>
        </p:txBody>
      </p:sp>
      <p:sp>
        <p:nvSpPr>
          <p:cNvPr id="3" name="Slide Number Placeholder 2">
            <a:extLst>
              <a:ext uri="{FF2B5EF4-FFF2-40B4-BE49-F238E27FC236}">
                <a16:creationId xmlns:a16="http://schemas.microsoft.com/office/drawing/2014/main" id="{EC9A3370-5AF6-6317-D8E3-15FF7C936798}"/>
              </a:ext>
            </a:extLst>
          </p:cNvPr>
          <p:cNvSpPr>
            <a:spLocks noGrp="1"/>
          </p:cNvSpPr>
          <p:nvPr>
            <p:ph type="sldNum" sz="quarter" idx="12"/>
          </p:nvPr>
        </p:nvSpPr>
        <p:spPr/>
        <p:txBody>
          <a:bodyPr/>
          <a:lstStyle/>
          <a:p>
            <a:pPr>
              <a:defRPr/>
            </a:pPr>
            <a:fld id="{386F1FBD-D455-4F20-9A29-E012D815944E}" type="slidenum">
              <a:rPr lang="en-GB" smtClean="0"/>
              <a:pPr>
                <a:defRPr/>
              </a:pPr>
              <a:t>38</a:t>
            </a:fld>
            <a:endParaRPr lang="en-GB" dirty="0"/>
          </a:p>
        </p:txBody>
      </p:sp>
      <p:graphicFrame>
        <p:nvGraphicFramePr>
          <p:cNvPr id="4" name="Chart 3">
            <a:extLst>
              <a:ext uri="{FF2B5EF4-FFF2-40B4-BE49-F238E27FC236}">
                <a16:creationId xmlns:a16="http://schemas.microsoft.com/office/drawing/2014/main" id="{0CB617F4-2BB5-E811-12AD-F9735B16588A}"/>
              </a:ext>
            </a:extLst>
          </p:cNvPr>
          <p:cNvGraphicFramePr>
            <a:graphicFrameLocks/>
          </p:cNvGraphicFramePr>
          <p:nvPr>
            <p:extLst>
              <p:ext uri="{D42A27DB-BD31-4B8C-83A1-F6EECF244321}">
                <p14:modId xmlns:p14="http://schemas.microsoft.com/office/powerpoint/2010/main" val="1905618507"/>
              </p:ext>
            </p:extLst>
          </p:nvPr>
        </p:nvGraphicFramePr>
        <p:xfrm>
          <a:off x="1244184" y="1319133"/>
          <a:ext cx="9791565" cy="47818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527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07552-1081-6B94-337E-7DAE65A3E9E8}"/>
              </a:ext>
            </a:extLst>
          </p:cNvPr>
          <p:cNvSpPr>
            <a:spLocks noGrp="1"/>
          </p:cNvSpPr>
          <p:nvPr>
            <p:ph type="title"/>
          </p:nvPr>
        </p:nvSpPr>
        <p:spPr>
          <a:xfrm>
            <a:off x="1382843" y="159895"/>
            <a:ext cx="9875520" cy="1356360"/>
          </a:xfrm>
        </p:spPr>
        <p:txBody>
          <a:bodyPr/>
          <a:lstStyle/>
          <a:p>
            <a:r>
              <a:rPr kumimoji="0" lang="en-GB" sz="2400" b="1" i="0" u="none" strike="noStrike" kern="1200" cap="none" spc="0" normalizeH="0" baseline="0" noProof="0" dirty="0">
                <a:ln>
                  <a:noFill/>
                </a:ln>
                <a:solidFill>
                  <a:srgbClr val="0E101A"/>
                </a:solidFill>
                <a:effectLst/>
                <a:uLnTx/>
                <a:uFillTx/>
                <a:latin typeface="Times New Roman" panose="02020603050405020304" pitchFamily="18" charset="0"/>
                <a:ea typeface="Times New Roman" panose="02020603050405020304" pitchFamily="18" charset="0"/>
                <a:cs typeface="+mj-cs"/>
              </a:rPr>
              <a:t>EFFECTS OF COST OF GOVERNANCE ON DEVELOPMENT</a:t>
            </a:r>
            <a:endParaRPr lang="en-GB" dirty="0"/>
          </a:p>
        </p:txBody>
      </p:sp>
      <p:sp>
        <p:nvSpPr>
          <p:cNvPr id="4" name="Slide Number Placeholder 3">
            <a:extLst>
              <a:ext uri="{FF2B5EF4-FFF2-40B4-BE49-F238E27FC236}">
                <a16:creationId xmlns:a16="http://schemas.microsoft.com/office/drawing/2014/main" id="{6F7D537D-EE0A-A32F-2190-D92FC4FA4F92}"/>
              </a:ext>
            </a:extLst>
          </p:cNvPr>
          <p:cNvSpPr>
            <a:spLocks noGrp="1"/>
          </p:cNvSpPr>
          <p:nvPr>
            <p:ph type="sldNum" sz="quarter" idx="12"/>
          </p:nvPr>
        </p:nvSpPr>
        <p:spPr/>
        <p:txBody>
          <a:bodyPr/>
          <a:lstStyle/>
          <a:p>
            <a:pPr>
              <a:defRPr/>
            </a:pPr>
            <a:fld id="{386F1FBD-D455-4F20-9A29-E012D815944E}" type="slidenum">
              <a:rPr lang="en-GB" smtClean="0"/>
              <a:pPr>
                <a:defRPr/>
              </a:pPr>
              <a:t>39</a:t>
            </a:fld>
            <a:endParaRPr lang="en-GB" dirty="0"/>
          </a:p>
        </p:txBody>
      </p:sp>
      <p:graphicFrame>
        <p:nvGraphicFramePr>
          <p:cNvPr id="5" name="Chart 4">
            <a:extLst>
              <a:ext uri="{FF2B5EF4-FFF2-40B4-BE49-F238E27FC236}">
                <a16:creationId xmlns:a16="http://schemas.microsoft.com/office/drawing/2014/main" id="{EEA7CCD8-468E-8DD9-F404-6BB91A44CA9A}"/>
              </a:ext>
            </a:extLst>
          </p:cNvPr>
          <p:cNvGraphicFramePr/>
          <p:nvPr>
            <p:extLst>
              <p:ext uri="{D42A27DB-BD31-4B8C-83A1-F6EECF244321}">
                <p14:modId xmlns:p14="http://schemas.microsoft.com/office/powerpoint/2010/main" val="3730137646"/>
              </p:ext>
            </p:extLst>
          </p:nvPr>
        </p:nvGraphicFramePr>
        <p:xfrm>
          <a:off x="636129" y="1251678"/>
          <a:ext cx="4494806" cy="24821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03485B20-4BA7-2F06-44BE-5F2E9903C389}"/>
              </a:ext>
            </a:extLst>
          </p:cNvPr>
          <p:cNvGraphicFramePr/>
          <p:nvPr>
            <p:extLst>
              <p:ext uri="{D42A27DB-BD31-4B8C-83A1-F6EECF244321}">
                <p14:modId xmlns:p14="http://schemas.microsoft.com/office/powerpoint/2010/main" val="253415097"/>
              </p:ext>
            </p:extLst>
          </p:nvPr>
        </p:nvGraphicFramePr>
        <p:xfrm>
          <a:off x="6373063" y="1251678"/>
          <a:ext cx="4494806" cy="228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6CBF84DD-46FF-F25D-5C09-AB6C3A9055A7}"/>
              </a:ext>
            </a:extLst>
          </p:cNvPr>
          <p:cNvGraphicFramePr/>
          <p:nvPr>
            <p:extLst>
              <p:ext uri="{D42A27DB-BD31-4B8C-83A1-F6EECF244321}">
                <p14:modId xmlns:p14="http://schemas.microsoft.com/office/powerpoint/2010/main" val="414581003"/>
              </p:ext>
            </p:extLst>
          </p:nvPr>
        </p:nvGraphicFramePr>
        <p:xfrm>
          <a:off x="1156251" y="3733876"/>
          <a:ext cx="4300169" cy="24899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AD6CE242-BCD2-C647-82BE-DF197CFDC574}"/>
              </a:ext>
            </a:extLst>
          </p:cNvPr>
          <p:cNvGraphicFramePr/>
          <p:nvPr>
            <p:extLst>
              <p:ext uri="{D42A27DB-BD31-4B8C-83A1-F6EECF244321}">
                <p14:modId xmlns:p14="http://schemas.microsoft.com/office/powerpoint/2010/main" val="488961010"/>
              </p:ext>
            </p:extLst>
          </p:nvPr>
        </p:nvGraphicFramePr>
        <p:xfrm>
          <a:off x="6136117" y="3972393"/>
          <a:ext cx="4731752" cy="26165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92765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0294A-DBA4-9F85-E323-F233EEF07E88}"/>
              </a:ext>
            </a:extLst>
          </p:cNvPr>
          <p:cNvSpPr>
            <a:spLocks noGrp="1"/>
          </p:cNvSpPr>
          <p:nvPr>
            <p:ph type="title"/>
          </p:nvPr>
        </p:nvSpPr>
        <p:spPr>
          <a:xfrm>
            <a:off x="1160229" y="129915"/>
            <a:ext cx="10786932" cy="814465"/>
          </a:xfrm>
        </p:spPr>
        <p:txBody>
          <a:bodyPr>
            <a:normAutofit/>
          </a:bodyPr>
          <a:lstStyle/>
          <a:p>
            <a:r>
              <a:rPr lang="en-GB" sz="2400" b="1" dirty="0">
                <a:solidFill>
                  <a:srgbClr val="0E101A"/>
                </a:solidFill>
                <a:effectLst/>
                <a:latin typeface="Times New Roman" panose="02020603050405020304" pitchFamily="18" charset="0"/>
                <a:ea typeface="Times New Roman" panose="02020603050405020304" pitchFamily="18" charset="0"/>
              </a:rPr>
              <a:t>EFFECTS OF COST OF GOVERNANCE ON DEVELOPMENT</a:t>
            </a:r>
            <a:r>
              <a:rPr lang="en-GB" sz="2400" b="1" dirty="0">
                <a:effectLst/>
                <a:latin typeface="Times New Roman" panose="02020603050405020304" pitchFamily="18" charset="0"/>
                <a:ea typeface="Times New Roman" panose="02020603050405020304" pitchFamily="18" charset="0"/>
              </a:rPr>
              <a:t/>
            </a:r>
            <a:br>
              <a:rPr lang="en-GB" sz="2400" b="1" dirty="0">
                <a:effectLst/>
                <a:latin typeface="Times New Roman" panose="02020603050405020304" pitchFamily="18" charset="0"/>
                <a:ea typeface="Times New Roman" panose="02020603050405020304" pitchFamily="18" charset="0"/>
              </a:rPr>
            </a:br>
            <a:endParaRPr lang="en-GB" sz="2400" dirty="0"/>
          </a:p>
        </p:txBody>
      </p:sp>
      <p:sp>
        <p:nvSpPr>
          <p:cNvPr id="5" name="Slide Number Placeholder 4">
            <a:extLst>
              <a:ext uri="{FF2B5EF4-FFF2-40B4-BE49-F238E27FC236}">
                <a16:creationId xmlns:a16="http://schemas.microsoft.com/office/drawing/2014/main" id="{4F12EF12-ED4D-0B82-F0D1-3C6C7F25EB30}"/>
              </a:ext>
            </a:extLst>
          </p:cNvPr>
          <p:cNvSpPr>
            <a:spLocks noGrp="1"/>
          </p:cNvSpPr>
          <p:nvPr>
            <p:ph type="sldNum" sz="quarter" idx="12"/>
          </p:nvPr>
        </p:nvSpPr>
        <p:spPr/>
        <p:txBody>
          <a:bodyPr/>
          <a:lstStyle/>
          <a:p>
            <a:pPr>
              <a:defRPr/>
            </a:pPr>
            <a:fld id="{E9E54798-F86D-41A3-B82E-3E0A7199418F}" type="slidenum">
              <a:rPr lang="en-GB" smtClean="0"/>
              <a:pPr>
                <a:defRPr/>
              </a:pPr>
              <a:t>40</a:t>
            </a:fld>
            <a:endParaRPr lang="en-GB" dirty="0"/>
          </a:p>
        </p:txBody>
      </p:sp>
      <p:graphicFrame>
        <p:nvGraphicFramePr>
          <p:cNvPr id="11" name="Chart 10">
            <a:extLst>
              <a:ext uri="{FF2B5EF4-FFF2-40B4-BE49-F238E27FC236}">
                <a16:creationId xmlns:a16="http://schemas.microsoft.com/office/drawing/2014/main" id="{FEF27D1C-A59B-2FD5-9F76-DE8A8FF60EAC}"/>
              </a:ext>
            </a:extLst>
          </p:cNvPr>
          <p:cNvGraphicFramePr/>
          <p:nvPr/>
        </p:nvGraphicFramePr>
        <p:xfrm>
          <a:off x="721620" y="775585"/>
          <a:ext cx="3942413" cy="25241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83B867DD-D490-9070-6ABB-485F619A1BC3}"/>
              </a:ext>
            </a:extLst>
          </p:cNvPr>
          <p:cNvGraphicFramePr/>
          <p:nvPr>
            <p:extLst>
              <p:ext uri="{D42A27DB-BD31-4B8C-83A1-F6EECF244321}">
                <p14:modId xmlns:p14="http://schemas.microsoft.com/office/powerpoint/2010/main" val="302078045"/>
              </p:ext>
            </p:extLst>
          </p:nvPr>
        </p:nvGraphicFramePr>
        <p:xfrm>
          <a:off x="5744846" y="775585"/>
          <a:ext cx="4883180" cy="27783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67B19554-5235-8546-DB44-47408A34D370}"/>
              </a:ext>
            </a:extLst>
          </p:cNvPr>
          <p:cNvGraphicFramePr/>
          <p:nvPr/>
        </p:nvGraphicFramePr>
        <p:xfrm>
          <a:off x="944380" y="3553970"/>
          <a:ext cx="4350291" cy="29058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F10A0FD5-35F2-87CA-E177-5C761ADE2D12}"/>
              </a:ext>
            </a:extLst>
          </p:cNvPr>
          <p:cNvGraphicFramePr/>
          <p:nvPr/>
        </p:nvGraphicFramePr>
        <p:xfrm>
          <a:off x="5744847" y="3553970"/>
          <a:ext cx="5183708" cy="266986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06232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33394E9-6867-8157-8F6C-93A70BB8FF03}"/>
              </a:ext>
            </a:extLst>
          </p:cNvPr>
          <p:cNvSpPr>
            <a:spLocks noGrp="1"/>
          </p:cNvSpPr>
          <p:nvPr>
            <p:ph type="sldNum" sz="quarter" idx="12"/>
          </p:nvPr>
        </p:nvSpPr>
        <p:spPr/>
        <p:txBody>
          <a:bodyPr/>
          <a:lstStyle/>
          <a:p>
            <a:pPr>
              <a:defRPr/>
            </a:pPr>
            <a:fld id="{386F1FBD-D455-4F20-9A29-E012D815944E}" type="slidenum">
              <a:rPr lang="en-GB" smtClean="0"/>
              <a:pPr>
                <a:defRPr/>
              </a:pPr>
              <a:t>41</a:t>
            </a:fld>
            <a:endParaRPr lang="en-GB" dirty="0"/>
          </a:p>
        </p:txBody>
      </p:sp>
      <p:graphicFrame>
        <p:nvGraphicFramePr>
          <p:cNvPr id="5" name="Table 4">
            <a:extLst>
              <a:ext uri="{FF2B5EF4-FFF2-40B4-BE49-F238E27FC236}">
                <a16:creationId xmlns:a16="http://schemas.microsoft.com/office/drawing/2014/main" id="{599EEDCE-CFAB-9F8E-4C70-5AF070FD2575}"/>
              </a:ext>
            </a:extLst>
          </p:cNvPr>
          <p:cNvGraphicFramePr>
            <a:graphicFrameLocks noGrp="1"/>
          </p:cNvGraphicFramePr>
          <p:nvPr>
            <p:extLst>
              <p:ext uri="{D42A27DB-BD31-4B8C-83A1-F6EECF244321}">
                <p14:modId xmlns:p14="http://schemas.microsoft.com/office/powerpoint/2010/main" val="2612253791"/>
              </p:ext>
            </p:extLst>
          </p:nvPr>
        </p:nvGraphicFramePr>
        <p:xfrm>
          <a:off x="1142996" y="269046"/>
          <a:ext cx="10715959" cy="6217128"/>
        </p:xfrm>
        <a:graphic>
          <a:graphicData uri="http://schemas.openxmlformats.org/drawingml/2006/table">
            <a:tbl>
              <a:tblPr firstRow="1" firstCol="1" bandRow="1"/>
              <a:tblGrid>
                <a:gridCol w="1179038">
                  <a:extLst>
                    <a:ext uri="{9D8B030D-6E8A-4147-A177-3AD203B41FA5}">
                      <a16:colId xmlns:a16="http://schemas.microsoft.com/office/drawing/2014/main" val="3875006233"/>
                    </a:ext>
                  </a:extLst>
                </a:gridCol>
                <a:gridCol w="1876948">
                  <a:extLst>
                    <a:ext uri="{9D8B030D-6E8A-4147-A177-3AD203B41FA5}">
                      <a16:colId xmlns:a16="http://schemas.microsoft.com/office/drawing/2014/main" val="2720042104"/>
                    </a:ext>
                  </a:extLst>
                </a:gridCol>
                <a:gridCol w="1307174">
                  <a:extLst>
                    <a:ext uri="{9D8B030D-6E8A-4147-A177-3AD203B41FA5}">
                      <a16:colId xmlns:a16="http://schemas.microsoft.com/office/drawing/2014/main" val="4067872582"/>
                    </a:ext>
                  </a:extLst>
                </a:gridCol>
                <a:gridCol w="1521341">
                  <a:extLst>
                    <a:ext uri="{9D8B030D-6E8A-4147-A177-3AD203B41FA5}">
                      <a16:colId xmlns:a16="http://schemas.microsoft.com/office/drawing/2014/main" val="1760971722"/>
                    </a:ext>
                  </a:extLst>
                </a:gridCol>
                <a:gridCol w="1591470">
                  <a:extLst>
                    <a:ext uri="{9D8B030D-6E8A-4147-A177-3AD203B41FA5}">
                      <a16:colId xmlns:a16="http://schemas.microsoft.com/office/drawing/2014/main" val="2939608545"/>
                    </a:ext>
                  </a:extLst>
                </a:gridCol>
                <a:gridCol w="1591470">
                  <a:extLst>
                    <a:ext uri="{9D8B030D-6E8A-4147-A177-3AD203B41FA5}">
                      <a16:colId xmlns:a16="http://schemas.microsoft.com/office/drawing/2014/main" val="2220876283"/>
                    </a:ext>
                  </a:extLst>
                </a:gridCol>
                <a:gridCol w="1648518">
                  <a:extLst>
                    <a:ext uri="{9D8B030D-6E8A-4147-A177-3AD203B41FA5}">
                      <a16:colId xmlns:a16="http://schemas.microsoft.com/office/drawing/2014/main" val="2709832946"/>
                    </a:ext>
                  </a:extLst>
                </a:gridCol>
              </a:tblGrid>
              <a:tr h="170317">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Dynamic Ordinary Least Square</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00584" marR="100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Fully Modified Ordinary Least Square</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00584" marR="100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59678433"/>
                  </a:ext>
                </a:extLst>
              </a:tr>
              <a:tr h="170317">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Variable</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GDPC</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LE</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GC</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GDPC</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LE</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GC</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0705987"/>
                  </a:ext>
                </a:extLst>
              </a:tr>
              <a:tr h="455795">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Constant</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6.9393**</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(3.3693)</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4.0901***</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(0.0504)</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3.4414***</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(0.4272)</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2.1548</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(1.4436)</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3.9226***</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(0.0244)</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3.6698***</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(0.1626)</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8427071"/>
                  </a:ext>
                </a:extLst>
              </a:tr>
              <a:tr h="455795">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AD</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0.2569**</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(0.1020)</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-0.2208***</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(0.0402)</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0.6165**</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(0.1673)</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0.0897</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(0.2126)</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-0.0256***</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(0.0103)</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0.0442</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(0.0743)</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6093478"/>
                  </a:ext>
                </a:extLst>
              </a:tr>
              <a:tr h="455795">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SC</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0.3522</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(0.2212)</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0.1213**</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(0.0318)</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0.4221**</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(0.1244)</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0.0565</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(0.1031)</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0.0134***</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(0.0052)</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0.0104</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(0.0358)</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7183099"/>
                  </a:ext>
                </a:extLst>
              </a:tr>
              <a:tr h="455795">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ES</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-0.1797***</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(0.0570)</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0.0287</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(0.0173)</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-0.1231</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(0.0942)</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-0.0102</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(0.1118)</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0.0280***</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(0.0093)</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-0.0138</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(0.0386)</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447899"/>
                  </a:ext>
                </a:extLst>
              </a:tr>
              <a:tr h="455795">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GT</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0.3314</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(0.2060)</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0.1072***</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(0.0192)</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-0.0142</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(0.1398)</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0.0762</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(0.1263)</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0.0252***</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(0.0090)</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-0.0969*</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(0.0527)</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4623953"/>
                  </a:ext>
                </a:extLst>
              </a:tr>
              <a:tr h="455795">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LF</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0.0740</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(0.9247)</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0.7398*</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(0.4294)</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6234702"/>
                  </a:ext>
                </a:extLst>
              </a:tr>
              <a:tr h="455795">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INV</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0.1186**</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(0.0487)</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0.6543***</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(0.1340)</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7258293"/>
                  </a:ext>
                </a:extLst>
              </a:tr>
              <a:tr h="455795">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CPI</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-0.0998***</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(0.0145)</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-0.0313**</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(0.0117)</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1651447"/>
                  </a:ext>
                </a:extLst>
              </a:tr>
              <a:tr h="455795">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Poldum</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-0.0833**</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(0.0256)</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0.1096***</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(0.0091)</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9612629"/>
                  </a:ext>
                </a:extLst>
              </a:tr>
              <a:tr h="455795">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UMP</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0.1082</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(0.2315)</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0.1457</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(0.0945)</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7707963"/>
                  </a:ext>
                </a:extLst>
              </a:tr>
              <a:tr h="512612">
                <a:tc>
                  <a:txBody>
                    <a:bodyPr/>
                    <a:lstStyle/>
                    <a:p>
                      <a:pPr>
                        <a:lnSpc>
                          <a:spcPct val="107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OIL</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 </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 </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-0.2671**</a:t>
                      </a:r>
                    </a:p>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(0.0982)</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 </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 </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0.1038**</a:t>
                      </a:r>
                    </a:p>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(0.0407)</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4541232"/>
                  </a:ext>
                </a:extLst>
              </a:tr>
              <a:tr h="201483">
                <a:tc>
                  <a:txBody>
                    <a:bodyPr/>
                    <a:lstStyle/>
                    <a:p>
                      <a:pPr>
                        <a:lnSpc>
                          <a:spcPct val="107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R-Squared</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0.9992</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0.9939</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0.9830</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0.9945</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0.9480</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0.7250</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260745"/>
                  </a:ext>
                </a:extLst>
              </a:tr>
              <a:tr h="201483">
                <a:tc>
                  <a:txBody>
                    <a:bodyPr/>
                    <a:lstStyle/>
                    <a:p>
                      <a:pPr>
                        <a:lnSpc>
                          <a:spcPct val="107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Adj. R-squared</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0.9978</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0.9637</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0.8980</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0.9935</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0.8304</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0.6735</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5417084"/>
                  </a:ext>
                </a:extLst>
              </a:tr>
              <a:tr h="201483">
                <a:tc>
                  <a:txBody>
                    <a:bodyPr/>
                    <a:lstStyle/>
                    <a:p>
                      <a:pPr>
                        <a:lnSpc>
                          <a:spcPct val="107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Wald Test</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11102.57***</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141533.5***</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 2373.78***</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13638.51***</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a:effectLst/>
                          <a:latin typeface="Aharoni" panose="02010803020104030203" pitchFamily="2" charset="-79"/>
                          <a:ea typeface="Calibri" panose="020F0502020204030204" pitchFamily="34" charset="0"/>
                          <a:cs typeface="Aharoni" panose="02010803020104030203" pitchFamily="2" charset="-79"/>
                        </a:rPr>
                        <a:t>267436.6***</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 13827.42***</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2081937"/>
                  </a:ext>
                </a:extLst>
              </a:tr>
              <a:tr h="201483">
                <a:tc>
                  <a:txBody>
                    <a:bodyPr/>
                    <a:lstStyle/>
                    <a:p>
                      <a:pPr>
                        <a:lnSpc>
                          <a:spcPct val="107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JB</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[0.3521]</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[0.3433]</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[0.7477]</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[0.6515]</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[0.9719]</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800"/>
                        </a:spcAft>
                      </a:pPr>
                      <a:r>
                        <a:rPr lang="en-GB" sz="1200" dirty="0">
                          <a:effectLst/>
                          <a:latin typeface="Aharoni" panose="02010803020104030203" pitchFamily="2" charset="-79"/>
                          <a:ea typeface="Calibri" panose="020F0502020204030204" pitchFamily="34" charset="0"/>
                          <a:cs typeface="Aharoni" panose="02010803020104030203" pitchFamily="2" charset="-79"/>
                        </a:rPr>
                        <a:t>[0.1825]</a:t>
                      </a:r>
                    </a:p>
                  </a:txBody>
                  <a:tcPr marL="28367" marR="283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9494045"/>
                  </a:ext>
                </a:extLst>
              </a:tr>
            </a:tbl>
          </a:graphicData>
        </a:graphic>
      </p:graphicFrame>
    </p:spTree>
    <p:extLst>
      <p:ext uri="{BB962C8B-B14F-4D97-AF65-F5344CB8AC3E}">
        <p14:creationId xmlns:p14="http://schemas.microsoft.com/office/powerpoint/2010/main" val="2029432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307ABB-9C4F-81EF-2422-14452F38DD12}"/>
              </a:ext>
            </a:extLst>
          </p:cNvPr>
          <p:cNvSpPr>
            <a:spLocks noGrp="1"/>
          </p:cNvSpPr>
          <p:nvPr>
            <p:ph type="sldNum" sz="quarter" idx="12"/>
          </p:nvPr>
        </p:nvSpPr>
        <p:spPr/>
        <p:txBody>
          <a:bodyPr/>
          <a:lstStyle/>
          <a:p>
            <a:pPr>
              <a:defRPr/>
            </a:pPr>
            <a:fld id="{F8BEEC99-3817-4258-9780-16DB3AE33349}" type="slidenum">
              <a:rPr lang="en-GB" smtClean="0"/>
              <a:pPr>
                <a:defRPr/>
              </a:pPr>
              <a:t>42</a:t>
            </a:fld>
            <a:endParaRPr lang="en-GB" dirty="0"/>
          </a:p>
        </p:txBody>
      </p:sp>
      <p:graphicFrame>
        <p:nvGraphicFramePr>
          <p:cNvPr id="5" name="Table 4">
            <a:extLst>
              <a:ext uri="{FF2B5EF4-FFF2-40B4-BE49-F238E27FC236}">
                <a16:creationId xmlns:a16="http://schemas.microsoft.com/office/drawing/2014/main" id="{B11FA9DD-2D2C-CC48-981F-5A8D3B1752FB}"/>
              </a:ext>
            </a:extLst>
          </p:cNvPr>
          <p:cNvGraphicFramePr>
            <a:graphicFrameLocks noGrp="1"/>
          </p:cNvGraphicFramePr>
          <p:nvPr>
            <p:extLst>
              <p:ext uri="{D42A27DB-BD31-4B8C-83A1-F6EECF244321}">
                <p14:modId xmlns:p14="http://schemas.microsoft.com/office/powerpoint/2010/main" val="1800983651"/>
              </p:ext>
            </p:extLst>
          </p:nvPr>
        </p:nvGraphicFramePr>
        <p:xfrm>
          <a:off x="1338469" y="483014"/>
          <a:ext cx="10137912" cy="5846170"/>
        </p:xfrm>
        <a:graphic>
          <a:graphicData uri="http://schemas.openxmlformats.org/drawingml/2006/table">
            <a:tbl>
              <a:tblPr firstRow="1" firstCol="1" bandRow="1"/>
              <a:tblGrid>
                <a:gridCol w="1115440">
                  <a:extLst>
                    <a:ext uri="{9D8B030D-6E8A-4147-A177-3AD203B41FA5}">
                      <a16:colId xmlns:a16="http://schemas.microsoft.com/office/drawing/2014/main" val="1415090699"/>
                    </a:ext>
                  </a:extLst>
                </a:gridCol>
                <a:gridCol w="1914913">
                  <a:extLst>
                    <a:ext uri="{9D8B030D-6E8A-4147-A177-3AD203B41FA5}">
                      <a16:colId xmlns:a16="http://schemas.microsoft.com/office/drawing/2014/main" val="3760885226"/>
                    </a:ext>
                  </a:extLst>
                </a:gridCol>
                <a:gridCol w="1097451">
                  <a:extLst>
                    <a:ext uri="{9D8B030D-6E8A-4147-A177-3AD203B41FA5}">
                      <a16:colId xmlns:a16="http://schemas.microsoft.com/office/drawing/2014/main" val="387396434"/>
                    </a:ext>
                  </a:extLst>
                </a:gridCol>
                <a:gridCol w="1439276">
                  <a:extLst>
                    <a:ext uri="{9D8B030D-6E8A-4147-A177-3AD203B41FA5}">
                      <a16:colId xmlns:a16="http://schemas.microsoft.com/office/drawing/2014/main" val="3079198935"/>
                    </a:ext>
                  </a:extLst>
                </a:gridCol>
                <a:gridCol w="1505621">
                  <a:extLst>
                    <a:ext uri="{9D8B030D-6E8A-4147-A177-3AD203B41FA5}">
                      <a16:colId xmlns:a16="http://schemas.microsoft.com/office/drawing/2014/main" val="2458905714"/>
                    </a:ext>
                  </a:extLst>
                </a:gridCol>
                <a:gridCol w="1505621">
                  <a:extLst>
                    <a:ext uri="{9D8B030D-6E8A-4147-A177-3AD203B41FA5}">
                      <a16:colId xmlns:a16="http://schemas.microsoft.com/office/drawing/2014/main" val="2638998002"/>
                    </a:ext>
                  </a:extLst>
                </a:gridCol>
                <a:gridCol w="1559590">
                  <a:extLst>
                    <a:ext uri="{9D8B030D-6E8A-4147-A177-3AD203B41FA5}">
                      <a16:colId xmlns:a16="http://schemas.microsoft.com/office/drawing/2014/main" val="3751632257"/>
                    </a:ext>
                  </a:extLst>
                </a:gridCol>
              </a:tblGrid>
              <a:tr h="148662">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Dynamic Ordinary Least Square</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Fully Modified Ordinary Least Square</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28402005"/>
                  </a:ext>
                </a:extLst>
              </a:tr>
              <a:tr h="148662">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Variable</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GDPC</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LE</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GC</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GDPC</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LE</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GC</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9071319"/>
                  </a:ext>
                </a:extLst>
              </a:tr>
              <a:tr h="389481">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Constant</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6.9393**</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(3.3693)</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4.0901***</a:t>
                      </a:r>
                    </a:p>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(0.0504)</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3.4414***</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(0.4272)</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2.1548</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(1.4436)</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3.9226***</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(0.0244)</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3.6698***</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(0.1626)</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2076204"/>
                  </a:ext>
                </a:extLst>
              </a:tr>
              <a:tr h="404790">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AD</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0.2569**</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(0.1020)</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-0.2208***</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(0.0402)</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0.6165**</a:t>
                      </a:r>
                    </a:p>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(0.1673)</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0.0897</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(0.2126)</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-0.0256***</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(0.0103)</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0.0442</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(0.0743)</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6129768"/>
                  </a:ext>
                </a:extLst>
              </a:tr>
              <a:tr h="389481">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SC</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0.3522</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(0.2212)</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0.1213**</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(0.0318)</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0.4221**</a:t>
                      </a:r>
                    </a:p>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(0.1244)</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0.0565</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(0.1031)</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0.0134***</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(0.0052)</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0.0104</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(0.0358)</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3317761"/>
                  </a:ext>
                </a:extLst>
              </a:tr>
              <a:tr h="389481">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ES</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-0.1797***</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(0.0570)</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0.0287</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(0.0173)</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-0.1231</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(0.0942)</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-0.0102</a:t>
                      </a:r>
                    </a:p>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(0.1118)</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0.0280***</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(0.0093)</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-0.0138</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(0.0386)</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6358263"/>
                  </a:ext>
                </a:extLst>
              </a:tr>
              <a:tr h="389481">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GT</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0.3314</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(0.2060)</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0.1072***</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(0.0192)</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-0.0142</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(0.1398)</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0.0762</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(0.1263)</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0.0252***</a:t>
                      </a:r>
                    </a:p>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(0.0090)</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-0.0969*</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(0.0527)</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6240302"/>
                  </a:ext>
                </a:extLst>
              </a:tr>
              <a:tr h="389481">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LF</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0.0740</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(0.9247)</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0.7398*</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(0.4294)</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7489427"/>
                  </a:ext>
                </a:extLst>
              </a:tr>
              <a:tr h="389481">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INV</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0.1186**</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(0.0487)</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0.6543***</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(0.1340)</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5445123"/>
                  </a:ext>
                </a:extLst>
              </a:tr>
              <a:tr h="404790">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CPI</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-0.0998***</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(0.0145)</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-0.0313**</a:t>
                      </a:r>
                    </a:p>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(0.0117)</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098884"/>
                  </a:ext>
                </a:extLst>
              </a:tr>
              <a:tr h="404790">
                <a:tc>
                  <a:txBody>
                    <a:bodyPr/>
                    <a:lstStyle/>
                    <a:p>
                      <a:pPr>
                        <a:lnSpc>
                          <a:spcPct val="107000"/>
                        </a:lnSpc>
                        <a:spcAft>
                          <a:spcPts val="800"/>
                        </a:spcAft>
                      </a:pPr>
                      <a:r>
                        <a:rPr lang="en-GB" sz="1050" dirty="0" err="1">
                          <a:effectLst/>
                          <a:latin typeface="Times New Roman" panose="02020603050405020304" pitchFamily="18" charset="0"/>
                          <a:ea typeface="Calibri" panose="020F0502020204030204" pitchFamily="34" charset="0"/>
                          <a:cs typeface="Times New Roman" panose="02020603050405020304" pitchFamily="18" charset="0"/>
                        </a:rPr>
                        <a:t>Poldum</a:t>
                      </a:r>
                      <a:endParaRPr lang="en-GB"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-0.0833**</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(0.0256)</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0.1096***</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(0.0091)</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7373509"/>
                  </a:ext>
                </a:extLst>
              </a:tr>
              <a:tr h="389481">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UMP</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0.1082</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(0.2315)</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0.1457</a:t>
                      </a:r>
                    </a:p>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(0.0945)</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4424778"/>
                  </a:ext>
                </a:extLst>
              </a:tr>
              <a:tr h="389481">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OIL</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-0.2671**</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(0.0982)</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0.1038**</a:t>
                      </a:r>
                    </a:p>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(0.0407)</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2245360"/>
                  </a:ext>
                </a:extLst>
              </a:tr>
              <a:tr h="192755">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R-Squared</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0.9992</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0.9939</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0.9830</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0.9945</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0.9480</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0.7250</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7481512"/>
                  </a:ext>
                </a:extLst>
              </a:tr>
              <a:tr h="258074">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Adj. R-squared</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0.9978</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0.9637</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0.8980</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0.9935</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0.8304</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0.6735</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7386684"/>
                  </a:ext>
                </a:extLst>
              </a:tr>
              <a:tr h="148662">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Wald Test</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11102.57***</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141533.5***</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2373.78***</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13638.51***</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267436.6***</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a:effectLst/>
                          <a:latin typeface="Times New Roman" panose="02020603050405020304" pitchFamily="18" charset="0"/>
                          <a:ea typeface="Calibri" panose="020F0502020204030204" pitchFamily="34" charset="0"/>
                          <a:cs typeface="Times New Roman" panose="02020603050405020304" pitchFamily="18" charset="0"/>
                        </a:rPr>
                        <a:t> 13827.42***</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0266655"/>
                  </a:ext>
                </a:extLst>
              </a:tr>
              <a:tr h="148662">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JB</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[0.3521]</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[0.3433]</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[0.7477]</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[0.6515]</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[0.9719]</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50" dirty="0">
                          <a:effectLst/>
                          <a:latin typeface="Times New Roman" panose="02020603050405020304" pitchFamily="18" charset="0"/>
                          <a:ea typeface="Calibri" panose="020F0502020204030204" pitchFamily="34" charset="0"/>
                          <a:cs typeface="Times New Roman" panose="02020603050405020304" pitchFamily="18" charset="0"/>
                        </a:rPr>
                        <a:t>[0.1825]</a:t>
                      </a:r>
                    </a:p>
                  </a:txBody>
                  <a:tcPr marL="25788" marR="25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4654348"/>
                  </a:ext>
                </a:extLst>
              </a:tr>
            </a:tbl>
          </a:graphicData>
        </a:graphic>
      </p:graphicFrame>
    </p:spTree>
    <p:extLst>
      <p:ext uri="{BB962C8B-B14F-4D97-AF65-F5344CB8AC3E}">
        <p14:creationId xmlns:p14="http://schemas.microsoft.com/office/powerpoint/2010/main" val="23380681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5AF4C3-7868-8DDE-DC43-9FE0F7345978}"/>
              </a:ext>
            </a:extLst>
          </p:cNvPr>
          <p:cNvSpPr>
            <a:spLocks noGrp="1"/>
          </p:cNvSpPr>
          <p:nvPr>
            <p:ph type="title"/>
          </p:nvPr>
        </p:nvSpPr>
        <p:spPr>
          <a:xfrm>
            <a:off x="1094396" y="268410"/>
            <a:ext cx="10766300" cy="900485"/>
          </a:xfrm>
        </p:spPr>
        <p:txBody>
          <a:bodyPr/>
          <a:lstStyle/>
          <a:p>
            <a:r>
              <a:rPr lang="en-US" b="1" dirty="0">
                <a:solidFill>
                  <a:schemeClr val="tx1"/>
                </a:solidFill>
              </a:rPr>
              <a:t>Model results discussion</a:t>
            </a:r>
            <a:endParaRPr lang="en-GB" b="1" dirty="0">
              <a:solidFill>
                <a:schemeClr val="tx1"/>
              </a:solidFill>
            </a:endParaRPr>
          </a:p>
        </p:txBody>
      </p:sp>
      <p:sp>
        <p:nvSpPr>
          <p:cNvPr id="5" name="Content Placeholder 4">
            <a:extLst>
              <a:ext uri="{FF2B5EF4-FFF2-40B4-BE49-F238E27FC236}">
                <a16:creationId xmlns:a16="http://schemas.microsoft.com/office/drawing/2014/main" id="{4C8DA854-EAD4-B04B-4ADE-B24C90C3D8B3}"/>
              </a:ext>
            </a:extLst>
          </p:cNvPr>
          <p:cNvSpPr>
            <a:spLocks noGrp="1"/>
          </p:cNvSpPr>
          <p:nvPr>
            <p:ph sz="half" idx="1"/>
          </p:nvPr>
        </p:nvSpPr>
        <p:spPr>
          <a:xfrm>
            <a:off x="397565" y="1311966"/>
            <a:ext cx="5500315" cy="4768794"/>
          </a:xfrm>
        </p:spPr>
        <p:txBody>
          <a:bodyPr/>
          <a:lstStyle/>
          <a:p>
            <a:pPr algn="ctr"/>
            <a:r>
              <a:rPr lang="en-US" sz="1800" b="1" dirty="0">
                <a:solidFill>
                  <a:schemeClr val="tx1"/>
                </a:solidFill>
                <a:effectLst/>
                <a:latin typeface="Times New Roman" panose="02020603050405020304" pitchFamily="18" charset="0"/>
                <a:ea typeface="Calibri" panose="020F0502020204030204" pitchFamily="34" charset="0"/>
              </a:rPr>
              <a:t>DISAGGREGATED</a:t>
            </a:r>
            <a:r>
              <a:rPr lang="en-US" sz="1800" b="1" dirty="0">
                <a:effectLst/>
                <a:latin typeface="Times New Roman" panose="02020603050405020304" pitchFamily="18" charset="0"/>
                <a:ea typeface="Calibri" panose="020F0502020204030204" pitchFamily="34" charset="0"/>
              </a:rPr>
              <a:t> </a:t>
            </a:r>
            <a:r>
              <a:rPr lang="en-US" sz="1800" b="1" u="sng" dirty="0">
                <a:solidFill>
                  <a:schemeClr val="tx1"/>
                </a:solidFill>
                <a:latin typeface="Times New Roman" panose="02020603050405020304" pitchFamily="18" charset="0"/>
                <a:ea typeface="Calibri" panose="020F0502020204030204" pitchFamily="34" charset="0"/>
              </a:rPr>
              <a:t>R</a:t>
            </a:r>
            <a:r>
              <a:rPr lang="en-US" sz="1800" b="1" u="sng" dirty="0">
                <a:solidFill>
                  <a:schemeClr val="tx1"/>
                </a:solidFill>
                <a:effectLst/>
                <a:latin typeface="Times New Roman" panose="02020603050405020304" pitchFamily="18" charset="0"/>
                <a:ea typeface="Calibri" panose="020F0502020204030204" pitchFamily="34" charset="0"/>
              </a:rPr>
              <a:t>ECURRENT EXPENDITURE MODEL</a:t>
            </a:r>
            <a:endParaRPr lang="en-GB" b="1" u="sng" dirty="0">
              <a:solidFill>
                <a:schemeClr val="tx1"/>
              </a:solidFill>
            </a:endParaRPr>
          </a:p>
        </p:txBody>
      </p:sp>
      <p:sp>
        <p:nvSpPr>
          <p:cNvPr id="6" name="Content Placeholder 5">
            <a:extLst>
              <a:ext uri="{FF2B5EF4-FFF2-40B4-BE49-F238E27FC236}">
                <a16:creationId xmlns:a16="http://schemas.microsoft.com/office/drawing/2014/main" id="{CFD57334-943F-873A-AFBA-6F6BB390AE96}"/>
              </a:ext>
            </a:extLst>
          </p:cNvPr>
          <p:cNvSpPr>
            <a:spLocks noGrp="1"/>
          </p:cNvSpPr>
          <p:nvPr>
            <p:ph sz="half" idx="2"/>
          </p:nvPr>
        </p:nvSpPr>
        <p:spPr>
          <a:xfrm>
            <a:off x="6267612" y="1311965"/>
            <a:ext cx="4754880" cy="4768795"/>
          </a:xfrm>
        </p:spPr>
        <p:txBody>
          <a:bodyPr/>
          <a:lstStyle/>
          <a:p>
            <a:pPr algn="ctr"/>
            <a:r>
              <a:rPr lang="en-US" sz="1800" b="1" dirty="0">
                <a:solidFill>
                  <a:schemeClr val="tx1"/>
                </a:solidFill>
                <a:effectLst/>
                <a:latin typeface="Times New Roman" panose="02020603050405020304" pitchFamily="18" charset="0"/>
                <a:ea typeface="Calibri" panose="020F0502020204030204" pitchFamily="34" charset="0"/>
              </a:rPr>
              <a:t>DISAGGREGATED </a:t>
            </a:r>
            <a:r>
              <a:rPr lang="en-US" sz="1800" b="1" u="sng" dirty="0">
                <a:solidFill>
                  <a:schemeClr val="tx1"/>
                </a:solidFill>
                <a:effectLst/>
                <a:latin typeface="Times New Roman" panose="02020603050405020304" pitchFamily="18" charset="0"/>
                <a:ea typeface="Calibri" panose="020F0502020204030204" pitchFamily="34" charset="0"/>
              </a:rPr>
              <a:t>ADMINISTRATIVE EXPENDITURE MODEL </a:t>
            </a:r>
            <a:endParaRPr lang="en-GB" sz="1800" b="1" u="sng" dirty="0">
              <a:solidFill>
                <a:schemeClr val="tx1"/>
              </a:solidFill>
            </a:endParaRPr>
          </a:p>
          <a:p>
            <a:endParaRPr lang="en-GB" dirty="0"/>
          </a:p>
        </p:txBody>
      </p:sp>
      <p:sp>
        <p:nvSpPr>
          <p:cNvPr id="3" name="Slide Number Placeholder 2">
            <a:extLst>
              <a:ext uri="{FF2B5EF4-FFF2-40B4-BE49-F238E27FC236}">
                <a16:creationId xmlns:a16="http://schemas.microsoft.com/office/drawing/2014/main" id="{0D5894E5-1FA4-A6F6-E6EB-CFBBDF9FC14E}"/>
              </a:ext>
            </a:extLst>
          </p:cNvPr>
          <p:cNvSpPr>
            <a:spLocks noGrp="1"/>
          </p:cNvSpPr>
          <p:nvPr>
            <p:ph type="sldNum" sz="quarter" idx="12"/>
          </p:nvPr>
        </p:nvSpPr>
        <p:spPr/>
        <p:txBody>
          <a:bodyPr/>
          <a:lstStyle/>
          <a:p>
            <a:pPr>
              <a:defRPr/>
            </a:pPr>
            <a:fld id="{F8BEEC99-3817-4258-9780-16DB3AE33349}" type="slidenum">
              <a:rPr lang="en-GB" smtClean="0"/>
              <a:pPr>
                <a:defRPr/>
              </a:pPr>
              <a:t>43</a:t>
            </a:fld>
            <a:endParaRPr lang="en-GB" dirty="0"/>
          </a:p>
        </p:txBody>
      </p:sp>
      <p:graphicFrame>
        <p:nvGraphicFramePr>
          <p:cNvPr id="7" name="Table 6">
            <a:extLst>
              <a:ext uri="{FF2B5EF4-FFF2-40B4-BE49-F238E27FC236}">
                <a16:creationId xmlns:a16="http://schemas.microsoft.com/office/drawing/2014/main" id="{94BAE679-44CA-E770-1D68-B64152B1080F}"/>
              </a:ext>
            </a:extLst>
          </p:cNvPr>
          <p:cNvGraphicFramePr>
            <a:graphicFrameLocks noGrp="1"/>
          </p:cNvGraphicFramePr>
          <p:nvPr>
            <p:extLst>
              <p:ext uri="{D42A27DB-BD31-4B8C-83A1-F6EECF244321}">
                <p14:modId xmlns:p14="http://schemas.microsoft.com/office/powerpoint/2010/main" val="3503586449"/>
              </p:ext>
            </p:extLst>
          </p:nvPr>
        </p:nvGraphicFramePr>
        <p:xfrm>
          <a:off x="397565" y="1961323"/>
          <a:ext cx="5035826" cy="4146482"/>
        </p:xfrm>
        <a:graphic>
          <a:graphicData uri="http://schemas.openxmlformats.org/drawingml/2006/table">
            <a:tbl>
              <a:tblPr firstRow="1" firstCol="1" bandRow="1"/>
              <a:tblGrid>
                <a:gridCol w="2431216">
                  <a:extLst>
                    <a:ext uri="{9D8B030D-6E8A-4147-A177-3AD203B41FA5}">
                      <a16:colId xmlns:a16="http://schemas.microsoft.com/office/drawing/2014/main" val="1471231115"/>
                    </a:ext>
                  </a:extLst>
                </a:gridCol>
                <a:gridCol w="2604610">
                  <a:extLst>
                    <a:ext uri="{9D8B030D-6E8A-4147-A177-3AD203B41FA5}">
                      <a16:colId xmlns:a16="http://schemas.microsoft.com/office/drawing/2014/main" val="1448360553"/>
                    </a:ext>
                  </a:extLst>
                </a:gridCol>
              </a:tblGrid>
              <a:tr h="353148">
                <a:tc>
                  <a:txBody>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Development Indicator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5438" marR="7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Recurrent expenditure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75438" marR="7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9714976"/>
                  </a:ext>
                </a:extLst>
              </a:tr>
              <a:tr h="1118633">
                <a:tc>
                  <a:txBody>
                    <a:bodyPr/>
                    <a:lstStyle/>
                    <a:p>
                      <a:pPr>
                        <a:lnSpc>
                          <a:spcPct val="107000"/>
                        </a:lnSpc>
                        <a:spcAft>
                          <a:spcPts val="800"/>
                        </a:spcAft>
                      </a:pPr>
                      <a:r>
                        <a:rPr lang="en-NG" sz="1800" kern="100" dirty="0">
                          <a:effectLst/>
                          <a:latin typeface="Times New Roman" panose="02020603050405020304" pitchFamily="18" charset="0"/>
                          <a:ea typeface="Calibri" panose="020F0502020204030204" pitchFamily="34" charset="0"/>
                          <a:cs typeface="Times New Roman" panose="02020603050405020304" pitchFamily="18" charset="0"/>
                        </a:rPr>
                        <a:t>GDP per capita</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5438" marR="7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AD**, SC, GT (</a:t>
                      </a:r>
                      <a:r>
                        <a:rPr lang="en-US" sz="1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positive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ES***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negative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5438" marR="7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793574"/>
                  </a:ext>
                </a:extLst>
              </a:tr>
              <a:tr h="1529023">
                <a:tc>
                  <a:txBody>
                    <a:bodyPr/>
                    <a:lstStyle/>
                    <a:p>
                      <a:pPr>
                        <a:lnSpc>
                          <a:spcPct val="107000"/>
                        </a:lnSpc>
                        <a:spcAft>
                          <a:spcPts val="800"/>
                        </a:spcAft>
                      </a:pPr>
                      <a:r>
                        <a:rPr lang="en-NG" sz="1800" kern="100" dirty="0">
                          <a:effectLst/>
                          <a:latin typeface="Times New Roman" panose="02020603050405020304" pitchFamily="18" charset="0"/>
                          <a:ea typeface="Calibri" panose="020F0502020204030204" pitchFamily="34" charset="0"/>
                          <a:cs typeface="Times New Roman" panose="02020603050405020304" pitchFamily="18" charset="0"/>
                        </a:rPr>
                        <a:t>Life E</a:t>
                      </a:r>
                      <a:r>
                        <a:rPr lang="en-US" sz="1800" kern="100" dirty="0" err="1">
                          <a:effectLst/>
                          <a:latin typeface="Times New Roman" panose="02020603050405020304" pitchFamily="18" charset="0"/>
                          <a:ea typeface="Calibri" panose="020F0502020204030204" pitchFamily="34" charset="0"/>
                          <a:cs typeface="Times New Roman" panose="02020603050405020304" pitchFamily="18" charset="0"/>
                        </a:rPr>
                        <a:t>xpectancy</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5438" marR="7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ES, SC**, GT*** (</a:t>
                      </a:r>
                      <a:r>
                        <a:rPr lang="en-US" sz="1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positive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AD***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negative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Poldum</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negative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NG"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5438" marR="7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7536286"/>
                  </a:ext>
                </a:extLst>
              </a:tr>
              <a:tr h="1118633">
                <a:tc>
                  <a:txBody>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Gini Coefficient (measure of inequality)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5438" marR="7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AD**, SC** (</a:t>
                      </a:r>
                      <a:r>
                        <a:rPr lang="en-US" sz="1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positive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ES, GT (</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negative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NG"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5438" marR="7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5620069"/>
                  </a:ext>
                </a:extLst>
              </a:tr>
            </a:tbl>
          </a:graphicData>
        </a:graphic>
      </p:graphicFrame>
      <p:graphicFrame>
        <p:nvGraphicFramePr>
          <p:cNvPr id="8" name="Table 7">
            <a:extLst>
              <a:ext uri="{FF2B5EF4-FFF2-40B4-BE49-F238E27FC236}">
                <a16:creationId xmlns:a16="http://schemas.microsoft.com/office/drawing/2014/main" id="{6CB82115-61E7-366B-5F28-6AB2E92F977A}"/>
              </a:ext>
            </a:extLst>
          </p:cNvPr>
          <p:cNvGraphicFramePr>
            <a:graphicFrameLocks noGrp="1"/>
          </p:cNvGraphicFramePr>
          <p:nvPr>
            <p:extLst>
              <p:ext uri="{D42A27DB-BD31-4B8C-83A1-F6EECF244321}">
                <p14:modId xmlns:p14="http://schemas.microsoft.com/office/powerpoint/2010/main" val="2657826965"/>
              </p:ext>
            </p:extLst>
          </p:nvPr>
        </p:nvGraphicFramePr>
        <p:xfrm>
          <a:off x="5897880" y="1961323"/>
          <a:ext cx="5416170" cy="4291955"/>
        </p:xfrm>
        <a:graphic>
          <a:graphicData uri="http://schemas.openxmlformats.org/drawingml/2006/table">
            <a:tbl>
              <a:tblPr firstRow="1" firstCol="1" bandRow="1"/>
              <a:tblGrid>
                <a:gridCol w="2637199">
                  <a:extLst>
                    <a:ext uri="{9D8B030D-6E8A-4147-A177-3AD203B41FA5}">
                      <a16:colId xmlns:a16="http://schemas.microsoft.com/office/drawing/2014/main" val="2668905395"/>
                    </a:ext>
                  </a:extLst>
                </a:gridCol>
                <a:gridCol w="2778971">
                  <a:extLst>
                    <a:ext uri="{9D8B030D-6E8A-4147-A177-3AD203B41FA5}">
                      <a16:colId xmlns:a16="http://schemas.microsoft.com/office/drawing/2014/main" val="1547713823"/>
                    </a:ext>
                  </a:extLst>
                </a:gridCol>
              </a:tblGrid>
              <a:tr h="461993">
                <a:tc>
                  <a:txBody>
                    <a:bodyPr/>
                    <a:lstStyle/>
                    <a:p>
                      <a:pPr>
                        <a:lnSpc>
                          <a:spcPct val="107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Development Indicator</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2000" kern="100">
                          <a:effectLst/>
                          <a:latin typeface="Calibri" panose="020F0502020204030204" pitchFamily="34" charset="0"/>
                          <a:ea typeface="Calibri" panose="020F0502020204030204" pitchFamily="34" charset="0"/>
                          <a:cs typeface="Times New Roman" panose="02020603050405020304" pitchFamily="18" charset="0"/>
                        </a:rPr>
                        <a:t>Recurrent expenditure</a:t>
                      </a:r>
                      <a:endParaRPr lang="en-GB"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0567587"/>
                  </a:ext>
                </a:extLst>
              </a:tr>
              <a:tr h="1219148">
                <a:tc>
                  <a:txBody>
                    <a:bodyPr/>
                    <a:lstStyle/>
                    <a:p>
                      <a:pPr>
                        <a:lnSpc>
                          <a:spcPct val="107000"/>
                        </a:lnSpc>
                        <a:spcAft>
                          <a:spcPts val="800"/>
                        </a:spcAft>
                      </a:pPr>
                      <a:r>
                        <a:rPr lang="en-NG" sz="2000" kern="100" dirty="0">
                          <a:effectLst/>
                          <a:latin typeface="Times New Roman" panose="02020603050405020304" pitchFamily="18" charset="0"/>
                          <a:ea typeface="Calibri" panose="020F0502020204030204" pitchFamily="34" charset="0"/>
                          <a:cs typeface="Times New Roman" panose="02020603050405020304" pitchFamily="18" charset="0"/>
                        </a:rPr>
                        <a:t>GDP per capita</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GA** DF (</a:t>
                      </a:r>
                      <a:r>
                        <a:rPr lang="en-US" sz="2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positive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IS (</a:t>
                      </a:r>
                      <a:r>
                        <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negative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4239389"/>
                  </a:ext>
                </a:extLst>
              </a:tr>
              <a:tr h="1219148">
                <a:tc>
                  <a:txBody>
                    <a:bodyPr/>
                    <a:lstStyle/>
                    <a:p>
                      <a:pPr>
                        <a:lnSpc>
                          <a:spcPct val="107000"/>
                        </a:lnSpc>
                        <a:spcAft>
                          <a:spcPts val="800"/>
                        </a:spcAft>
                      </a:pPr>
                      <a:r>
                        <a:rPr lang="en-NG" sz="2000" kern="100" dirty="0">
                          <a:effectLst/>
                          <a:latin typeface="Times New Roman" panose="02020603050405020304" pitchFamily="18" charset="0"/>
                          <a:ea typeface="Calibri" panose="020F0502020204030204" pitchFamily="34" charset="0"/>
                          <a:cs typeface="Times New Roman" panose="02020603050405020304" pitchFamily="18" charset="0"/>
                        </a:rPr>
                        <a:t>Life E</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xpectancy</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GA***, IS** DF (</a:t>
                      </a:r>
                      <a:r>
                        <a:rPr lang="en-US" sz="2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positive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Poldum</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negative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NG" sz="20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0452367"/>
                  </a:ext>
                </a:extLst>
              </a:tr>
              <a:tr h="1219148">
                <a:tc>
                  <a:txBody>
                    <a:bodyPr/>
                    <a:lstStyle/>
                    <a:p>
                      <a:pPr>
                        <a:lnSpc>
                          <a:spcPct val="107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Gini Coefficient (measure of inequality) </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GA**, DF** (</a:t>
                      </a:r>
                      <a:r>
                        <a:rPr lang="en-US" sz="2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positive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IS***(</a:t>
                      </a:r>
                      <a:r>
                        <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negative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NG" sz="20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4167745"/>
                  </a:ext>
                </a:extLst>
              </a:tr>
            </a:tbl>
          </a:graphicData>
        </a:graphic>
      </p:graphicFrame>
    </p:spTree>
    <p:extLst>
      <p:ext uri="{BB962C8B-B14F-4D97-AF65-F5344CB8AC3E}">
        <p14:creationId xmlns:p14="http://schemas.microsoft.com/office/powerpoint/2010/main" val="637680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2">
            <a:extLst>
              <a:ext uri="{FF2B5EF4-FFF2-40B4-BE49-F238E27FC236}">
                <a16:creationId xmlns:a16="http://schemas.microsoft.com/office/drawing/2014/main" id="{6F1B3FAF-5D1A-4440-BF2C-0439C59A07DF}"/>
              </a:ext>
            </a:extLst>
          </p:cNvPr>
          <p:cNvSpPr>
            <a:spLocks noChangeArrowheads="1"/>
          </p:cNvSpPr>
          <p:nvPr/>
        </p:nvSpPr>
        <p:spPr bwMode="auto">
          <a:xfrm>
            <a:off x="3818870" y="0"/>
            <a:ext cx="8389137" cy="6858000"/>
          </a:xfrm>
          <a:custGeom>
            <a:avLst/>
            <a:gdLst>
              <a:gd name="T0" fmla="*/ 5462228 w 15172"/>
              <a:gd name="T1" fmla="*/ 5462228 h 15172"/>
              <a:gd name="T2" fmla="*/ 0 w 15172"/>
              <a:gd name="T3" fmla="*/ 5462228 h 15172"/>
              <a:gd name="T4" fmla="*/ 0 w 15172"/>
              <a:gd name="T5" fmla="*/ 0 h 15172"/>
              <a:gd name="T6" fmla="*/ 5462228 w 15172"/>
              <a:gd name="T7" fmla="*/ 0 h 15172"/>
              <a:gd name="T8" fmla="*/ 5462228 w 15172"/>
              <a:gd name="T9" fmla="*/ 5462228 h 15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72" h="15172">
                <a:moveTo>
                  <a:pt x="15171" y="15171"/>
                </a:moveTo>
                <a:lnTo>
                  <a:pt x="0" y="15171"/>
                </a:lnTo>
                <a:lnTo>
                  <a:pt x="0" y="0"/>
                </a:lnTo>
                <a:lnTo>
                  <a:pt x="15171" y="0"/>
                </a:lnTo>
                <a:lnTo>
                  <a:pt x="15171" y="15171"/>
                </a:lnTo>
              </a:path>
            </a:pathLst>
          </a:custGeom>
          <a:solidFill>
            <a:srgbClr val="DDDDDD">
              <a:lumMod val="9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818183">
                  <a:lumMod val="20000"/>
                  <a:lumOff val="80000"/>
                </a:srgbClr>
              </a:solidFill>
              <a:effectLst/>
              <a:uLnTx/>
              <a:uFillTx/>
              <a:latin typeface="Poppins" panose="00000500000000000000" pitchFamily="2" charset="0"/>
            </a:endParaRPr>
          </a:p>
        </p:txBody>
      </p:sp>
      <p:sp>
        <p:nvSpPr>
          <p:cNvPr id="24" name="Freeform 168">
            <a:extLst>
              <a:ext uri="{FF2B5EF4-FFF2-40B4-BE49-F238E27FC236}">
                <a16:creationId xmlns:a16="http://schemas.microsoft.com/office/drawing/2014/main" id="{2FD9DE8B-A92A-4F65-A7FF-E4AB47177BE4}"/>
              </a:ext>
            </a:extLst>
          </p:cNvPr>
          <p:cNvSpPr>
            <a:spLocks noChangeArrowheads="1"/>
          </p:cNvSpPr>
          <p:nvPr/>
        </p:nvSpPr>
        <p:spPr bwMode="auto">
          <a:xfrm>
            <a:off x="8854064" y="1443742"/>
            <a:ext cx="2958528" cy="581971"/>
          </a:xfrm>
          <a:custGeom>
            <a:avLst/>
            <a:gdLst>
              <a:gd name="T0" fmla="*/ 1715728 w 4767"/>
              <a:gd name="T1" fmla="*/ 0 h 1047"/>
              <a:gd name="T2" fmla="*/ 0 w 4767"/>
              <a:gd name="T3" fmla="*/ 0 h 1047"/>
              <a:gd name="T4" fmla="*/ 0 w 4767"/>
              <a:gd name="T5" fmla="*/ 375878 h 1047"/>
              <a:gd name="T6" fmla="*/ 1715728 w 4767"/>
              <a:gd name="T7" fmla="*/ 375878 h 1047"/>
              <a:gd name="T8" fmla="*/ 1607010 w 4767"/>
              <a:gd name="T9" fmla="*/ 187939 h 1047"/>
              <a:gd name="T10" fmla="*/ 1715728 w 4767"/>
              <a:gd name="T11" fmla="*/ 0 h 10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7" h="1047">
                <a:moveTo>
                  <a:pt x="4766" y="0"/>
                </a:moveTo>
                <a:lnTo>
                  <a:pt x="0" y="0"/>
                </a:lnTo>
                <a:lnTo>
                  <a:pt x="0" y="1046"/>
                </a:lnTo>
                <a:lnTo>
                  <a:pt x="4766" y="1046"/>
                </a:lnTo>
                <a:lnTo>
                  <a:pt x="4464" y="523"/>
                </a:lnTo>
                <a:lnTo>
                  <a:pt x="4766" y="0"/>
                </a:lnTo>
              </a:path>
            </a:pathLst>
          </a:custGeom>
          <a:solidFill>
            <a:srgbClr val="FE9E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Poppins" panose="00000500000000000000" pitchFamily="2" charset="0"/>
            </a:endParaRPr>
          </a:p>
        </p:txBody>
      </p:sp>
      <p:sp>
        <p:nvSpPr>
          <p:cNvPr id="29" name="TextBox 28">
            <a:extLst>
              <a:ext uri="{FF2B5EF4-FFF2-40B4-BE49-F238E27FC236}">
                <a16:creationId xmlns:a16="http://schemas.microsoft.com/office/drawing/2014/main" id="{B0D4B839-3AB2-4AD7-91EE-1F52DE91BF0D}"/>
              </a:ext>
            </a:extLst>
          </p:cNvPr>
          <p:cNvSpPr txBox="1"/>
          <p:nvPr/>
        </p:nvSpPr>
        <p:spPr>
          <a:xfrm>
            <a:off x="5251484" y="898559"/>
            <a:ext cx="3192797" cy="369332"/>
          </a:xfrm>
          <a:prstGeom prst="rect">
            <a:avLst/>
          </a:prstGeom>
          <a:noFill/>
        </p:spPr>
        <p:txBody>
          <a:bodyPr wrap="square" rtlCol="0" anchor="b">
            <a:spAutoFit/>
          </a:bodyPr>
          <a:lstStyle/>
          <a:p>
            <a:pPr defTabSz="914400"/>
            <a:r>
              <a:rPr lang="en-US" b="1" dirty="0">
                <a:solidFill>
                  <a:srgbClr val="818183">
                    <a:lumMod val="20000"/>
                    <a:lumOff val="80000"/>
                  </a:srgbClr>
                </a:solidFill>
                <a:latin typeface="Perpetua" panose="02020502060401020303" pitchFamily="18" charset="0"/>
              </a:rPr>
              <a:t>PROBLEM STATEMENT</a:t>
            </a:r>
          </a:p>
        </p:txBody>
      </p:sp>
      <p:sp>
        <p:nvSpPr>
          <p:cNvPr id="30" name="TextBox 29">
            <a:extLst>
              <a:ext uri="{FF2B5EF4-FFF2-40B4-BE49-F238E27FC236}">
                <a16:creationId xmlns:a16="http://schemas.microsoft.com/office/drawing/2014/main" id="{C6033FCF-012F-43B1-BA97-122806A5BAAD}"/>
              </a:ext>
            </a:extLst>
          </p:cNvPr>
          <p:cNvSpPr txBox="1"/>
          <p:nvPr/>
        </p:nvSpPr>
        <p:spPr>
          <a:xfrm>
            <a:off x="8825802" y="1536473"/>
            <a:ext cx="2986789" cy="369332"/>
          </a:xfrm>
          <a:prstGeom prst="rect">
            <a:avLst/>
          </a:prstGeom>
          <a:noFill/>
        </p:spPr>
        <p:txBody>
          <a:bodyPr wrap="square" rtlCol="0" anchor="b">
            <a:spAutoFit/>
          </a:bodyPr>
          <a:lstStyle/>
          <a:p>
            <a:pPr defTabSz="914400"/>
            <a:r>
              <a:rPr lang="en-US" b="1" dirty="0">
                <a:solidFill>
                  <a:srgbClr val="818183">
                    <a:lumMod val="20000"/>
                    <a:lumOff val="80000"/>
                  </a:srgbClr>
                </a:solidFill>
                <a:latin typeface="Perpetua" panose="02020502060401020303" pitchFamily="18" charset="0"/>
              </a:rPr>
              <a:t>MOTIVATION FOR STUDY</a:t>
            </a:r>
          </a:p>
        </p:txBody>
      </p:sp>
      <p:sp>
        <p:nvSpPr>
          <p:cNvPr id="31" name="Freeform 330">
            <a:extLst>
              <a:ext uri="{FF2B5EF4-FFF2-40B4-BE49-F238E27FC236}">
                <a16:creationId xmlns:a16="http://schemas.microsoft.com/office/drawing/2014/main" id="{CF12B35F-EBC3-46A6-8818-E395FDD5722E}"/>
              </a:ext>
            </a:extLst>
          </p:cNvPr>
          <p:cNvSpPr>
            <a:spLocks noChangeArrowheads="1"/>
          </p:cNvSpPr>
          <p:nvPr/>
        </p:nvSpPr>
        <p:spPr bwMode="auto">
          <a:xfrm>
            <a:off x="8825803" y="3297756"/>
            <a:ext cx="2986789" cy="486144"/>
          </a:xfrm>
          <a:custGeom>
            <a:avLst/>
            <a:gdLst>
              <a:gd name="T0" fmla="*/ 1715728 w 4767"/>
              <a:gd name="T1" fmla="*/ 0 h 1047"/>
              <a:gd name="T2" fmla="*/ 0 w 4767"/>
              <a:gd name="T3" fmla="*/ 0 h 1047"/>
              <a:gd name="T4" fmla="*/ 0 w 4767"/>
              <a:gd name="T5" fmla="*/ 375879 h 1047"/>
              <a:gd name="T6" fmla="*/ 1715728 w 4767"/>
              <a:gd name="T7" fmla="*/ 375879 h 1047"/>
              <a:gd name="T8" fmla="*/ 1607010 w 4767"/>
              <a:gd name="T9" fmla="*/ 187939 h 1047"/>
              <a:gd name="T10" fmla="*/ 1715728 w 4767"/>
              <a:gd name="T11" fmla="*/ 0 h 10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7" h="1047">
                <a:moveTo>
                  <a:pt x="4766" y="0"/>
                </a:moveTo>
                <a:lnTo>
                  <a:pt x="0" y="0"/>
                </a:lnTo>
                <a:lnTo>
                  <a:pt x="0" y="1046"/>
                </a:lnTo>
                <a:lnTo>
                  <a:pt x="4766" y="1046"/>
                </a:lnTo>
                <a:lnTo>
                  <a:pt x="4464" y="523"/>
                </a:lnTo>
                <a:lnTo>
                  <a:pt x="4766" y="0"/>
                </a:lnTo>
              </a:path>
            </a:pathLst>
          </a:custGeom>
          <a:solidFill>
            <a:srgbClr val="DF5327">
              <a:lumMod val="75000"/>
            </a:srgbClr>
          </a:solidFill>
          <a:ln>
            <a:solidFill>
              <a:srgbClr val="FFFFFF"/>
            </a:solid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Poppins" panose="00000500000000000000" pitchFamily="2" charset="0"/>
            </a:endParaRPr>
          </a:p>
        </p:txBody>
      </p:sp>
      <p:sp>
        <p:nvSpPr>
          <p:cNvPr id="32" name="Freeform 276">
            <a:extLst>
              <a:ext uri="{FF2B5EF4-FFF2-40B4-BE49-F238E27FC236}">
                <a16:creationId xmlns:a16="http://schemas.microsoft.com/office/drawing/2014/main" id="{7E586DF7-FB00-41F8-9FD3-5F3F535AAFED}"/>
              </a:ext>
            </a:extLst>
          </p:cNvPr>
          <p:cNvSpPr>
            <a:spLocks noChangeArrowheads="1"/>
          </p:cNvSpPr>
          <p:nvPr/>
        </p:nvSpPr>
        <p:spPr bwMode="auto">
          <a:xfrm>
            <a:off x="4945084" y="3961192"/>
            <a:ext cx="3441252" cy="492812"/>
          </a:xfrm>
          <a:custGeom>
            <a:avLst/>
            <a:gdLst>
              <a:gd name="T0" fmla="*/ 0 w 4766"/>
              <a:gd name="T1" fmla="*/ 0 h 1047"/>
              <a:gd name="T2" fmla="*/ 1715727 w 4766"/>
              <a:gd name="T3" fmla="*/ 0 h 1047"/>
              <a:gd name="T4" fmla="*/ 1715727 w 4766"/>
              <a:gd name="T5" fmla="*/ 375878 h 1047"/>
              <a:gd name="T6" fmla="*/ 0 w 4766"/>
              <a:gd name="T7" fmla="*/ 375878 h 1047"/>
              <a:gd name="T8" fmla="*/ 108381 w 4766"/>
              <a:gd name="T9" fmla="*/ 187939 h 1047"/>
              <a:gd name="T10" fmla="*/ 0 w 4766"/>
              <a:gd name="T11" fmla="*/ 0 h 10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6" h="1047">
                <a:moveTo>
                  <a:pt x="0" y="0"/>
                </a:moveTo>
                <a:lnTo>
                  <a:pt x="4765" y="0"/>
                </a:lnTo>
                <a:lnTo>
                  <a:pt x="4765" y="1046"/>
                </a:lnTo>
                <a:lnTo>
                  <a:pt x="0" y="1046"/>
                </a:lnTo>
                <a:lnTo>
                  <a:pt x="301" y="523"/>
                </a:lnTo>
                <a:lnTo>
                  <a:pt x="0" y="0"/>
                </a:lnTo>
              </a:path>
            </a:pathLst>
          </a:custGeom>
          <a:solidFill>
            <a:srgbClr val="D7D447">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Perpetua" panose="02020502060401020303" pitchFamily="18" charset="0"/>
              </a:rPr>
              <a:t>                  </a:t>
            </a:r>
            <a:endParaRPr kumimoji="0" lang="en-US" sz="900" b="0" i="0" u="none" strike="noStrike" kern="0" cap="none" spc="0" normalizeH="0" baseline="0" noProof="0" dirty="0">
              <a:ln>
                <a:noFill/>
              </a:ln>
              <a:solidFill>
                <a:srgbClr val="000000"/>
              </a:solidFill>
              <a:effectLst/>
              <a:uLnTx/>
              <a:uFillTx/>
              <a:latin typeface="Poppins" panose="00000500000000000000" pitchFamily="2" charset="0"/>
            </a:endParaRPr>
          </a:p>
        </p:txBody>
      </p:sp>
      <p:sp>
        <p:nvSpPr>
          <p:cNvPr id="33" name="TextBox 32">
            <a:extLst>
              <a:ext uri="{FF2B5EF4-FFF2-40B4-BE49-F238E27FC236}">
                <a16:creationId xmlns:a16="http://schemas.microsoft.com/office/drawing/2014/main" id="{2F92773C-65A3-46B3-83EF-7EEA04BB09FF}"/>
              </a:ext>
            </a:extLst>
          </p:cNvPr>
          <p:cNvSpPr txBox="1"/>
          <p:nvPr/>
        </p:nvSpPr>
        <p:spPr>
          <a:xfrm>
            <a:off x="8929660" y="3369382"/>
            <a:ext cx="3852475" cy="369332"/>
          </a:xfrm>
          <a:prstGeom prst="rect">
            <a:avLst/>
          </a:prstGeom>
          <a:noFill/>
        </p:spPr>
        <p:txBody>
          <a:bodyPr wrap="square" rtlCol="0" anchor="b">
            <a:spAutoFit/>
          </a:bodyPr>
          <a:lstStyle/>
          <a:p>
            <a:pPr defTabSz="914400"/>
            <a:r>
              <a:rPr lang="en-US" b="1" dirty="0">
                <a:solidFill>
                  <a:srgbClr val="818183">
                    <a:lumMod val="20000"/>
                    <a:lumOff val="80000"/>
                  </a:srgbClr>
                </a:solidFill>
                <a:latin typeface="Perpetua" panose="02020502060401020303" pitchFamily="18" charset="0"/>
              </a:rPr>
              <a:t>LITERATURE REVIEW</a:t>
            </a:r>
          </a:p>
        </p:txBody>
      </p:sp>
      <p:sp>
        <p:nvSpPr>
          <p:cNvPr id="34" name="TextBox 33">
            <a:extLst>
              <a:ext uri="{FF2B5EF4-FFF2-40B4-BE49-F238E27FC236}">
                <a16:creationId xmlns:a16="http://schemas.microsoft.com/office/drawing/2014/main" id="{2F92773C-65A3-46B3-83EF-7EEA04BB09FF}"/>
              </a:ext>
            </a:extLst>
          </p:cNvPr>
          <p:cNvSpPr txBox="1"/>
          <p:nvPr/>
        </p:nvSpPr>
        <p:spPr>
          <a:xfrm>
            <a:off x="5399631" y="4009532"/>
            <a:ext cx="2896504" cy="369332"/>
          </a:xfrm>
          <a:prstGeom prst="rect">
            <a:avLst/>
          </a:prstGeom>
          <a:noFill/>
        </p:spPr>
        <p:txBody>
          <a:bodyPr wrap="square" rtlCol="0" anchor="b">
            <a:spAutoFit/>
          </a:bodyPr>
          <a:lstStyle/>
          <a:p>
            <a:pPr defTabSz="914400"/>
            <a:r>
              <a:rPr lang="en-US" b="1" dirty="0">
                <a:solidFill>
                  <a:srgbClr val="818183">
                    <a:lumMod val="20000"/>
                    <a:lumOff val="80000"/>
                  </a:srgbClr>
                </a:solidFill>
                <a:latin typeface="Perpetua" panose="02020502060401020303" pitchFamily="18" charset="0"/>
              </a:rPr>
              <a:t>METHODOLOGY</a:t>
            </a:r>
          </a:p>
        </p:txBody>
      </p:sp>
      <p:sp>
        <p:nvSpPr>
          <p:cNvPr id="36" name="Freeform 330">
            <a:extLst>
              <a:ext uri="{FF2B5EF4-FFF2-40B4-BE49-F238E27FC236}">
                <a16:creationId xmlns:a16="http://schemas.microsoft.com/office/drawing/2014/main" id="{CF12B35F-EBC3-46A6-8818-E395FDD5722E}"/>
              </a:ext>
            </a:extLst>
          </p:cNvPr>
          <p:cNvSpPr>
            <a:spLocks noChangeArrowheads="1"/>
          </p:cNvSpPr>
          <p:nvPr/>
        </p:nvSpPr>
        <p:spPr bwMode="auto">
          <a:xfrm>
            <a:off x="8807150" y="5010756"/>
            <a:ext cx="3278567" cy="486144"/>
          </a:xfrm>
          <a:custGeom>
            <a:avLst/>
            <a:gdLst>
              <a:gd name="T0" fmla="*/ 1715728 w 4767"/>
              <a:gd name="T1" fmla="*/ 0 h 1047"/>
              <a:gd name="T2" fmla="*/ 0 w 4767"/>
              <a:gd name="T3" fmla="*/ 0 h 1047"/>
              <a:gd name="T4" fmla="*/ 0 w 4767"/>
              <a:gd name="T5" fmla="*/ 375879 h 1047"/>
              <a:gd name="T6" fmla="*/ 1715728 w 4767"/>
              <a:gd name="T7" fmla="*/ 375879 h 1047"/>
              <a:gd name="T8" fmla="*/ 1607010 w 4767"/>
              <a:gd name="T9" fmla="*/ 187939 h 1047"/>
              <a:gd name="T10" fmla="*/ 1715728 w 4767"/>
              <a:gd name="T11" fmla="*/ 0 h 10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7" h="1047">
                <a:moveTo>
                  <a:pt x="4766" y="0"/>
                </a:moveTo>
                <a:lnTo>
                  <a:pt x="0" y="0"/>
                </a:lnTo>
                <a:lnTo>
                  <a:pt x="0" y="1046"/>
                </a:lnTo>
                <a:lnTo>
                  <a:pt x="4766" y="1046"/>
                </a:lnTo>
                <a:lnTo>
                  <a:pt x="4464" y="523"/>
                </a:lnTo>
                <a:lnTo>
                  <a:pt x="4766" y="0"/>
                </a:lnTo>
              </a:path>
            </a:pathLst>
          </a:custGeom>
          <a:solidFill>
            <a:srgbClr val="818183">
              <a:lumMod val="75000"/>
            </a:srgbClr>
          </a:solidFill>
          <a:ln>
            <a:solidFill>
              <a:srgbClr val="FFFFFF"/>
            </a:solid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Poppins" panose="00000500000000000000" pitchFamily="2" charset="0"/>
            </a:endParaRPr>
          </a:p>
        </p:txBody>
      </p:sp>
      <p:sp>
        <p:nvSpPr>
          <p:cNvPr id="37" name="TextBox 36">
            <a:extLst>
              <a:ext uri="{FF2B5EF4-FFF2-40B4-BE49-F238E27FC236}">
                <a16:creationId xmlns:a16="http://schemas.microsoft.com/office/drawing/2014/main" id="{2F92773C-65A3-46B3-83EF-7EEA04BB09FF}"/>
              </a:ext>
            </a:extLst>
          </p:cNvPr>
          <p:cNvSpPr txBox="1"/>
          <p:nvPr/>
        </p:nvSpPr>
        <p:spPr>
          <a:xfrm>
            <a:off x="8873816" y="5090521"/>
            <a:ext cx="3852475" cy="369332"/>
          </a:xfrm>
          <a:prstGeom prst="rect">
            <a:avLst/>
          </a:prstGeom>
          <a:noFill/>
        </p:spPr>
        <p:txBody>
          <a:bodyPr wrap="square" rtlCol="0" anchor="b">
            <a:spAutoFit/>
          </a:bodyPr>
          <a:lstStyle/>
          <a:p>
            <a:pPr defTabSz="914400"/>
            <a:r>
              <a:rPr lang="en-US" b="1" dirty="0">
                <a:solidFill>
                  <a:srgbClr val="818183">
                    <a:lumMod val="20000"/>
                    <a:lumOff val="80000"/>
                  </a:srgbClr>
                </a:solidFill>
                <a:latin typeface="Perpetua" panose="02020502060401020303" pitchFamily="18" charset="0"/>
              </a:rPr>
              <a:t>EXPECTED OUTPUT</a:t>
            </a:r>
          </a:p>
        </p:txBody>
      </p:sp>
      <p:sp>
        <p:nvSpPr>
          <p:cNvPr id="38" name="Freeform 276">
            <a:extLst>
              <a:ext uri="{FF2B5EF4-FFF2-40B4-BE49-F238E27FC236}">
                <a16:creationId xmlns:a16="http://schemas.microsoft.com/office/drawing/2014/main" id="{7E586DF7-FB00-41F8-9FD3-5F3F535AAFED}"/>
              </a:ext>
            </a:extLst>
          </p:cNvPr>
          <p:cNvSpPr>
            <a:spLocks noChangeArrowheads="1"/>
          </p:cNvSpPr>
          <p:nvPr/>
        </p:nvSpPr>
        <p:spPr bwMode="auto">
          <a:xfrm>
            <a:off x="4991220" y="5537185"/>
            <a:ext cx="3441252" cy="492812"/>
          </a:xfrm>
          <a:custGeom>
            <a:avLst/>
            <a:gdLst>
              <a:gd name="T0" fmla="*/ 0 w 4766"/>
              <a:gd name="T1" fmla="*/ 0 h 1047"/>
              <a:gd name="T2" fmla="*/ 1715727 w 4766"/>
              <a:gd name="T3" fmla="*/ 0 h 1047"/>
              <a:gd name="T4" fmla="*/ 1715727 w 4766"/>
              <a:gd name="T5" fmla="*/ 375878 h 1047"/>
              <a:gd name="T6" fmla="*/ 0 w 4766"/>
              <a:gd name="T7" fmla="*/ 375878 h 1047"/>
              <a:gd name="T8" fmla="*/ 108381 w 4766"/>
              <a:gd name="T9" fmla="*/ 187939 h 1047"/>
              <a:gd name="T10" fmla="*/ 0 w 4766"/>
              <a:gd name="T11" fmla="*/ 0 h 10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6" h="1047">
                <a:moveTo>
                  <a:pt x="0" y="0"/>
                </a:moveTo>
                <a:lnTo>
                  <a:pt x="4765" y="0"/>
                </a:lnTo>
                <a:lnTo>
                  <a:pt x="4765" y="1046"/>
                </a:lnTo>
                <a:lnTo>
                  <a:pt x="0" y="1046"/>
                </a:lnTo>
                <a:lnTo>
                  <a:pt x="301" y="523"/>
                </a:lnTo>
                <a:lnTo>
                  <a:pt x="0" y="0"/>
                </a:lnTo>
              </a:path>
            </a:pathLst>
          </a:custGeom>
          <a:solidFill>
            <a:srgbClr val="DF5327"/>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Perpetua" panose="02020502060401020303" pitchFamily="18" charset="0"/>
              </a:rPr>
              <a:t>                  </a:t>
            </a:r>
            <a:endParaRPr kumimoji="0" lang="en-US" sz="900" b="0" i="0" u="none" strike="noStrike" kern="0" cap="none" spc="0" normalizeH="0" baseline="0" noProof="0" dirty="0">
              <a:ln>
                <a:noFill/>
              </a:ln>
              <a:solidFill>
                <a:srgbClr val="000000"/>
              </a:solidFill>
              <a:effectLst/>
              <a:uLnTx/>
              <a:uFillTx/>
              <a:latin typeface="Poppins" panose="00000500000000000000" pitchFamily="2" charset="0"/>
            </a:endParaRPr>
          </a:p>
        </p:txBody>
      </p:sp>
      <p:sp>
        <p:nvSpPr>
          <p:cNvPr id="39" name="TextBox 38">
            <a:extLst>
              <a:ext uri="{FF2B5EF4-FFF2-40B4-BE49-F238E27FC236}">
                <a16:creationId xmlns:a16="http://schemas.microsoft.com/office/drawing/2014/main" id="{2F92773C-65A3-46B3-83EF-7EEA04BB09FF}"/>
              </a:ext>
            </a:extLst>
          </p:cNvPr>
          <p:cNvSpPr txBox="1"/>
          <p:nvPr/>
        </p:nvSpPr>
        <p:spPr>
          <a:xfrm>
            <a:off x="5214934" y="5605702"/>
            <a:ext cx="3128951" cy="369332"/>
          </a:xfrm>
          <a:prstGeom prst="rect">
            <a:avLst/>
          </a:prstGeom>
          <a:noFill/>
        </p:spPr>
        <p:txBody>
          <a:bodyPr wrap="square" rtlCol="0" anchor="b">
            <a:spAutoFit/>
          </a:bodyPr>
          <a:lstStyle/>
          <a:p>
            <a:pPr defTabSz="914400"/>
            <a:r>
              <a:rPr lang="en-US" b="1" dirty="0">
                <a:solidFill>
                  <a:srgbClr val="818183">
                    <a:lumMod val="20000"/>
                    <a:lumOff val="80000"/>
                  </a:srgbClr>
                </a:solidFill>
                <a:latin typeface="Perpetua" panose="02020502060401020303" pitchFamily="18" charset="0"/>
              </a:rPr>
              <a:t>TIME FRAME AND BUDGET</a:t>
            </a:r>
          </a:p>
        </p:txBody>
      </p:sp>
      <p:sp>
        <p:nvSpPr>
          <p:cNvPr id="19" name="Freeform 222">
            <a:extLst>
              <a:ext uri="{FF2B5EF4-FFF2-40B4-BE49-F238E27FC236}">
                <a16:creationId xmlns:a16="http://schemas.microsoft.com/office/drawing/2014/main" id="{D082CF6A-B0FF-4CD1-9337-917F5D50AFD7}"/>
              </a:ext>
            </a:extLst>
          </p:cNvPr>
          <p:cNvSpPr>
            <a:spLocks noChangeArrowheads="1"/>
          </p:cNvSpPr>
          <p:nvPr/>
        </p:nvSpPr>
        <p:spPr bwMode="auto">
          <a:xfrm>
            <a:off x="4794719" y="791183"/>
            <a:ext cx="3672561" cy="562832"/>
          </a:xfrm>
          <a:custGeom>
            <a:avLst/>
            <a:gdLst>
              <a:gd name="T0" fmla="*/ 0 w 4766"/>
              <a:gd name="T1" fmla="*/ 0 h 1047"/>
              <a:gd name="T2" fmla="*/ 1715727 w 4766"/>
              <a:gd name="T3" fmla="*/ 0 h 1047"/>
              <a:gd name="T4" fmla="*/ 1715727 w 4766"/>
              <a:gd name="T5" fmla="*/ 375878 h 1047"/>
              <a:gd name="T6" fmla="*/ 0 w 4766"/>
              <a:gd name="T7" fmla="*/ 375878 h 1047"/>
              <a:gd name="T8" fmla="*/ 108381 w 4766"/>
              <a:gd name="T9" fmla="*/ 188298 h 1047"/>
              <a:gd name="T10" fmla="*/ 0 w 4766"/>
              <a:gd name="T11" fmla="*/ 0 h 10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6" h="1047">
                <a:moveTo>
                  <a:pt x="0" y="0"/>
                </a:moveTo>
                <a:lnTo>
                  <a:pt x="4765" y="0"/>
                </a:lnTo>
                <a:lnTo>
                  <a:pt x="4765" y="1046"/>
                </a:lnTo>
                <a:lnTo>
                  <a:pt x="0" y="1046"/>
                </a:lnTo>
                <a:lnTo>
                  <a:pt x="301" y="524"/>
                </a:lnTo>
                <a:lnTo>
                  <a:pt x="0" y="0"/>
                </a:lnTo>
              </a:path>
            </a:pathLst>
          </a:custGeom>
          <a:solidFill>
            <a:srgbClr val="DF5327"/>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Poppins" panose="00000500000000000000" pitchFamily="2" charset="0"/>
            </a:endParaRPr>
          </a:p>
        </p:txBody>
      </p:sp>
      <p:sp>
        <p:nvSpPr>
          <p:cNvPr id="20" name="TextBox 19">
            <a:extLst>
              <a:ext uri="{FF2B5EF4-FFF2-40B4-BE49-F238E27FC236}">
                <a16:creationId xmlns:a16="http://schemas.microsoft.com/office/drawing/2014/main" id="{2F92773C-65A3-46B3-83EF-7EEA04BB09FF}"/>
              </a:ext>
            </a:extLst>
          </p:cNvPr>
          <p:cNvSpPr txBox="1"/>
          <p:nvPr/>
        </p:nvSpPr>
        <p:spPr>
          <a:xfrm>
            <a:off x="5361194" y="2351072"/>
            <a:ext cx="3202162" cy="369332"/>
          </a:xfrm>
          <a:prstGeom prst="rect">
            <a:avLst/>
          </a:prstGeom>
          <a:noFill/>
        </p:spPr>
        <p:txBody>
          <a:bodyPr wrap="square" rtlCol="0" anchor="b">
            <a:spAutoFit/>
          </a:bodyPr>
          <a:lstStyle/>
          <a:p>
            <a:pPr defTabSz="914400"/>
            <a:r>
              <a:rPr lang="en-US" b="1" dirty="0">
                <a:solidFill>
                  <a:srgbClr val="818183">
                    <a:lumMod val="20000"/>
                    <a:lumOff val="80000"/>
                  </a:srgbClr>
                </a:solidFill>
                <a:latin typeface="Perpetua" panose="02020502060401020303" pitchFamily="18" charset="0"/>
              </a:rPr>
              <a:t>CONCEPTUAL FRAMEWORK</a:t>
            </a:r>
          </a:p>
        </p:txBody>
      </p:sp>
      <p:sp>
        <p:nvSpPr>
          <p:cNvPr id="21" name="Freeform 2">
            <a:extLst>
              <a:ext uri="{FF2B5EF4-FFF2-40B4-BE49-F238E27FC236}">
                <a16:creationId xmlns:a16="http://schemas.microsoft.com/office/drawing/2014/main" id="{6F1B3FAF-5D1A-4440-BF2C-0439C59A07DF}"/>
              </a:ext>
            </a:extLst>
          </p:cNvPr>
          <p:cNvSpPr>
            <a:spLocks noChangeArrowheads="1"/>
          </p:cNvSpPr>
          <p:nvPr/>
        </p:nvSpPr>
        <p:spPr bwMode="auto">
          <a:xfrm>
            <a:off x="3818870" y="0"/>
            <a:ext cx="8373130" cy="6648450"/>
          </a:xfrm>
          <a:custGeom>
            <a:avLst/>
            <a:gdLst>
              <a:gd name="T0" fmla="*/ 5462228 w 15172"/>
              <a:gd name="T1" fmla="*/ 5462228 h 15172"/>
              <a:gd name="T2" fmla="*/ 0 w 15172"/>
              <a:gd name="T3" fmla="*/ 5462228 h 15172"/>
              <a:gd name="T4" fmla="*/ 0 w 15172"/>
              <a:gd name="T5" fmla="*/ 0 h 15172"/>
              <a:gd name="T6" fmla="*/ 5462228 w 15172"/>
              <a:gd name="T7" fmla="*/ 0 h 15172"/>
              <a:gd name="T8" fmla="*/ 5462228 w 15172"/>
              <a:gd name="T9" fmla="*/ 5462228 h 15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72" h="15172">
                <a:moveTo>
                  <a:pt x="15171" y="15171"/>
                </a:moveTo>
                <a:lnTo>
                  <a:pt x="0" y="15171"/>
                </a:lnTo>
                <a:lnTo>
                  <a:pt x="0" y="0"/>
                </a:lnTo>
                <a:lnTo>
                  <a:pt x="15171" y="0"/>
                </a:lnTo>
                <a:lnTo>
                  <a:pt x="15171" y="15171"/>
                </a:lnTo>
              </a:path>
            </a:pathLst>
          </a:custGeom>
          <a:solidFill>
            <a:srgbClr val="DDDDDD">
              <a:lumMod val="9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818183">
                  <a:lumMod val="20000"/>
                  <a:lumOff val="80000"/>
                </a:srgbClr>
              </a:solidFill>
              <a:effectLst/>
              <a:uLnTx/>
              <a:uFillTx/>
              <a:latin typeface="Poppins" panose="00000500000000000000" pitchFamily="2" charset="0"/>
            </a:endParaRPr>
          </a:p>
        </p:txBody>
      </p:sp>
      <p:sp>
        <p:nvSpPr>
          <p:cNvPr id="22" name="Content Placeholder 2">
            <a:extLst>
              <a:ext uri="{FF2B5EF4-FFF2-40B4-BE49-F238E27FC236}">
                <a16:creationId xmlns:a16="http://schemas.microsoft.com/office/drawing/2014/main" id="{0DB4B554-5BC0-7272-D8D0-CC470A85BC2C}"/>
              </a:ext>
            </a:extLst>
          </p:cNvPr>
          <p:cNvSpPr>
            <a:spLocks noGrp="1"/>
          </p:cNvSpPr>
          <p:nvPr>
            <p:ph idx="1"/>
          </p:nvPr>
        </p:nvSpPr>
        <p:spPr>
          <a:xfrm>
            <a:off x="4097188" y="732363"/>
            <a:ext cx="7715403" cy="5683427"/>
          </a:xfrm>
          <a:pattFill prst="pct5">
            <a:fgClr>
              <a:schemeClr val="accent6">
                <a:lumMod val="20000"/>
                <a:lumOff val="80000"/>
              </a:schemeClr>
            </a:fgClr>
            <a:bgClr>
              <a:schemeClr val="bg1"/>
            </a:bgClr>
          </a:pattFill>
        </p:spPr>
        <p:txBody>
          <a:bodyPr anchor="ctr">
            <a:noAutofit/>
          </a:bodyPr>
          <a:lstStyle/>
          <a:p>
            <a:pPr algn="just">
              <a:lnSpc>
                <a:spcPct val="200000"/>
              </a:lnSpc>
            </a:pPr>
            <a:endParaRPr lang="en-US" dirty="0">
              <a:solidFill>
                <a:schemeClr val="tx1"/>
              </a:solidFill>
              <a:latin typeface="Times New Roman" panose="02020603050405020304" pitchFamily="18" charset="0"/>
              <a:ea typeface="Calibri" panose="020F0502020204030204" pitchFamily="34" charset="0"/>
            </a:endParaRPr>
          </a:p>
          <a:p>
            <a:pPr algn="just">
              <a:lnSpc>
                <a:spcPct val="150000"/>
              </a:lnSpc>
              <a:buClr>
                <a:srgbClr val="C00000"/>
              </a:buClr>
              <a:buSzPct val="130000"/>
              <a:buFont typeface="Wingdings" panose="05000000000000000000" pitchFamily="2" charset="2"/>
              <a:buChar char="§"/>
            </a:pPr>
            <a:r>
              <a:rPr lang="en-US" sz="2200" dirty="0">
                <a:solidFill>
                  <a:schemeClr val="tx1"/>
                </a:solidFill>
                <a:latin typeface="Times New Roman" panose="02020603050405020304" pitchFamily="18" charset="0"/>
                <a:ea typeface="Calibri" panose="020F0502020204030204" pitchFamily="34" charset="0"/>
              </a:rPr>
              <a:t>Respondents believe, on one hand, explained that there is high cost of governance in Nigeria and that the high cost of governance has affected the development of the country.</a:t>
            </a:r>
          </a:p>
          <a:p>
            <a:pPr algn="just">
              <a:lnSpc>
                <a:spcPct val="150000"/>
              </a:lnSpc>
              <a:buClr>
                <a:srgbClr val="C00000"/>
              </a:buClr>
              <a:buSzPct val="130000"/>
              <a:buFont typeface="Wingdings" panose="05000000000000000000" pitchFamily="2" charset="2"/>
              <a:buChar char="§"/>
            </a:pPr>
            <a:r>
              <a:rPr lang="en-US" sz="2200" dirty="0">
                <a:solidFill>
                  <a:schemeClr val="tx1"/>
                </a:solidFill>
                <a:latin typeface="Times New Roman" panose="02020603050405020304" pitchFamily="18" charset="0"/>
                <a:ea typeface="Calibri" panose="020F0502020204030204" pitchFamily="34" charset="0"/>
              </a:rPr>
              <a:t>“</a:t>
            </a:r>
            <a:r>
              <a:rPr lang="en-US" sz="2200" i="1" dirty="0">
                <a:solidFill>
                  <a:schemeClr val="tx1"/>
                </a:solidFill>
                <a:latin typeface="Times New Roman" panose="02020603050405020304" pitchFamily="18" charset="0"/>
                <a:ea typeface="Calibri" panose="020F0502020204030204" pitchFamily="34" charset="0"/>
              </a:rPr>
              <a:t>The management of the fiscal system affects the management of the country’s monetary system. So </a:t>
            </a:r>
            <a:r>
              <a:rPr lang="en-US" sz="2200" i="1" dirty="0">
                <a:solidFill>
                  <a:srgbClr val="FF0000"/>
                </a:solidFill>
                <a:latin typeface="Times New Roman" panose="02020603050405020304" pitchFamily="18" charset="0"/>
                <a:ea typeface="Calibri" panose="020F0502020204030204" pitchFamily="34" charset="0"/>
              </a:rPr>
              <a:t>the fiscal system undermines the monetary system</a:t>
            </a:r>
            <a:r>
              <a:rPr lang="en-US" sz="2200" i="1" dirty="0">
                <a:solidFill>
                  <a:schemeClr val="tx1"/>
                </a:solidFill>
                <a:latin typeface="Times New Roman" panose="02020603050405020304" pitchFamily="18" charset="0"/>
                <a:ea typeface="Calibri" panose="020F0502020204030204" pitchFamily="34" charset="0"/>
              </a:rPr>
              <a:t>, you know, it is like a cycle. And of course, once that happens there will be governments who are </a:t>
            </a:r>
            <a:r>
              <a:rPr lang="en-US" sz="2200" i="1" dirty="0">
                <a:solidFill>
                  <a:srgbClr val="FF0000"/>
                </a:solidFill>
                <a:latin typeface="Times New Roman" panose="02020603050405020304" pitchFamily="18" charset="0"/>
                <a:ea typeface="Calibri" panose="020F0502020204030204" pitchFamily="34" charset="0"/>
              </a:rPr>
              <a:t>borrowing, the interest rate will go up, inflation rate</a:t>
            </a:r>
            <a:r>
              <a:rPr lang="en-US" sz="2200" i="1" dirty="0">
                <a:solidFill>
                  <a:schemeClr val="tx1"/>
                </a:solidFill>
                <a:latin typeface="Times New Roman" panose="02020603050405020304" pitchFamily="18" charset="0"/>
                <a:ea typeface="Calibri" panose="020F0502020204030204" pitchFamily="34" charset="0"/>
              </a:rPr>
              <a:t> will go up. Once inflation rises, cost of living goes up across the board”.</a:t>
            </a:r>
            <a:r>
              <a:rPr lang="en-US" sz="2200" dirty="0">
                <a:solidFill>
                  <a:schemeClr val="tx1"/>
                </a:solidFill>
              </a:rPr>
              <a:t>(</a:t>
            </a:r>
            <a:r>
              <a:rPr lang="en-US" sz="2200" b="1" dirty="0">
                <a:solidFill>
                  <a:schemeClr val="tx1"/>
                </a:solidFill>
                <a:latin typeface="Times New Roman" panose="02020603050405020304" pitchFamily="18" charset="0"/>
                <a:cs typeface="Times New Roman" panose="02020603050405020304" pitchFamily="18" charset="0"/>
              </a:rPr>
              <a:t>A respondent from the society realm in Osun State)</a:t>
            </a:r>
          </a:p>
          <a:p>
            <a:pPr marL="34290" indent="0" algn="just">
              <a:lnSpc>
                <a:spcPct val="150000"/>
              </a:lnSpc>
              <a:buClr>
                <a:srgbClr val="C00000"/>
              </a:buClr>
              <a:buSzPct val="130000"/>
              <a:buNone/>
            </a:pPr>
            <a:endParaRPr lang="en-US" dirty="0">
              <a:solidFill>
                <a:schemeClr val="tx1"/>
              </a:solidFill>
              <a:latin typeface="Times New Roman" panose="02020603050405020304" pitchFamily="18" charset="0"/>
              <a:ea typeface="Calibri" panose="020F0502020204030204" pitchFamily="34" charset="0"/>
            </a:endParaRPr>
          </a:p>
        </p:txBody>
      </p:sp>
      <p:sp>
        <p:nvSpPr>
          <p:cNvPr id="42" name="Freeform 929">
            <a:extLst>
              <a:ext uri="{FF2B5EF4-FFF2-40B4-BE49-F238E27FC236}">
                <a16:creationId xmlns:a16="http://schemas.microsoft.com/office/drawing/2014/main" id="{54A6BC7B-A5B3-4A4D-BD7B-B30B3EB570B1}"/>
              </a:ext>
            </a:extLst>
          </p:cNvPr>
          <p:cNvSpPr>
            <a:spLocks noChangeAspect="1"/>
          </p:cNvSpPr>
          <p:nvPr/>
        </p:nvSpPr>
        <p:spPr bwMode="auto">
          <a:xfrm>
            <a:off x="3135892" y="1872072"/>
            <a:ext cx="368433" cy="364700"/>
          </a:xfrm>
          <a:custGeom>
            <a:avLst/>
            <a:gdLst>
              <a:gd name="T0" fmla="*/ 7657895 w 293328"/>
              <a:gd name="T1" fmla="*/ 9005345 h 293238"/>
              <a:gd name="T2" fmla="*/ 4498868 w 293328"/>
              <a:gd name="T3" fmla="*/ 9005345 h 293238"/>
              <a:gd name="T4" fmla="*/ 3522037 w 293328"/>
              <a:gd name="T5" fmla="*/ 8834279 h 293238"/>
              <a:gd name="T6" fmla="*/ 1438230 w 293328"/>
              <a:gd name="T7" fmla="*/ 9163206 h 293238"/>
              <a:gd name="T8" fmla="*/ 8017115 w 293328"/>
              <a:gd name="T9" fmla="*/ 7579894 h 293238"/>
              <a:gd name="T10" fmla="*/ 9228325 w 293328"/>
              <a:gd name="T11" fmla="*/ 7908834 h 293238"/>
              <a:gd name="T12" fmla="*/ 8017115 w 293328"/>
              <a:gd name="T13" fmla="*/ 7579894 h 293238"/>
              <a:gd name="T14" fmla="*/ 7196298 w 293328"/>
              <a:gd name="T15" fmla="*/ 7750944 h 293238"/>
              <a:gd name="T16" fmla="*/ 5652355 w 293328"/>
              <a:gd name="T17" fmla="*/ 7750944 h 293238"/>
              <a:gd name="T18" fmla="*/ 4792152 w 293328"/>
              <a:gd name="T19" fmla="*/ 7579894 h 293238"/>
              <a:gd name="T20" fmla="*/ 3615792 w 293328"/>
              <a:gd name="T21" fmla="*/ 7908834 h 293238"/>
              <a:gd name="T22" fmla="*/ 1441954 w 293328"/>
              <a:gd name="T23" fmla="*/ 7579894 h 293238"/>
              <a:gd name="T24" fmla="*/ 2653087 w 293328"/>
              <a:gd name="T25" fmla="*/ 7908834 h 293238"/>
              <a:gd name="T26" fmla="*/ 1441954 w 293328"/>
              <a:gd name="T27" fmla="*/ 7579894 h 293238"/>
              <a:gd name="T28" fmla="*/ 7960461 w 293328"/>
              <a:gd name="T29" fmla="*/ 5049788 h 293238"/>
              <a:gd name="T30" fmla="*/ 8417216 w 293328"/>
              <a:gd name="T31" fmla="*/ 6059062 h 293238"/>
              <a:gd name="T32" fmla="*/ 8417216 w 293328"/>
              <a:gd name="T33" fmla="*/ 4558084 h 293238"/>
              <a:gd name="T34" fmla="*/ 7803923 w 293328"/>
              <a:gd name="T35" fmla="*/ 6136728 h 293238"/>
              <a:gd name="T36" fmla="*/ 6512036 w 293328"/>
              <a:gd name="T37" fmla="*/ 6110840 h 293238"/>
              <a:gd name="T38" fmla="*/ 7582022 w 293328"/>
              <a:gd name="T39" fmla="*/ 5877936 h 293238"/>
              <a:gd name="T40" fmla="*/ 7790812 w 293328"/>
              <a:gd name="T41" fmla="*/ 4803898 h 293238"/>
              <a:gd name="T42" fmla="*/ 1645443 w 293328"/>
              <a:gd name="T43" fmla="*/ 4558084 h 293238"/>
              <a:gd name="T44" fmla="*/ 2827025 w 293328"/>
              <a:gd name="T45" fmla="*/ 4881567 h 293238"/>
              <a:gd name="T46" fmla="*/ 1593537 w 293328"/>
              <a:gd name="T47" fmla="*/ 6007352 h 293238"/>
              <a:gd name="T48" fmla="*/ 3411399 w 293328"/>
              <a:gd name="T49" fmla="*/ 6007352 h 293238"/>
              <a:gd name="T50" fmla="*/ 3735991 w 293328"/>
              <a:gd name="T51" fmla="*/ 5670900 h 293238"/>
              <a:gd name="T52" fmla="*/ 1645443 w 293328"/>
              <a:gd name="T53" fmla="*/ 6369652 h 293238"/>
              <a:gd name="T54" fmla="*/ 1645443 w 293328"/>
              <a:gd name="T55" fmla="*/ 4558084 h 293238"/>
              <a:gd name="T56" fmla="*/ 326516 w 293328"/>
              <a:gd name="T57" fmla="*/ 9731379 h 293238"/>
              <a:gd name="T58" fmla="*/ 10330664 w 293328"/>
              <a:gd name="T59" fmla="*/ 9731379 h 293238"/>
              <a:gd name="T60" fmla="*/ 8019003 w 293328"/>
              <a:gd name="T61" fmla="*/ 3715021 h 293238"/>
              <a:gd name="T62" fmla="*/ 5224068 w 293328"/>
              <a:gd name="T63" fmla="*/ 6671540 h 293238"/>
              <a:gd name="T64" fmla="*/ 5328636 w 293328"/>
              <a:gd name="T65" fmla="*/ 2017972 h 293238"/>
              <a:gd name="T66" fmla="*/ 5119204 w 293328"/>
              <a:gd name="T67" fmla="*/ 2950064 h 293238"/>
              <a:gd name="T68" fmla="*/ 5538018 w 293328"/>
              <a:gd name="T69" fmla="*/ 2950064 h 293238"/>
              <a:gd name="T70" fmla="*/ 5328636 w 293328"/>
              <a:gd name="T71" fmla="*/ 2017972 h 293238"/>
              <a:gd name="T72" fmla="*/ 5878196 w 293328"/>
              <a:gd name="T73" fmla="*/ 2975948 h 293238"/>
              <a:gd name="T74" fmla="*/ 5930522 w 293328"/>
              <a:gd name="T75" fmla="*/ 4374065 h 293238"/>
              <a:gd name="T76" fmla="*/ 4569543 w 293328"/>
              <a:gd name="T77" fmla="*/ 4179851 h 293238"/>
              <a:gd name="T78" fmla="*/ 5328636 w 293328"/>
              <a:gd name="T79" fmla="*/ 1707229 h 293238"/>
              <a:gd name="T80" fmla="*/ 2912433 w 293328"/>
              <a:gd name="T81" fmla="*/ 3353513 h 293238"/>
              <a:gd name="T82" fmla="*/ 7757771 w 293328"/>
              <a:gd name="T83" fmla="*/ 1120021 h 293238"/>
              <a:gd name="T84" fmla="*/ 5380810 w 293328"/>
              <a:gd name="T85" fmla="*/ 9598 h 293238"/>
              <a:gd name="T86" fmla="*/ 8071270 w 293328"/>
              <a:gd name="T87" fmla="*/ 3353513 h 293238"/>
              <a:gd name="T88" fmla="*/ 10657173 w 293328"/>
              <a:gd name="T89" fmla="*/ 4205648 h 293238"/>
              <a:gd name="T90" fmla="*/ 809663 w 293328"/>
              <a:gd name="T91" fmla="*/ 10531857 h 293238"/>
              <a:gd name="T92" fmla="*/ 809663 w 293328"/>
              <a:gd name="T93" fmla="*/ 3405144 h 293238"/>
              <a:gd name="T94" fmla="*/ 2585917 w 293328"/>
              <a:gd name="T95" fmla="*/ 1003808 h 293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93328" h="293238">
                <a:moveTo>
                  <a:pt x="128173" y="245972"/>
                </a:moveTo>
                <a:lnTo>
                  <a:pt x="206065" y="245972"/>
                </a:lnTo>
                <a:cubicBezTo>
                  <a:pt x="208601" y="245972"/>
                  <a:pt x="210775" y="248170"/>
                  <a:pt x="210775" y="250735"/>
                </a:cubicBezTo>
                <a:cubicBezTo>
                  <a:pt x="210775" y="253299"/>
                  <a:pt x="208601" y="255131"/>
                  <a:pt x="206065" y="255131"/>
                </a:cubicBezTo>
                <a:lnTo>
                  <a:pt x="128173" y="255131"/>
                </a:lnTo>
                <a:cubicBezTo>
                  <a:pt x="125999" y="255131"/>
                  <a:pt x="123825" y="253299"/>
                  <a:pt x="123825" y="250735"/>
                </a:cubicBezTo>
                <a:cubicBezTo>
                  <a:pt x="123825" y="248170"/>
                  <a:pt x="125999" y="245972"/>
                  <a:pt x="128173" y="245972"/>
                </a:cubicBezTo>
                <a:close/>
                <a:moveTo>
                  <a:pt x="39585" y="245972"/>
                </a:moveTo>
                <a:lnTo>
                  <a:pt x="96940" y="245972"/>
                </a:lnTo>
                <a:cubicBezTo>
                  <a:pt x="99449" y="245972"/>
                  <a:pt x="101241" y="248170"/>
                  <a:pt x="101241" y="250735"/>
                </a:cubicBezTo>
                <a:cubicBezTo>
                  <a:pt x="101241" y="253299"/>
                  <a:pt x="99449" y="255131"/>
                  <a:pt x="96940" y="255131"/>
                </a:cubicBezTo>
                <a:lnTo>
                  <a:pt x="39585" y="255131"/>
                </a:lnTo>
                <a:cubicBezTo>
                  <a:pt x="36717" y="255131"/>
                  <a:pt x="34925" y="253299"/>
                  <a:pt x="34925" y="250735"/>
                </a:cubicBezTo>
                <a:cubicBezTo>
                  <a:pt x="34925" y="248170"/>
                  <a:pt x="36717" y="245972"/>
                  <a:pt x="39585" y="245972"/>
                </a:cubicBezTo>
                <a:close/>
                <a:moveTo>
                  <a:pt x="220663" y="211047"/>
                </a:moveTo>
                <a:lnTo>
                  <a:pt x="254000" y="211047"/>
                </a:lnTo>
                <a:cubicBezTo>
                  <a:pt x="256564" y="211047"/>
                  <a:pt x="258396" y="213245"/>
                  <a:pt x="258396" y="215810"/>
                </a:cubicBezTo>
                <a:cubicBezTo>
                  <a:pt x="258396" y="218374"/>
                  <a:pt x="256564" y="220206"/>
                  <a:pt x="254000" y="220206"/>
                </a:cubicBezTo>
                <a:lnTo>
                  <a:pt x="220663" y="220206"/>
                </a:lnTo>
                <a:cubicBezTo>
                  <a:pt x="218098" y="220206"/>
                  <a:pt x="215900" y="218374"/>
                  <a:pt x="215900" y="215810"/>
                </a:cubicBezTo>
                <a:cubicBezTo>
                  <a:pt x="215900" y="213245"/>
                  <a:pt x="218098" y="211047"/>
                  <a:pt x="220663" y="211047"/>
                </a:cubicBezTo>
                <a:close/>
                <a:moveTo>
                  <a:pt x="159971" y="211047"/>
                </a:moveTo>
                <a:lnTo>
                  <a:pt x="193308" y="211047"/>
                </a:lnTo>
                <a:cubicBezTo>
                  <a:pt x="195873" y="211047"/>
                  <a:pt x="198071" y="213245"/>
                  <a:pt x="198071" y="215810"/>
                </a:cubicBezTo>
                <a:cubicBezTo>
                  <a:pt x="198071" y="218374"/>
                  <a:pt x="195873" y="220206"/>
                  <a:pt x="193308" y="220206"/>
                </a:cubicBezTo>
                <a:lnTo>
                  <a:pt x="159971" y="220206"/>
                </a:lnTo>
                <a:cubicBezTo>
                  <a:pt x="157407" y="220206"/>
                  <a:pt x="155575" y="218374"/>
                  <a:pt x="155575" y="215810"/>
                </a:cubicBezTo>
                <a:cubicBezTo>
                  <a:pt x="155575" y="213245"/>
                  <a:pt x="157407" y="211047"/>
                  <a:pt x="159971" y="211047"/>
                </a:cubicBezTo>
                <a:close/>
                <a:moveTo>
                  <a:pt x="99520" y="211047"/>
                </a:moveTo>
                <a:lnTo>
                  <a:pt x="131899" y="211047"/>
                </a:lnTo>
                <a:cubicBezTo>
                  <a:pt x="134390" y="211047"/>
                  <a:pt x="136169" y="213245"/>
                  <a:pt x="136169" y="215810"/>
                </a:cubicBezTo>
                <a:cubicBezTo>
                  <a:pt x="136169" y="218374"/>
                  <a:pt x="134390" y="220206"/>
                  <a:pt x="131899" y="220206"/>
                </a:cubicBezTo>
                <a:lnTo>
                  <a:pt x="99520" y="220206"/>
                </a:lnTo>
                <a:cubicBezTo>
                  <a:pt x="97029" y="220206"/>
                  <a:pt x="95250" y="218374"/>
                  <a:pt x="95250" y="215810"/>
                </a:cubicBezTo>
                <a:cubicBezTo>
                  <a:pt x="95250" y="213245"/>
                  <a:pt x="97029" y="211047"/>
                  <a:pt x="99520" y="211047"/>
                </a:cubicBezTo>
                <a:close/>
                <a:moveTo>
                  <a:pt x="39687" y="211047"/>
                </a:moveTo>
                <a:lnTo>
                  <a:pt x="73024" y="211047"/>
                </a:lnTo>
                <a:cubicBezTo>
                  <a:pt x="75589" y="211047"/>
                  <a:pt x="77421" y="213245"/>
                  <a:pt x="77421" y="215810"/>
                </a:cubicBezTo>
                <a:cubicBezTo>
                  <a:pt x="77421" y="218374"/>
                  <a:pt x="75589" y="220206"/>
                  <a:pt x="73024" y="220206"/>
                </a:cubicBezTo>
                <a:lnTo>
                  <a:pt x="39687" y="220206"/>
                </a:lnTo>
                <a:cubicBezTo>
                  <a:pt x="36757" y="220206"/>
                  <a:pt x="34925" y="218374"/>
                  <a:pt x="34925" y="215810"/>
                </a:cubicBezTo>
                <a:cubicBezTo>
                  <a:pt x="34925" y="213245"/>
                  <a:pt x="36757" y="211047"/>
                  <a:pt x="39687" y="211047"/>
                </a:cubicBezTo>
                <a:close/>
                <a:moveTo>
                  <a:pt x="231675" y="135917"/>
                </a:moveTo>
                <a:cubicBezTo>
                  <a:pt x="227365" y="135917"/>
                  <a:pt x="222336" y="137358"/>
                  <a:pt x="219463" y="140241"/>
                </a:cubicBezTo>
                <a:cubicBezTo>
                  <a:pt x="219463" y="140241"/>
                  <a:pt x="219463" y="140601"/>
                  <a:pt x="219104" y="140601"/>
                </a:cubicBezTo>
                <a:cubicBezTo>
                  <a:pt x="223414" y="147807"/>
                  <a:pt x="223414" y="156453"/>
                  <a:pt x="219104" y="164019"/>
                </a:cubicBezTo>
                <a:cubicBezTo>
                  <a:pt x="219463" y="164019"/>
                  <a:pt x="219463" y="164019"/>
                  <a:pt x="219463" y="164019"/>
                </a:cubicBezTo>
                <a:cubicBezTo>
                  <a:pt x="222336" y="166902"/>
                  <a:pt x="227365" y="168703"/>
                  <a:pt x="231675" y="168703"/>
                </a:cubicBezTo>
                <a:cubicBezTo>
                  <a:pt x="240654" y="168703"/>
                  <a:pt x="247837" y="161137"/>
                  <a:pt x="247837" y="152490"/>
                </a:cubicBezTo>
                <a:cubicBezTo>
                  <a:pt x="247837" y="143123"/>
                  <a:pt x="240654" y="135917"/>
                  <a:pt x="231675" y="135917"/>
                </a:cubicBezTo>
                <a:close/>
                <a:moveTo>
                  <a:pt x="231675" y="126910"/>
                </a:moveTo>
                <a:cubicBezTo>
                  <a:pt x="245682" y="126910"/>
                  <a:pt x="256816" y="138439"/>
                  <a:pt x="256816" y="152490"/>
                </a:cubicBezTo>
                <a:cubicBezTo>
                  <a:pt x="256816" y="166181"/>
                  <a:pt x="245682" y="177350"/>
                  <a:pt x="231675" y="177350"/>
                </a:cubicBezTo>
                <a:cubicBezTo>
                  <a:pt x="225569" y="177350"/>
                  <a:pt x="219104" y="174828"/>
                  <a:pt x="214794" y="170865"/>
                </a:cubicBezTo>
                <a:cubicBezTo>
                  <a:pt x="214435" y="170504"/>
                  <a:pt x="214435" y="170504"/>
                  <a:pt x="214435" y="170504"/>
                </a:cubicBezTo>
                <a:cubicBezTo>
                  <a:pt x="209766" y="175188"/>
                  <a:pt x="203301" y="177350"/>
                  <a:pt x="197195" y="177350"/>
                </a:cubicBezTo>
                <a:cubicBezTo>
                  <a:pt x="190730" y="177350"/>
                  <a:pt x="184265" y="174828"/>
                  <a:pt x="179237" y="170144"/>
                </a:cubicBezTo>
                <a:cubicBezTo>
                  <a:pt x="177800" y="168343"/>
                  <a:pt x="177800" y="165460"/>
                  <a:pt x="179237" y="163659"/>
                </a:cubicBezTo>
                <a:cubicBezTo>
                  <a:pt x="181033" y="162218"/>
                  <a:pt x="183906" y="162218"/>
                  <a:pt x="185702" y="163659"/>
                </a:cubicBezTo>
                <a:cubicBezTo>
                  <a:pt x="192167" y="170144"/>
                  <a:pt x="202582" y="170144"/>
                  <a:pt x="208688" y="163659"/>
                </a:cubicBezTo>
                <a:cubicBezTo>
                  <a:pt x="215153" y="157534"/>
                  <a:pt x="215153" y="147086"/>
                  <a:pt x="208688" y="140601"/>
                </a:cubicBezTo>
                <a:cubicBezTo>
                  <a:pt x="206892" y="138799"/>
                  <a:pt x="206892" y="135917"/>
                  <a:pt x="208688" y="134476"/>
                </a:cubicBezTo>
                <a:cubicBezTo>
                  <a:pt x="210125" y="133035"/>
                  <a:pt x="212639" y="132675"/>
                  <a:pt x="214435" y="133755"/>
                </a:cubicBezTo>
                <a:cubicBezTo>
                  <a:pt x="214435" y="133755"/>
                  <a:pt x="214435" y="133755"/>
                  <a:pt x="214794" y="133755"/>
                </a:cubicBezTo>
                <a:cubicBezTo>
                  <a:pt x="219104" y="129432"/>
                  <a:pt x="225569" y="126910"/>
                  <a:pt x="231675" y="126910"/>
                </a:cubicBezTo>
                <a:close/>
                <a:moveTo>
                  <a:pt x="45289" y="126910"/>
                </a:moveTo>
                <a:lnTo>
                  <a:pt x="77812" y="126910"/>
                </a:lnTo>
                <a:cubicBezTo>
                  <a:pt x="80314" y="126910"/>
                  <a:pt x="82458" y="129072"/>
                  <a:pt x="82458" y="131233"/>
                </a:cubicBezTo>
                <a:cubicBezTo>
                  <a:pt x="82458" y="133755"/>
                  <a:pt x="80314" y="135917"/>
                  <a:pt x="77812" y="135917"/>
                </a:cubicBezTo>
                <a:lnTo>
                  <a:pt x="45289" y="135917"/>
                </a:lnTo>
                <a:cubicBezTo>
                  <a:pt x="44217" y="135917"/>
                  <a:pt x="43860" y="136638"/>
                  <a:pt x="43860" y="137358"/>
                </a:cubicBezTo>
                <a:lnTo>
                  <a:pt x="43860" y="167262"/>
                </a:lnTo>
                <a:cubicBezTo>
                  <a:pt x="43860" y="167622"/>
                  <a:pt x="44217" y="168703"/>
                  <a:pt x="45289" y="168703"/>
                </a:cubicBezTo>
                <a:lnTo>
                  <a:pt x="92465" y="168703"/>
                </a:lnTo>
                <a:cubicBezTo>
                  <a:pt x="93180" y="168703"/>
                  <a:pt x="93895" y="167622"/>
                  <a:pt x="93895" y="167262"/>
                </a:cubicBezTo>
                <a:lnTo>
                  <a:pt x="93895" y="157894"/>
                </a:lnTo>
                <a:cubicBezTo>
                  <a:pt x="93895" y="155372"/>
                  <a:pt x="95682" y="153211"/>
                  <a:pt x="98183" y="153211"/>
                </a:cubicBezTo>
                <a:cubicBezTo>
                  <a:pt x="100685" y="153211"/>
                  <a:pt x="102829" y="155372"/>
                  <a:pt x="102829" y="157894"/>
                </a:cubicBezTo>
                <a:lnTo>
                  <a:pt x="102829" y="167262"/>
                </a:lnTo>
                <a:cubicBezTo>
                  <a:pt x="102829" y="173026"/>
                  <a:pt x="98183" y="177350"/>
                  <a:pt x="92465" y="177350"/>
                </a:cubicBezTo>
                <a:lnTo>
                  <a:pt x="45289" y="177350"/>
                </a:lnTo>
                <a:cubicBezTo>
                  <a:pt x="39571" y="177350"/>
                  <a:pt x="34925" y="173026"/>
                  <a:pt x="34925" y="167262"/>
                </a:cubicBezTo>
                <a:lnTo>
                  <a:pt x="34925" y="137358"/>
                </a:lnTo>
                <a:cubicBezTo>
                  <a:pt x="34925" y="131594"/>
                  <a:pt x="39571" y="126910"/>
                  <a:pt x="45289" y="126910"/>
                </a:cubicBezTo>
                <a:close/>
                <a:moveTo>
                  <a:pt x="22287" y="103437"/>
                </a:moveTo>
                <a:cubicBezTo>
                  <a:pt x="15098" y="103437"/>
                  <a:pt x="8987" y="109548"/>
                  <a:pt x="8987" y="117097"/>
                </a:cubicBezTo>
                <a:lnTo>
                  <a:pt x="8987" y="270950"/>
                </a:lnTo>
                <a:cubicBezTo>
                  <a:pt x="8987" y="278499"/>
                  <a:pt x="15098" y="284251"/>
                  <a:pt x="22287" y="284251"/>
                </a:cubicBezTo>
                <a:lnTo>
                  <a:pt x="271041" y="284251"/>
                </a:lnTo>
                <a:cubicBezTo>
                  <a:pt x="278230" y="284251"/>
                  <a:pt x="284341" y="278499"/>
                  <a:pt x="284341" y="270950"/>
                </a:cubicBezTo>
                <a:lnTo>
                  <a:pt x="284341" y="117097"/>
                </a:lnTo>
                <a:cubicBezTo>
                  <a:pt x="284341" y="109548"/>
                  <a:pt x="278230" y="103437"/>
                  <a:pt x="271041" y="103437"/>
                </a:cubicBezTo>
                <a:lnTo>
                  <a:pt x="220715" y="103437"/>
                </a:lnTo>
                <a:cubicBezTo>
                  <a:pt x="210290" y="139744"/>
                  <a:pt x="152056" y="183599"/>
                  <a:pt x="149180" y="185756"/>
                </a:cubicBezTo>
                <a:cubicBezTo>
                  <a:pt x="148461" y="186475"/>
                  <a:pt x="147383" y="186475"/>
                  <a:pt x="146664" y="186475"/>
                </a:cubicBezTo>
                <a:cubicBezTo>
                  <a:pt x="145585" y="186475"/>
                  <a:pt x="144867" y="186475"/>
                  <a:pt x="143788" y="185756"/>
                </a:cubicBezTo>
                <a:cubicBezTo>
                  <a:pt x="141272" y="183599"/>
                  <a:pt x="83037" y="139744"/>
                  <a:pt x="72972" y="103437"/>
                </a:cubicBezTo>
                <a:lnTo>
                  <a:pt x="22287" y="103437"/>
                </a:lnTo>
                <a:close/>
                <a:moveTo>
                  <a:pt x="146664" y="56186"/>
                </a:moveTo>
                <a:cubicBezTo>
                  <a:pt x="139820" y="56186"/>
                  <a:pt x="134417" y="61953"/>
                  <a:pt x="134417" y="68441"/>
                </a:cubicBezTo>
                <a:cubicBezTo>
                  <a:pt x="134417" y="72045"/>
                  <a:pt x="136218" y="75650"/>
                  <a:pt x="139460" y="77812"/>
                </a:cubicBezTo>
                <a:cubicBezTo>
                  <a:pt x="140540" y="78894"/>
                  <a:pt x="141261" y="80335"/>
                  <a:pt x="140900" y="82138"/>
                </a:cubicBezTo>
                <a:lnTo>
                  <a:pt x="135498" y="112776"/>
                </a:lnTo>
                <a:lnTo>
                  <a:pt x="157830" y="112776"/>
                </a:lnTo>
                <a:lnTo>
                  <a:pt x="152427" y="82138"/>
                </a:lnTo>
                <a:cubicBezTo>
                  <a:pt x="152066" y="80335"/>
                  <a:pt x="152787" y="78894"/>
                  <a:pt x="154228" y="77812"/>
                </a:cubicBezTo>
                <a:cubicBezTo>
                  <a:pt x="157109" y="75650"/>
                  <a:pt x="158550" y="72045"/>
                  <a:pt x="158550" y="68441"/>
                </a:cubicBezTo>
                <a:cubicBezTo>
                  <a:pt x="158550" y="61953"/>
                  <a:pt x="153507" y="56186"/>
                  <a:pt x="146664" y="56186"/>
                </a:cubicBezTo>
                <a:close/>
                <a:moveTo>
                  <a:pt x="146664" y="47535"/>
                </a:moveTo>
                <a:cubicBezTo>
                  <a:pt x="158190" y="47535"/>
                  <a:pt x="167915" y="56907"/>
                  <a:pt x="167915" y="68441"/>
                </a:cubicBezTo>
                <a:cubicBezTo>
                  <a:pt x="167915" y="73847"/>
                  <a:pt x="165394" y="79254"/>
                  <a:pt x="161792" y="82859"/>
                </a:cubicBezTo>
                <a:lnTo>
                  <a:pt x="167555" y="116380"/>
                </a:lnTo>
                <a:cubicBezTo>
                  <a:pt x="167915" y="117822"/>
                  <a:pt x="167555" y="119264"/>
                  <a:pt x="166834" y="120345"/>
                </a:cubicBezTo>
                <a:cubicBezTo>
                  <a:pt x="165754" y="121066"/>
                  <a:pt x="164673" y="121787"/>
                  <a:pt x="163232" y="121787"/>
                </a:cubicBezTo>
                <a:lnTo>
                  <a:pt x="130095" y="121787"/>
                </a:lnTo>
                <a:cubicBezTo>
                  <a:pt x="128654" y="121787"/>
                  <a:pt x="127573" y="121066"/>
                  <a:pt x="126493" y="120345"/>
                </a:cubicBezTo>
                <a:cubicBezTo>
                  <a:pt x="125772" y="119264"/>
                  <a:pt x="125412" y="117822"/>
                  <a:pt x="125772" y="116380"/>
                </a:cubicBezTo>
                <a:lnTo>
                  <a:pt x="131535" y="82859"/>
                </a:lnTo>
                <a:cubicBezTo>
                  <a:pt x="127933" y="79254"/>
                  <a:pt x="125412" y="73847"/>
                  <a:pt x="125412" y="68441"/>
                </a:cubicBezTo>
                <a:cubicBezTo>
                  <a:pt x="125412" y="56907"/>
                  <a:pt x="135137" y="47535"/>
                  <a:pt x="146664" y="47535"/>
                </a:cubicBezTo>
                <a:close/>
                <a:moveTo>
                  <a:pt x="146664" y="8897"/>
                </a:moveTo>
                <a:lnTo>
                  <a:pt x="80162" y="31184"/>
                </a:lnTo>
                <a:lnTo>
                  <a:pt x="80162" y="93372"/>
                </a:lnTo>
                <a:cubicBezTo>
                  <a:pt x="80162" y="122849"/>
                  <a:pt x="134082" y="166704"/>
                  <a:pt x="146664" y="176410"/>
                </a:cubicBezTo>
                <a:cubicBezTo>
                  <a:pt x="159245" y="166704"/>
                  <a:pt x="213525" y="122849"/>
                  <a:pt x="213525" y="93372"/>
                </a:cubicBezTo>
                <a:lnTo>
                  <a:pt x="213525" y="31184"/>
                </a:lnTo>
                <a:lnTo>
                  <a:pt x="146664" y="8897"/>
                </a:lnTo>
                <a:close/>
                <a:moveTo>
                  <a:pt x="145226" y="269"/>
                </a:moveTo>
                <a:cubicBezTo>
                  <a:pt x="146304" y="-90"/>
                  <a:pt x="147023" y="-90"/>
                  <a:pt x="148102" y="269"/>
                </a:cubicBezTo>
                <a:lnTo>
                  <a:pt x="219277" y="23635"/>
                </a:lnTo>
                <a:cubicBezTo>
                  <a:pt x="221074" y="24354"/>
                  <a:pt x="222153" y="26151"/>
                  <a:pt x="222153" y="27949"/>
                </a:cubicBezTo>
                <a:lnTo>
                  <a:pt x="222153" y="93372"/>
                </a:lnTo>
                <a:cubicBezTo>
                  <a:pt x="222153" y="93732"/>
                  <a:pt x="222153" y="94451"/>
                  <a:pt x="222153" y="94810"/>
                </a:cubicBezTo>
                <a:lnTo>
                  <a:pt x="271041" y="94810"/>
                </a:lnTo>
                <a:cubicBezTo>
                  <a:pt x="283263" y="94810"/>
                  <a:pt x="293328" y="104875"/>
                  <a:pt x="293328" y="117097"/>
                </a:cubicBezTo>
                <a:lnTo>
                  <a:pt x="293328" y="270950"/>
                </a:lnTo>
                <a:cubicBezTo>
                  <a:pt x="293328" y="283172"/>
                  <a:pt x="283263" y="293238"/>
                  <a:pt x="271041" y="293238"/>
                </a:cubicBezTo>
                <a:lnTo>
                  <a:pt x="22287" y="293238"/>
                </a:lnTo>
                <a:cubicBezTo>
                  <a:pt x="10065" y="293238"/>
                  <a:pt x="0" y="283172"/>
                  <a:pt x="0" y="270950"/>
                </a:cubicBezTo>
                <a:lnTo>
                  <a:pt x="0" y="117097"/>
                </a:lnTo>
                <a:cubicBezTo>
                  <a:pt x="0" y="104875"/>
                  <a:pt x="10065" y="94810"/>
                  <a:pt x="22287" y="94810"/>
                </a:cubicBezTo>
                <a:lnTo>
                  <a:pt x="71175" y="94810"/>
                </a:lnTo>
                <a:cubicBezTo>
                  <a:pt x="71175" y="94451"/>
                  <a:pt x="71175" y="93732"/>
                  <a:pt x="71175" y="93372"/>
                </a:cubicBezTo>
                <a:lnTo>
                  <a:pt x="71175" y="27949"/>
                </a:lnTo>
                <a:cubicBezTo>
                  <a:pt x="71175" y="26151"/>
                  <a:pt x="72253" y="24354"/>
                  <a:pt x="74051" y="23635"/>
                </a:cubicBezTo>
                <a:lnTo>
                  <a:pt x="145226" y="269"/>
                </a:lnTo>
                <a:close/>
              </a:path>
            </a:pathLst>
          </a:custGeom>
          <a:solidFill>
            <a:schemeClr val="bg1"/>
          </a:solidFill>
          <a:ln>
            <a:noFill/>
          </a:ln>
        </p:spPr>
        <p:txBody>
          <a:bodyPr anchor="ctr"/>
          <a:lstStyle/>
          <a:p>
            <a:endParaRPr lang="en-US" sz="900"/>
          </a:p>
        </p:txBody>
      </p:sp>
      <p:sp>
        <p:nvSpPr>
          <p:cNvPr id="43" name="Freeform 930">
            <a:extLst>
              <a:ext uri="{FF2B5EF4-FFF2-40B4-BE49-F238E27FC236}">
                <a16:creationId xmlns:a16="http://schemas.microsoft.com/office/drawing/2014/main" id="{D7D18901-DFC4-AE4A-A306-278386184AD2}"/>
              </a:ext>
            </a:extLst>
          </p:cNvPr>
          <p:cNvSpPr>
            <a:spLocks noChangeAspect="1"/>
          </p:cNvSpPr>
          <p:nvPr/>
        </p:nvSpPr>
        <p:spPr bwMode="auto">
          <a:xfrm>
            <a:off x="3084604" y="4639559"/>
            <a:ext cx="481038" cy="476164"/>
          </a:xfrm>
          <a:custGeom>
            <a:avLst/>
            <a:gdLst>
              <a:gd name="T0" fmla="*/ 7104784 w 293328"/>
              <a:gd name="T1" fmla="*/ 10177891 h 293328"/>
              <a:gd name="T2" fmla="*/ 326516 w 293328"/>
              <a:gd name="T3" fmla="*/ 7951914 h 293328"/>
              <a:gd name="T4" fmla="*/ 10069471 w 293328"/>
              <a:gd name="T5" fmla="*/ 8904011 h 293328"/>
              <a:gd name="T6" fmla="*/ 326516 w 293328"/>
              <a:gd name="T7" fmla="*/ 7951914 h 293328"/>
              <a:gd name="T8" fmla="*/ 4888705 w 293328"/>
              <a:gd name="T9" fmla="*/ 5676068 h 293328"/>
              <a:gd name="T10" fmla="*/ 4597991 w 293328"/>
              <a:gd name="T11" fmla="*/ 5789671 h 293328"/>
              <a:gd name="T12" fmla="*/ 8039178 w 293328"/>
              <a:gd name="T13" fmla="*/ 5378087 h 293328"/>
              <a:gd name="T14" fmla="*/ 9004515 w 293328"/>
              <a:gd name="T15" fmla="*/ 5852847 h 293328"/>
              <a:gd name="T16" fmla="*/ 2064670 w 293328"/>
              <a:gd name="T17" fmla="*/ 5378087 h 293328"/>
              <a:gd name="T18" fmla="*/ 2547239 w 293328"/>
              <a:gd name="T19" fmla="*/ 6327624 h 293328"/>
              <a:gd name="T20" fmla="*/ 4722522 w 293328"/>
              <a:gd name="T21" fmla="*/ 4659601 h 293328"/>
              <a:gd name="T22" fmla="*/ 4556452 w 293328"/>
              <a:gd name="T23" fmla="*/ 4823209 h 293328"/>
              <a:gd name="T24" fmla="*/ 4888705 w 293328"/>
              <a:gd name="T25" fmla="*/ 2992715 h 293328"/>
              <a:gd name="T26" fmla="*/ 4556452 w 293328"/>
              <a:gd name="T27" fmla="*/ 3927136 h 293328"/>
              <a:gd name="T28" fmla="*/ 3691248 w 293328"/>
              <a:gd name="T29" fmla="*/ 2841184 h 293328"/>
              <a:gd name="T30" fmla="*/ 3691248 w 293328"/>
              <a:gd name="T31" fmla="*/ 5840051 h 293328"/>
              <a:gd name="T32" fmla="*/ 3691248 w 293328"/>
              <a:gd name="T33" fmla="*/ 2841184 h 293328"/>
              <a:gd name="T34" fmla="*/ 7713072 w 293328"/>
              <a:gd name="T35" fmla="*/ 6327624 h 293328"/>
              <a:gd name="T36" fmla="*/ 6956461 w 293328"/>
              <a:gd name="T37" fmla="*/ 2195982 h 293328"/>
              <a:gd name="T38" fmla="*/ 6630338 w 293328"/>
              <a:gd name="T39" fmla="*/ 6327624 h 293328"/>
              <a:gd name="T40" fmla="*/ 3134321 w 293328"/>
              <a:gd name="T41" fmla="*/ 2195982 h 293328"/>
              <a:gd name="T42" fmla="*/ 5560680 w 293328"/>
              <a:gd name="T43" fmla="*/ 6327624 h 293328"/>
              <a:gd name="T44" fmla="*/ 3134321 w 293328"/>
              <a:gd name="T45" fmla="*/ 1875183 h 293328"/>
              <a:gd name="T46" fmla="*/ 7439125 w 293328"/>
              <a:gd name="T47" fmla="*/ 1875183 h 293328"/>
              <a:gd name="T48" fmla="*/ 8521815 w 293328"/>
              <a:gd name="T49" fmla="*/ 5044534 h 293328"/>
              <a:gd name="T50" fmla="*/ 2064670 w 293328"/>
              <a:gd name="T51" fmla="*/ 6635571 h 293328"/>
              <a:gd name="T52" fmla="*/ 2547239 w 293328"/>
              <a:gd name="T53" fmla="*/ 5044534 h 293328"/>
              <a:gd name="T54" fmla="*/ 9500562 w 293328"/>
              <a:gd name="T55" fmla="*/ 858675 h 293328"/>
              <a:gd name="T56" fmla="*/ 9749714 w 293328"/>
              <a:gd name="T57" fmla="*/ 1073371 h 293328"/>
              <a:gd name="T58" fmla="*/ 9459040 w 293328"/>
              <a:gd name="T59" fmla="*/ 959690 h 293328"/>
              <a:gd name="T60" fmla="*/ 8019401 w 293328"/>
              <a:gd name="T61" fmla="*/ 858675 h 293328"/>
              <a:gd name="T62" fmla="*/ 7894845 w 293328"/>
              <a:gd name="T63" fmla="*/ 1123864 h 293328"/>
              <a:gd name="T64" fmla="*/ 7784103 w 293328"/>
              <a:gd name="T65" fmla="*/ 858675 h 293328"/>
              <a:gd name="T66" fmla="*/ 8753584 w 293328"/>
              <a:gd name="T67" fmla="*/ 1180159 h 293328"/>
              <a:gd name="T68" fmla="*/ 600684 w 293328"/>
              <a:gd name="T69" fmla="*/ 321688 h 293328"/>
              <a:gd name="T70" fmla="*/ 10330664 w 293328"/>
              <a:gd name="T71" fmla="*/ 7630233 h 293328"/>
              <a:gd name="T72" fmla="*/ 600684 w 293328"/>
              <a:gd name="T73" fmla="*/ 321688 h 293328"/>
              <a:gd name="T74" fmla="*/ 10657173 w 293328"/>
              <a:gd name="T75" fmla="*/ 579033 h 293328"/>
              <a:gd name="T76" fmla="*/ 7431255 w 293328"/>
              <a:gd name="T77" fmla="*/ 9225699 h 293328"/>
              <a:gd name="T78" fmla="*/ 8724256 w 293328"/>
              <a:gd name="T79" fmla="*/ 10345169 h 293328"/>
              <a:gd name="T80" fmla="*/ 1946019 w 293328"/>
              <a:gd name="T81" fmla="*/ 10345169 h 293328"/>
              <a:gd name="T82" fmla="*/ 3238904 w 293328"/>
              <a:gd name="T83" fmla="*/ 9225699 h 293328"/>
              <a:gd name="T84" fmla="*/ 0 w 293328"/>
              <a:gd name="T85" fmla="*/ 579033 h 29332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3328" h="293328">
                <a:moveTo>
                  <a:pt x="97776" y="257740"/>
                </a:moveTo>
                <a:lnTo>
                  <a:pt x="97776" y="284341"/>
                </a:lnTo>
                <a:lnTo>
                  <a:pt x="195552" y="284341"/>
                </a:lnTo>
                <a:lnTo>
                  <a:pt x="195552" y="257740"/>
                </a:lnTo>
                <a:lnTo>
                  <a:pt x="97776" y="257740"/>
                </a:lnTo>
                <a:close/>
                <a:moveTo>
                  <a:pt x="8987" y="222153"/>
                </a:moveTo>
                <a:lnTo>
                  <a:pt x="8987" y="241564"/>
                </a:lnTo>
                <a:cubicBezTo>
                  <a:pt x="8987" y="245518"/>
                  <a:pt x="12222" y="248753"/>
                  <a:pt x="16535" y="248753"/>
                </a:cubicBezTo>
                <a:lnTo>
                  <a:pt x="277152" y="248753"/>
                </a:lnTo>
                <a:cubicBezTo>
                  <a:pt x="281106" y="248753"/>
                  <a:pt x="284341" y="245518"/>
                  <a:pt x="284341" y="241564"/>
                </a:cubicBezTo>
                <a:lnTo>
                  <a:pt x="284341" y="222153"/>
                </a:lnTo>
                <a:lnTo>
                  <a:pt x="8987" y="222153"/>
                </a:lnTo>
                <a:close/>
                <a:moveTo>
                  <a:pt x="126555" y="155398"/>
                </a:moveTo>
                <a:cubicBezTo>
                  <a:pt x="128460" y="153987"/>
                  <a:pt x="131508" y="153987"/>
                  <a:pt x="133413" y="155398"/>
                </a:cubicBezTo>
                <a:cubicBezTo>
                  <a:pt x="134175" y="156457"/>
                  <a:pt x="134556" y="157515"/>
                  <a:pt x="134556" y="158573"/>
                </a:cubicBezTo>
                <a:cubicBezTo>
                  <a:pt x="134556" y="159632"/>
                  <a:pt x="134175" y="160690"/>
                  <a:pt x="133413" y="161395"/>
                </a:cubicBezTo>
                <a:cubicBezTo>
                  <a:pt x="132270" y="162454"/>
                  <a:pt x="131508" y="163159"/>
                  <a:pt x="129984" y="163159"/>
                </a:cubicBezTo>
                <a:cubicBezTo>
                  <a:pt x="128841" y="163159"/>
                  <a:pt x="127698" y="162454"/>
                  <a:pt x="126555" y="161748"/>
                </a:cubicBezTo>
                <a:cubicBezTo>
                  <a:pt x="126174" y="160690"/>
                  <a:pt x="125412" y="159632"/>
                  <a:pt x="125412" y="158573"/>
                </a:cubicBezTo>
                <a:cubicBezTo>
                  <a:pt x="125412" y="157515"/>
                  <a:pt x="125793" y="156457"/>
                  <a:pt x="126555" y="155398"/>
                </a:cubicBezTo>
                <a:close/>
                <a:moveTo>
                  <a:pt x="221270" y="150249"/>
                </a:moveTo>
                <a:lnTo>
                  <a:pt x="221270" y="176775"/>
                </a:lnTo>
                <a:lnTo>
                  <a:pt x="234555" y="176775"/>
                </a:lnTo>
                <a:cubicBezTo>
                  <a:pt x="241736" y="176775"/>
                  <a:pt x="247840" y="170681"/>
                  <a:pt x="247840" y="163512"/>
                </a:cubicBezTo>
                <a:cubicBezTo>
                  <a:pt x="247840" y="155984"/>
                  <a:pt x="241736" y="150249"/>
                  <a:pt x="234555" y="150249"/>
                </a:cubicBezTo>
                <a:lnTo>
                  <a:pt x="221270" y="150249"/>
                </a:lnTo>
                <a:close/>
                <a:moveTo>
                  <a:pt x="56827" y="150249"/>
                </a:moveTo>
                <a:cubicBezTo>
                  <a:pt x="49646" y="150249"/>
                  <a:pt x="43542" y="155984"/>
                  <a:pt x="43542" y="163512"/>
                </a:cubicBezTo>
                <a:cubicBezTo>
                  <a:pt x="43542" y="170681"/>
                  <a:pt x="49646" y="176775"/>
                  <a:pt x="56827" y="176775"/>
                </a:cubicBezTo>
                <a:lnTo>
                  <a:pt x="70111" y="176775"/>
                </a:lnTo>
                <a:lnTo>
                  <a:pt x="70111" y="150249"/>
                </a:lnTo>
                <a:lnTo>
                  <a:pt x="56827" y="150249"/>
                </a:lnTo>
                <a:close/>
                <a:moveTo>
                  <a:pt x="129984" y="130175"/>
                </a:moveTo>
                <a:cubicBezTo>
                  <a:pt x="132651" y="130175"/>
                  <a:pt x="134556" y="132461"/>
                  <a:pt x="134556" y="134747"/>
                </a:cubicBezTo>
                <a:cubicBezTo>
                  <a:pt x="134556" y="137414"/>
                  <a:pt x="132651" y="139319"/>
                  <a:pt x="129984" y="139319"/>
                </a:cubicBezTo>
                <a:cubicBezTo>
                  <a:pt x="127698" y="139319"/>
                  <a:pt x="125412" y="137414"/>
                  <a:pt x="125412" y="134747"/>
                </a:cubicBezTo>
                <a:cubicBezTo>
                  <a:pt x="125412" y="132461"/>
                  <a:pt x="127698" y="130175"/>
                  <a:pt x="129984" y="130175"/>
                </a:cubicBezTo>
                <a:close/>
                <a:moveTo>
                  <a:pt x="129984" y="79375"/>
                </a:moveTo>
                <a:cubicBezTo>
                  <a:pt x="132651" y="79375"/>
                  <a:pt x="134556" y="81492"/>
                  <a:pt x="134556" y="83608"/>
                </a:cubicBezTo>
                <a:lnTo>
                  <a:pt x="134556" y="109714"/>
                </a:lnTo>
                <a:cubicBezTo>
                  <a:pt x="134556" y="111831"/>
                  <a:pt x="132651" y="113947"/>
                  <a:pt x="129984" y="113947"/>
                </a:cubicBezTo>
                <a:cubicBezTo>
                  <a:pt x="127698" y="113947"/>
                  <a:pt x="125412" y="111831"/>
                  <a:pt x="125412" y="109714"/>
                </a:cubicBezTo>
                <a:lnTo>
                  <a:pt x="125412" y="83608"/>
                </a:lnTo>
                <a:cubicBezTo>
                  <a:pt x="125412" y="81492"/>
                  <a:pt x="127698" y="79375"/>
                  <a:pt x="129984" y="79375"/>
                </a:cubicBezTo>
                <a:close/>
                <a:moveTo>
                  <a:pt x="101599" y="79375"/>
                </a:moveTo>
                <a:cubicBezTo>
                  <a:pt x="104164" y="79375"/>
                  <a:pt x="105996" y="81523"/>
                  <a:pt x="105996" y="83671"/>
                </a:cubicBezTo>
                <a:lnTo>
                  <a:pt x="105996" y="158500"/>
                </a:lnTo>
                <a:cubicBezTo>
                  <a:pt x="105996" y="161006"/>
                  <a:pt x="104164" y="163154"/>
                  <a:pt x="101599" y="163154"/>
                </a:cubicBezTo>
                <a:cubicBezTo>
                  <a:pt x="98669" y="163154"/>
                  <a:pt x="96837" y="161006"/>
                  <a:pt x="96837" y="158500"/>
                </a:cubicBezTo>
                <a:lnTo>
                  <a:pt x="96837" y="83671"/>
                </a:lnTo>
                <a:cubicBezTo>
                  <a:pt x="96837" y="81523"/>
                  <a:pt x="98669" y="79375"/>
                  <a:pt x="101599" y="79375"/>
                </a:cubicBezTo>
                <a:close/>
                <a:moveTo>
                  <a:pt x="191469" y="61349"/>
                </a:moveTo>
                <a:lnTo>
                  <a:pt x="191469" y="176775"/>
                </a:lnTo>
                <a:lnTo>
                  <a:pt x="212294" y="176775"/>
                </a:lnTo>
                <a:lnTo>
                  <a:pt x="212294" y="68877"/>
                </a:lnTo>
                <a:cubicBezTo>
                  <a:pt x="212294" y="64575"/>
                  <a:pt x="209063" y="61349"/>
                  <a:pt x="204754" y="61349"/>
                </a:cubicBezTo>
                <a:lnTo>
                  <a:pt x="191469" y="61349"/>
                </a:lnTo>
                <a:close/>
                <a:moveTo>
                  <a:pt x="162027" y="61349"/>
                </a:moveTo>
                <a:lnTo>
                  <a:pt x="162027" y="176775"/>
                </a:lnTo>
                <a:lnTo>
                  <a:pt x="182493" y="176775"/>
                </a:lnTo>
                <a:lnTo>
                  <a:pt x="182493" y="61349"/>
                </a:lnTo>
                <a:lnTo>
                  <a:pt x="162027" y="61349"/>
                </a:lnTo>
                <a:close/>
                <a:moveTo>
                  <a:pt x="86269" y="61349"/>
                </a:moveTo>
                <a:cubicBezTo>
                  <a:pt x="82319" y="61349"/>
                  <a:pt x="79088" y="64575"/>
                  <a:pt x="79088" y="68877"/>
                </a:cubicBezTo>
                <a:lnTo>
                  <a:pt x="79088" y="176775"/>
                </a:lnTo>
                <a:lnTo>
                  <a:pt x="153051" y="176775"/>
                </a:lnTo>
                <a:lnTo>
                  <a:pt x="153051" y="61349"/>
                </a:lnTo>
                <a:lnTo>
                  <a:pt x="86269" y="61349"/>
                </a:lnTo>
                <a:close/>
                <a:moveTo>
                  <a:pt x="86269" y="52387"/>
                </a:moveTo>
                <a:lnTo>
                  <a:pt x="157360" y="52387"/>
                </a:lnTo>
                <a:lnTo>
                  <a:pt x="187161" y="52387"/>
                </a:lnTo>
                <a:lnTo>
                  <a:pt x="204754" y="52387"/>
                </a:lnTo>
                <a:cubicBezTo>
                  <a:pt x="213730" y="52387"/>
                  <a:pt x="221270" y="59915"/>
                  <a:pt x="221270" y="68877"/>
                </a:cubicBezTo>
                <a:lnTo>
                  <a:pt x="221270" y="140929"/>
                </a:lnTo>
                <a:lnTo>
                  <a:pt x="234555" y="140929"/>
                </a:lnTo>
                <a:cubicBezTo>
                  <a:pt x="246763" y="140929"/>
                  <a:pt x="256816" y="151324"/>
                  <a:pt x="256816" y="163512"/>
                </a:cubicBezTo>
                <a:cubicBezTo>
                  <a:pt x="256816" y="175700"/>
                  <a:pt x="246763" y="185379"/>
                  <a:pt x="234555" y="185379"/>
                </a:cubicBezTo>
                <a:lnTo>
                  <a:pt x="56827" y="185379"/>
                </a:lnTo>
                <a:cubicBezTo>
                  <a:pt x="44619" y="185379"/>
                  <a:pt x="34925" y="175700"/>
                  <a:pt x="34925" y="163512"/>
                </a:cubicBezTo>
                <a:cubicBezTo>
                  <a:pt x="34925" y="151324"/>
                  <a:pt x="44619" y="140929"/>
                  <a:pt x="56827" y="140929"/>
                </a:cubicBezTo>
                <a:lnTo>
                  <a:pt x="70111" y="140929"/>
                </a:lnTo>
                <a:lnTo>
                  <a:pt x="70111" y="68877"/>
                </a:lnTo>
                <a:cubicBezTo>
                  <a:pt x="70111" y="59915"/>
                  <a:pt x="77651" y="52387"/>
                  <a:pt x="86269" y="52387"/>
                </a:cubicBezTo>
                <a:close/>
                <a:moveTo>
                  <a:pt x="261493" y="23989"/>
                </a:moveTo>
                <a:cubicBezTo>
                  <a:pt x="263398" y="22225"/>
                  <a:pt x="266446" y="22225"/>
                  <a:pt x="268351" y="23989"/>
                </a:cubicBezTo>
                <a:cubicBezTo>
                  <a:pt x="269113" y="24694"/>
                  <a:pt x="269494" y="25753"/>
                  <a:pt x="269494" y="26811"/>
                </a:cubicBezTo>
                <a:cubicBezTo>
                  <a:pt x="269494" y="28222"/>
                  <a:pt x="269113" y="29281"/>
                  <a:pt x="268351" y="29986"/>
                </a:cubicBezTo>
                <a:cubicBezTo>
                  <a:pt x="267208" y="31044"/>
                  <a:pt x="266065" y="31397"/>
                  <a:pt x="264922" y="31397"/>
                </a:cubicBezTo>
                <a:cubicBezTo>
                  <a:pt x="263398" y="31397"/>
                  <a:pt x="262255" y="31044"/>
                  <a:pt x="261493" y="29986"/>
                </a:cubicBezTo>
                <a:cubicBezTo>
                  <a:pt x="260731" y="29281"/>
                  <a:pt x="260350" y="28222"/>
                  <a:pt x="260350" y="26811"/>
                </a:cubicBezTo>
                <a:cubicBezTo>
                  <a:pt x="260350" y="25753"/>
                  <a:pt x="260731" y="24694"/>
                  <a:pt x="261493" y="23989"/>
                </a:cubicBezTo>
                <a:close/>
                <a:moveTo>
                  <a:pt x="214249" y="23989"/>
                </a:moveTo>
                <a:cubicBezTo>
                  <a:pt x="215773" y="22225"/>
                  <a:pt x="218821" y="22225"/>
                  <a:pt x="220726" y="23989"/>
                </a:cubicBezTo>
                <a:cubicBezTo>
                  <a:pt x="221488" y="24694"/>
                  <a:pt x="221869" y="25753"/>
                  <a:pt x="221869" y="26811"/>
                </a:cubicBezTo>
                <a:cubicBezTo>
                  <a:pt x="221869" y="28222"/>
                  <a:pt x="221488" y="29281"/>
                  <a:pt x="220726" y="29986"/>
                </a:cubicBezTo>
                <a:cubicBezTo>
                  <a:pt x="219583" y="31044"/>
                  <a:pt x="218440" y="31397"/>
                  <a:pt x="217297" y="31397"/>
                </a:cubicBezTo>
                <a:cubicBezTo>
                  <a:pt x="216154" y="31397"/>
                  <a:pt x="214630" y="31044"/>
                  <a:pt x="214249" y="29986"/>
                </a:cubicBezTo>
                <a:cubicBezTo>
                  <a:pt x="213106" y="29281"/>
                  <a:pt x="212725" y="28222"/>
                  <a:pt x="212725" y="26811"/>
                </a:cubicBezTo>
                <a:cubicBezTo>
                  <a:pt x="212725" y="25753"/>
                  <a:pt x="213106" y="24694"/>
                  <a:pt x="214249" y="23989"/>
                </a:cubicBezTo>
                <a:close/>
                <a:moveTo>
                  <a:pt x="240933" y="23812"/>
                </a:moveTo>
                <a:cubicBezTo>
                  <a:pt x="243497" y="23812"/>
                  <a:pt x="245696" y="26010"/>
                  <a:pt x="245696" y="28208"/>
                </a:cubicBezTo>
                <a:cubicBezTo>
                  <a:pt x="245696" y="30773"/>
                  <a:pt x="243497" y="32971"/>
                  <a:pt x="240933" y="32971"/>
                </a:cubicBezTo>
                <a:cubicBezTo>
                  <a:pt x="238369" y="32971"/>
                  <a:pt x="236537" y="30773"/>
                  <a:pt x="236537" y="28208"/>
                </a:cubicBezTo>
                <a:cubicBezTo>
                  <a:pt x="236537" y="26010"/>
                  <a:pt x="238369" y="23812"/>
                  <a:pt x="240933" y="23812"/>
                </a:cubicBezTo>
                <a:close/>
                <a:moveTo>
                  <a:pt x="16535" y="8987"/>
                </a:moveTo>
                <a:cubicBezTo>
                  <a:pt x="12222" y="8987"/>
                  <a:pt x="8987" y="12222"/>
                  <a:pt x="8987" y="16176"/>
                </a:cubicBezTo>
                <a:lnTo>
                  <a:pt x="8987" y="213166"/>
                </a:lnTo>
                <a:lnTo>
                  <a:pt x="284341" y="213166"/>
                </a:lnTo>
                <a:lnTo>
                  <a:pt x="284341" y="16176"/>
                </a:lnTo>
                <a:cubicBezTo>
                  <a:pt x="284341" y="12222"/>
                  <a:pt x="281106" y="8987"/>
                  <a:pt x="277152" y="8987"/>
                </a:cubicBezTo>
                <a:lnTo>
                  <a:pt x="16535" y="8987"/>
                </a:lnTo>
                <a:close/>
                <a:moveTo>
                  <a:pt x="16535" y="0"/>
                </a:moveTo>
                <a:lnTo>
                  <a:pt x="277152" y="0"/>
                </a:lnTo>
                <a:cubicBezTo>
                  <a:pt x="286138" y="0"/>
                  <a:pt x="293328" y="7189"/>
                  <a:pt x="293328" y="16176"/>
                </a:cubicBezTo>
                <a:lnTo>
                  <a:pt x="293328" y="241564"/>
                </a:lnTo>
                <a:cubicBezTo>
                  <a:pt x="293328" y="250551"/>
                  <a:pt x="286138" y="257740"/>
                  <a:pt x="277152" y="257740"/>
                </a:cubicBezTo>
                <a:lnTo>
                  <a:pt x="204538" y="257740"/>
                </a:lnTo>
                <a:lnTo>
                  <a:pt x="204538" y="284341"/>
                </a:lnTo>
                <a:lnTo>
                  <a:pt x="235812" y="284341"/>
                </a:lnTo>
                <a:cubicBezTo>
                  <a:pt x="237969" y="284341"/>
                  <a:pt x="240126" y="286498"/>
                  <a:pt x="240126" y="289014"/>
                </a:cubicBezTo>
                <a:cubicBezTo>
                  <a:pt x="240126" y="291530"/>
                  <a:pt x="237969" y="293328"/>
                  <a:pt x="235812" y="293328"/>
                </a:cubicBezTo>
                <a:lnTo>
                  <a:pt x="57875" y="293328"/>
                </a:lnTo>
                <a:cubicBezTo>
                  <a:pt x="55358" y="293328"/>
                  <a:pt x="53561" y="291530"/>
                  <a:pt x="53561" y="289014"/>
                </a:cubicBezTo>
                <a:cubicBezTo>
                  <a:pt x="53561" y="286498"/>
                  <a:pt x="55358" y="284341"/>
                  <a:pt x="57875" y="284341"/>
                </a:cubicBezTo>
                <a:lnTo>
                  <a:pt x="89148" y="284341"/>
                </a:lnTo>
                <a:lnTo>
                  <a:pt x="89148" y="257740"/>
                </a:lnTo>
                <a:lnTo>
                  <a:pt x="16535" y="257740"/>
                </a:lnTo>
                <a:cubicBezTo>
                  <a:pt x="7549" y="257740"/>
                  <a:pt x="0" y="250551"/>
                  <a:pt x="0" y="241564"/>
                </a:cubicBezTo>
                <a:lnTo>
                  <a:pt x="0" y="16176"/>
                </a:lnTo>
                <a:cubicBezTo>
                  <a:pt x="0" y="7189"/>
                  <a:pt x="7549" y="0"/>
                  <a:pt x="16535" y="0"/>
                </a:cubicBezTo>
                <a:close/>
              </a:path>
            </a:pathLst>
          </a:custGeom>
          <a:solidFill>
            <a:schemeClr val="bg1"/>
          </a:solidFill>
          <a:ln>
            <a:noFill/>
          </a:ln>
        </p:spPr>
        <p:txBody>
          <a:bodyPr anchor="ctr"/>
          <a:lstStyle/>
          <a:p>
            <a:endParaRPr lang="en-US" sz="900"/>
          </a:p>
        </p:txBody>
      </p:sp>
      <p:sp>
        <p:nvSpPr>
          <p:cNvPr id="46" name="Freeform 35">
            <a:extLst>
              <a:ext uri="{FF2B5EF4-FFF2-40B4-BE49-F238E27FC236}">
                <a16:creationId xmlns:a16="http://schemas.microsoft.com/office/drawing/2014/main" id="{687375C7-0E58-2345-98BD-F237C14B0D22}"/>
              </a:ext>
            </a:extLst>
          </p:cNvPr>
          <p:cNvSpPr>
            <a:spLocks noChangeAspect="1"/>
          </p:cNvSpPr>
          <p:nvPr/>
        </p:nvSpPr>
        <p:spPr bwMode="auto">
          <a:xfrm>
            <a:off x="3464362" y="3349184"/>
            <a:ext cx="368433" cy="364700"/>
          </a:xfrm>
          <a:custGeom>
            <a:avLst/>
            <a:gdLst>
              <a:gd name="T0" fmla="*/ 2147483646 w 818"/>
              <a:gd name="T1" fmla="*/ 2147483646 h 817"/>
              <a:gd name="T2" fmla="*/ 2147483646 w 818"/>
              <a:gd name="T3" fmla="*/ 2147483646 h 817"/>
              <a:gd name="T4" fmla="*/ 2147483646 w 818"/>
              <a:gd name="T5" fmla="*/ 2147483646 h 817"/>
              <a:gd name="T6" fmla="*/ 2147483646 w 818"/>
              <a:gd name="T7" fmla="*/ 2147483646 h 817"/>
              <a:gd name="T8" fmla="*/ 2147483646 w 818"/>
              <a:gd name="T9" fmla="*/ 2147483646 h 817"/>
              <a:gd name="T10" fmla="*/ 2147483646 w 818"/>
              <a:gd name="T11" fmla="*/ 2147483646 h 817"/>
              <a:gd name="T12" fmla="*/ 2147483646 w 818"/>
              <a:gd name="T13" fmla="*/ 2147483646 h 817"/>
              <a:gd name="T14" fmla="*/ 2147483646 w 818"/>
              <a:gd name="T15" fmla="*/ 2147483646 h 817"/>
              <a:gd name="T16" fmla="*/ 2147483646 w 818"/>
              <a:gd name="T17" fmla="*/ 2147483646 h 817"/>
              <a:gd name="T18" fmla="*/ 2147483646 w 818"/>
              <a:gd name="T19" fmla="*/ 2147483646 h 817"/>
              <a:gd name="T20" fmla="*/ 2147483646 w 818"/>
              <a:gd name="T21" fmla="*/ 2147483646 h 817"/>
              <a:gd name="T22" fmla="*/ 2147483646 w 818"/>
              <a:gd name="T23" fmla="*/ 2147483646 h 817"/>
              <a:gd name="T24" fmla="*/ 2147483646 w 818"/>
              <a:gd name="T25" fmla="*/ 2147483646 h 817"/>
              <a:gd name="T26" fmla="*/ 2147483646 w 818"/>
              <a:gd name="T27" fmla="*/ 2147483646 h 817"/>
              <a:gd name="T28" fmla="*/ 2147483646 w 818"/>
              <a:gd name="T29" fmla="*/ 2147483646 h 817"/>
              <a:gd name="T30" fmla="*/ 2147483646 w 818"/>
              <a:gd name="T31" fmla="*/ 2147483646 h 817"/>
              <a:gd name="T32" fmla="*/ 2147483646 w 818"/>
              <a:gd name="T33" fmla="*/ 2147483646 h 817"/>
              <a:gd name="T34" fmla="*/ 2147483646 w 818"/>
              <a:gd name="T35" fmla="*/ 2147483646 h 817"/>
              <a:gd name="T36" fmla="*/ 2147483646 w 818"/>
              <a:gd name="T37" fmla="*/ 2147483646 h 817"/>
              <a:gd name="T38" fmla="*/ 2147483646 w 818"/>
              <a:gd name="T39" fmla="*/ 2147483646 h 817"/>
              <a:gd name="T40" fmla="*/ 2147483646 w 818"/>
              <a:gd name="T41" fmla="*/ 2147483646 h 817"/>
              <a:gd name="T42" fmla="*/ 2147483646 w 818"/>
              <a:gd name="T43" fmla="*/ 2147483646 h 817"/>
              <a:gd name="T44" fmla="*/ 2147483646 w 818"/>
              <a:gd name="T45" fmla="*/ 2147483646 h 817"/>
              <a:gd name="T46" fmla="*/ 2147483646 w 818"/>
              <a:gd name="T47" fmla="*/ 2147483646 h 817"/>
              <a:gd name="T48" fmla="*/ 2147483646 w 818"/>
              <a:gd name="T49" fmla="*/ 2147483646 h 817"/>
              <a:gd name="T50" fmla="*/ 2147483646 w 818"/>
              <a:gd name="T51" fmla="*/ 2147483646 h 817"/>
              <a:gd name="T52" fmla="*/ 2147483646 w 818"/>
              <a:gd name="T53" fmla="*/ 2147483646 h 817"/>
              <a:gd name="T54" fmla="*/ 2147483646 w 818"/>
              <a:gd name="T55" fmla="*/ 2147483646 h 817"/>
              <a:gd name="T56" fmla="*/ 2147483646 w 818"/>
              <a:gd name="T57" fmla="*/ 2147483646 h 817"/>
              <a:gd name="T58" fmla="*/ 2147483646 w 818"/>
              <a:gd name="T59" fmla="*/ 2147483646 h 817"/>
              <a:gd name="T60" fmla="*/ 2147483646 w 818"/>
              <a:gd name="T61" fmla="*/ 2147483646 h 817"/>
              <a:gd name="T62" fmla="*/ 2147483646 w 818"/>
              <a:gd name="T63" fmla="*/ 2147483646 h 817"/>
              <a:gd name="T64" fmla="*/ 2147483646 w 818"/>
              <a:gd name="T65" fmla="*/ 2147483646 h 817"/>
              <a:gd name="T66" fmla="*/ 2147483646 w 818"/>
              <a:gd name="T67" fmla="*/ 2147483646 h 817"/>
              <a:gd name="T68" fmla="*/ 2147483646 w 818"/>
              <a:gd name="T69" fmla="*/ 2147483646 h 817"/>
              <a:gd name="T70" fmla="*/ 2147483646 w 818"/>
              <a:gd name="T71" fmla="*/ 2147483646 h 817"/>
              <a:gd name="T72" fmla="*/ 2147483646 w 818"/>
              <a:gd name="T73" fmla="*/ 2147483646 h 817"/>
              <a:gd name="T74" fmla="*/ 2147483646 w 818"/>
              <a:gd name="T75" fmla="*/ 2147483646 h 817"/>
              <a:gd name="T76" fmla="*/ 2147483646 w 818"/>
              <a:gd name="T77" fmla="*/ 2147483646 h 817"/>
              <a:gd name="T78" fmla="*/ 2147483646 w 818"/>
              <a:gd name="T79" fmla="*/ 2147483646 h 817"/>
              <a:gd name="T80" fmla="*/ 2147483646 w 818"/>
              <a:gd name="T81" fmla="*/ 2147483646 h 817"/>
              <a:gd name="T82" fmla="*/ 2147483646 w 818"/>
              <a:gd name="T83" fmla="*/ 0 h 817"/>
              <a:gd name="T84" fmla="*/ 2147483646 w 818"/>
              <a:gd name="T85" fmla="*/ 0 h 817"/>
              <a:gd name="T86" fmla="*/ 0 w 818"/>
              <a:gd name="T87" fmla="*/ 2147483646 h 817"/>
              <a:gd name="T88" fmla="*/ 2147483646 w 818"/>
              <a:gd name="T89" fmla="*/ 2147483646 h 817"/>
              <a:gd name="T90" fmla="*/ 2147483646 w 818"/>
              <a:gd name="T91" fmla="*/ 2147483646 h 817"/>
              <a:gd name="T92" fmla="*/ 2147483646 w 818"/>
              <a:gd name="T93" fmla="*/ 2147483646 h 817"/>
              <a:gd name="T94" fmla="*/ 2147483646 w 818"/>
              <a:gd name="T95" fmla="*/ 2147483646 h 817"/>
              <a:gd name="T96" fmla="*/ 2147483646 w 818"/>
              <a:gd name="T97" fmla="*/ 2147483646 h 817"/>
              <a:gd name="T98" fmla="*/ 2147483646 w 818"/>
              <a:gd name="T99" fmla="*/ 2147483646 h 817"/>
              <a:gd name="T100" fmla="*/ 2147483646 w 818"/>
              <a:gd name="T101" fmla="*/ 2147483646 h 817"/>
              <a:gd name="T102" fmla="*/ 2147483646 w 818"/>
              <a:gd name="T103" fmla="*/ 2147483646 h 817"/>
              <a:gd name="T104" fmla="*/ 2147483646 w 818"/>
              <a:gd name="T105" fmla="*/ 2147483646 h 817"/>
              <a:gd name="T106" fmla="*/ 2147483646 w 818"/>
              <a:gd name="T107" fmla="*/ 2147483646 h 817"/>
              <a:gd name="T108" fmla="*/ 2147483646 w 818"/>
              <a:gd name="T109" fmla="*/ 0 h 8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18" h="817">
                <a:moveTo>
                  <a:pt x="588" y="572"/>
                </a:moveTo>
                <a:lnTo>
                  <a:pt x="527" y="395"/>
                </a:lnTo>
                <a:lnTo>
                  <a:pt x="704" y="456"/>
                </a:lnTo>
                <a:lnTo>
                  <a:pt x="628" y="489"/>
                </a:lnTo>
                <a:cubicBezTo>
                  <a:pt x="625" y="491"/>
                  <a:pt x="623" y="493"/>
                  <a:pt x="622" y="496"/>
                </a:cubicBezTo>
                <a:lnTo>
                  <a:pt x="588" y="572"/>
                </a:lnTo>
                <a:close/>
                <a:moveTo>
                  <a:pt x="792" y="593"/>
                </a:moveTo>
                <a:lnTo>
                  <a:pt x="606" y="593"/>
                </a:lnTo>
                <a:lnTo>
                  <a:pt x="643" y="510"/>
                </a:lnTo>
                <a:lnTo>
                  <a:pt x="743" y="465"/>
                </a:lnTo>
                <a:cubicBezTo>
                  <a:pt x="748" y="464"/>
                  <a:pt x="751" y="459"/>
                  <a:pt x="750" y="454"/>
                </a:cubicBezTo>
                <a:cubicBezTo>
                  <a:pt x="750" y="449"/>
                  <a:pt x="747" y="444"/>
                  <a:pt x="742" y="442"/>
                </a:cubicBezTo>
                <a:lnTo>
                  <a:pt x="586" y="389"/>
                </a:lnTo>
                <a:lnTo>
                  <a:pt x="586" y="316"/>
                </a:lnTo>
                <a:cubicBezTo>
                  <a:pt x="586" y="310"/>
                  <a:pt x="580" y="304"/>
                  <a:pt x="573" y="304"/>
                </a:cubicBezTo>
                <a:cubicBezTo>
                  <a:pt x="567" y="304"/>
                  <a:pt x="561" y="310"/>
                  <a:pt x="561" y="316"/>
                </a:cubicBezTo>
                <a:lnTo>
                  <a:pt x="561" y="380"/>
                </a:lnTo>
                <a:lnTo>
                  <a:pt x="511" y="363"/>
                </a:lnTo>
                <a:cubicBezTo>
                  <a:pt x="507" y="362"/>
                  <a:pt x="502" y="363"/>
                  <a:pt x="498" y="367"/>
                </a:cubicBezTo>
                <a:cubicBezTo>
                  <a:pt x="495" y="369"/>
                  <a:pt x="494" y="375"/>
                  <a:pt x="495" y="379"/>
                </a:cubicBezTo>
                <a:lnTo>
                  <a:pt x="524" y="462"/>
                </a:lnTo>
                <a:lnTo>
                  <a:pt x="256" y="462"/>
                </a:lnTo>
                <a:lnTo>
                  <a:pt x="256" y="157"/>
                </a:lnTo>
                <a:lnTo>
                  <a:pt x="561" y="157"/>
                </a:lnTo>
                <a:lnTo>
                  <a:pt x="561" y="220"/>
                </a:lnTo>
                <a:cubicBezTo>
                  <a:pt x="540" y="240"/>
                  <a:pt x="435" y="346"/>
                  <a:pt x="404" y="377"/>
                </a:cubicBezTo>
                <a:lnTo>
                  <a:pt x="327" y="300"/>
                </a:lnTo>
                <a:cubicBezTo>
                  <a:pt x="322" y="296"/>
                  <a:pt x="314" y="296"/>
                  <a:pt x="309" y="300"/>
                </a:cubicBezTo>
                <a:cubicBezTo>
                  <a:pt x="305" y="305"/>
                  <a:pt x="305" y="313"/>
                  <a:pt x="309" y="318"/>
                </a:cubicBezTo>
                <a:lnTo>
                  <a:pt x="395" y="404"/>
                </a:lnTo>
                <a:cubicBezTo>
                  <a:pt x="400" y="408"/>
                  <a:pt x="408" y="408"/>
                  <a:pt x="413" y="404"/>
                </a:cubicBezTo>
                <a:cubicBezTo>
                  <a:pt x="586" y="230"/>
                  <a:pt x="586" y="230"/>
                  <a:pt x="586" y="224"/>
                </a:cubicBezTo>
                <a:lnTo>
                  <a:pt x="586" y="144"/>
                </a:lnTo>
                <a:cubicBezTo>
                  <a:pt x="586" y="138"/>
                  <a:pt x="580" y="132"/>
                  <a:pt x="573" y="132"/>
                </a:cubicBezTo>
                <a:lnTo>
                  <a:pt x="244" y="132"/>
                </a:lnTo>
                <a:cubicBezTo>
                  <a:pt x="237" y="132"/>
                  <a:pt x="231" y="138"/>
                  <a:pt x="231" y="144"/>
                </a:cubicBezTo>
                <a:lnTo>
                  <a:pt x="231" y="474"/>
                </a:lnTo>
                <a:cubicBezTo>
                  <a:pt x="231" y="480"/>
                  <a:pt x="237" y="487"/>
                  <a:pt x="244" y="487"/>
                </a:cubicBezTo>
                <a:lnTo>
                  <a:pt x="532" y="487"/>
                </a:lnTo>
                <a:lnTo>
                  <a:pt x="575" y="610"/>
                </a:lnTo>
                <a:cubicBezTo>
                  <a:pt x="576" y="615"/>
                  <a:pt x="581" y="618"/>
                  <a:pt x="586" y="618"/>
                </a:cubicBezTo>
                <a:lnTo>
                  <a:pt x="792" y="618"/>
                </a:lnTo>
                <a:lnTo>
                  <a:pt x="792" y="656"/>
                </a:lnTo>
                <a:cubicBezTo>
                  <a:pt x="792" y="676"/>
                  <a:pt x="775" y="692"/>
                  <a:pt x="754" y="692"/>
                </a:cubicBezTo>
                <a:lnTo>
                  <a:pt x="63" y="692"/>
                </a:lnTo>
                <a:cubicBezTo>
                  <a:pt x="42" y="692"/>
                  <a:pt x="25" y="676"/>
                  <a:pt x="25" y="656"/>
                </a:cubicBezTo>
                <a:lnTo>
                  <a:pt x="25" y="618"/>
                </a:lnTo>
                <a:lnTo>
                  <a:pt x="521" y="618"/>
                </a:lnTo>
                <a:cubicBezTo>
                  <a:pt x="527" y="618"/>
                  <a:pt x="533" y="613"/>
                  <a:pt x="533" y="606"/>
                </a:cubicBezTo>
                <a:cubicBezTo>
                  <a:pt x="533" y="599"/>
                  <a:pt x="527" y="593"/>
                  <a:pt x="521" y="593"/>
                </a:cubicBezTo>
                <a:lnTo>
                  <a:pt x="25" y="593"/>
                </a:lnTo>
                <a:lnTo>
                  <a:pt x="25" y="62"/>
                </a:lnTo>
                <a:cubicBezTo>
                  <a:pt x="25" y="41"/>
                  <a:pt x="42" y="25"/>
                  <a:pt x="63" y="25"/>
                </a:cubicBezTo>
                <a:lnTo>
                  <a:pt x="754" y="25"/>
                </a:lnTo>
                <a:cubicBezTo>
                  <a:pt x="775" y="25"/>
                  <a:pt x="792" y="41"/>
                  <a:pt x="792" y="62"/>
                </a:cubicBezTo>
                <a:lnTo>
                  <a:pt x="792" y="593"/>
                </a:lnTo>
                <a:close/>
                <a:moveTo>
                  <a:pt x="544" y="791"/>
                </a:moveTo>
                <a:lnTo>
                  <a:pt x="272" y="791"/>
                </a:lnTo>
                <a:lnTo>
                  <a:pt x="272" y="717"/>
                </a:lnTo>
                <a:lnTo>
                  <a:pt x="544" y="717"/>
                </a:lnTo>
                <a:lnTo>
                  <a:pt x="544" y="791"/>
                </a:lnTo>
                <a:close/>
                <a:moveTo>
                  <a:pt x="754" y="0"/>
                </a:moveTo>
                <a:lnTo>
                  <a:pt x="63" y="0"/>
                </a:lnTo>
                <a:cubicBezTo>
                  <a:pt x="28" y="0"/>
                  <a:pt x="0" y="28"/>
                  <a:pt x="0" y="62"/>
                </a:cubicBezTo>
                <a:lnTo>
                  <a:pt x="0" y="656"/>
                </a:lnTo>
                <a:cubicBezTo>
                  <a:pt x="0" y="690"/>
                  <a:pt x="28" y="717"/>
                  <a:pt x="63" y="717"/>
                </a:cubicBezTo>
                <a:lnTo>
                  <a:pt x="248" y="717"/>
                </a:lnTo>
                <a:lnTo>
                  <a:pt x="248" y="791"/>
                </a:lnTo>
                <a:lnTo>
                  <a:pt x="161" y="791"/>
                </a:lnTo>
                <a:cubicBezTo>
                  <a:pt x="154" y="791"/>
                  <a:pt x="149" y="797"/>
                  <a:pt x="149" y="804"/>
                </a:cubicBezTo>
                <a:cubicBezTo>
                  <a:pt x="149" y="811"/>
                  <a:pt x="154" y="816"/>
                  <a:pt x="161" y="816"/>
                </a:cubicBezTo>
                <a:lnTo>
                  <a:pt x="656" y="816"/>
                </a:lnTo>
                <a:cubicBezTo>
                  <a:pt x="663" y="816"/>
                  <a:pt x="668" y="811"/>
                  <a:pt x="668" y="804"/>
                </a:cubicBezTo>
                <a:cubicBezTo>
                  <a:pt x="668" y="797"/>
                  <a:pt x="663" y="791"/>
                  <a:pt x="656" y="791"/>
                </a:cubicBezTo>
                <a:lnTo>
                  <a:pt x="569" y="791"/>
                </a:lnTo>
                <a:lnTo>
                  <a:pt x="569" y="717"/>
                </a:lnTo>
                <a:lnTo>
                  <a:pt x="754" y="717"/>
                </a:lnTo>
                <a:cubicBezTo>
                  <a:pt x="788" y="717"/>
                  <a:pt x="817" y="690"/>
                  <a:pt x="817" y="656"/>
                </a:cubicBezTo>
                <a:lnTo>
                  <a:pt x="817" y="62"/>
                </a:lnTo>
                <a:cubicBezTo>
                  <a:pt x="817" y="28"/>
                  <a:pt x="788" y="0"/>
                  <a:pt x="754" y="0"/>
                </a:cubicBezTo>
                <a:close/>
              </a:path>
            </a:pathLst>
          </a:custGeom>
          <a:solidFill>
            <a:schemeClr val="bg1"/>
          </a:solidFill>
          <a:ln>
            <a:noFill/>
          </a:ln>
        </p:spPr>
        <p:txBody>
          <a:bodyPr wrap="none" anchor="ctr"/>
          <a:lstStyle/>
          <a:p>
            <a:endParaRPr lang="en-US" sz="900"/>
          </a:p>
        </p:txBody>
      </p:sp>
      <p:sp>
        <p:nvSpPr>
          <p:cNvPr id="65" name="TextBox 64">
            <a:extLst>
              <a:ext uri="{FF2B5EF4-FFF2-40B4-BE49-F238E27FC236}">
                <a16:creationId xmlns:a16="http://schemas.microsoft.com/office/drawing/2014/main" id="{A6B3BF6F-020C-4C66-8A62-87A4509FDC01}"/>
              </a:ext>
            </a:extLst>
          </p:cNvPr>
          <p:cNvSpPr txBox="1"/>
          <p:nvPr/>
        </p:nvSpPr>
        <p:spPr>
          <a:xfrm>
            <a:off x="599969" y="3249826"/>
            <a:ext cx="2922115" cy="1015663"/>
          </a:xfrm>
          <a:prstGeom prst="rect">
            <a:avLst/>
          </a:prstGeom>
          <a:noFill/>
        </p:spPr>
        <p:txBody>
          <a:bodyPr wrap="square" rtlCol="0" anchor="b">
            <a:spAutoFit/>
          </a:bodyPr>
          <a:lstStyle/>
          <a:p>
            <a:pPr algn="just" defTabSz="914400"/>
            <a:r>
              <a:rPr lang="en-US" sz="3000" b="1" spc="-150" dirty="0">
                <a:solidFill>
                  <a:schemeClr val="accent4">
                    <a:lumMod val="75000"/>
                  </a:schemeClr>
                </a:solidFill>
                <a:latin typeface="Perpetua" panose="02020502060401020303" pitchFamily="18" charset="0"/>
                <a:cs typeface="Poppins" panose="00000500000000000000" pitchFamily="2" charset="0"/>
              </a:rPr>
              <a:t>STAKEHOLDERS’ PERCEPTION</a:t>
            </a:r>
          </a:p>
        </p:txBody>
      </p:sp>
      <p:sp>
        <p:nvSpPr>
          <p:cNvPr id="66" name="Arc 65">
            <a:extLst>
              <a:ext uri="{FF2B5EF4-FFF2-40B4-BE49-F238E27FC236}">
                <a16:creationId xmlns:a16="http://schemas.microsoft.com/office/drawing/2014/main" id="{8EA8495E-E1EF-DE41-8F91-B1ADDFD33403}"/>
              </a:ext>
            </a:extLst>
          </p:cNvPr>
          <p:cNvSpPr/>
          <p:nvPr/>
        </p:nvSpPr>
        <p:spPr>
          <a:xfrm>
            <a:off x="-419796" y="1602065"/>
            <a:ext cx="4159057" cy="4159057"/>
          </a:xfrm>
          <a:prstGeom prst="arc">
            <a:avLst>
              <a:gd name="adj1" fmla="val 16200000"/>
              <a:gd name="adj2" fmla="val 5453292"/>
            </a:avLst>
          </a:prstGeom>
          <a:ln w="38100" cap="rnd">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dirty="0">
              <a:latin typeface="Lato Light" panose="020F0502020204030203" pitchFamily="34" charset="0"/>
            </a:endParaRPr>
          </a:p>
        </p:txBody>
      </p:sp>
      <p:sp>
        <p:nvSpPr>
          <p:cNvPr id="67" name="Freeform 66">
            <a:extLst>
              <a:ext uri="{FF2B5EF4-FFF2-40B4-BE49-F238E27FC236}">
                <a16:creationId xmlns:a16="http://schemas.microsoft.com/office/drawing/2014/main" id="{AB92C6F7-B741-7246-A54B-50DD0DA4B70B}"/>
              </a:ext>
            </a:extLst>
          </p:cNvPr>
          <p:cNvSpPr/>
          <p:nvPr/>
        </p:nvSpPr>
        <p:spPr>
          <a:xfrm>
            <a:off x="1649055" y="1866289"/>
            <a:ext cx="1815306" cy="3630611"/>
          </a:xfrm>
          <a:custGeom>
            <a:avLst/>
            <a:gdLst>
              <a:gd name="connsiteX0" fmla="*/ 0 w 4613275"/>
              <a:gd name="connsiteY0" fmla="*/ 0 h 9226550"/>
              <a:gd name="connsiteX1" fmla="*/ 4613275 w 4613275"/>
              <a:gd name="connsiteY1" fmla="*/ 4613275 h 9226550"/>
              <a:gd name="connsiteX2" fmla="*/ 0 w 4613275"/>
              <a:gd name="connsiteY2" fmla="*/ 9226550 h 9226550"/>
              <a:gd name="connsiteX3" fmla="*/ 0 w 4613275"/>
              <a:gd name="connsiteY3" fmla="*/ 8926779 h 9226550"/>
              <a:gd name="connsiteX4" fmla="*/ 4313504 w 4613275"/>
              <a:gd name="connsiteY4" fmla="*/ 4613275 h 9226550"/>
              <a:gd name="connsiteX5" fmla="*/ 0 w 4613275"/>
              <a:gd name="connsiteY5" fmla="*/ 299771 h 922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3275" h="9226550">
                <a:moveTo>
                  <a:pt x="0" y="0"/>
                </a:moveTo>
                <a:cubicBezTo>
                  <a:pt x="2547841" y="0"/>
                  <a:pt x="4613275" y="2065434"/>
                  <a:pt x="4613275" y="4613275"/>
                </a:cubicBezTo>
                <a:cubicBezTo>
                  <a:pt x="4613275" y="7161116"/>
                  <a:pt x="2547841" y="9226550"/>
                  <a:pt x="0" y="9226550"/>
                </a:cubicBezTo>
                <a:lnTo>
                  <a:pt x="0" y="8926779"/>
                </a:lnTo>
                <a:cubicBezTo>
                  <a:pt x="2382282" y="8926779"/>
                  <a:pt x="4313504" y="6995557"/>
                  <a:pt x="4313504" y="4613275"/>
                </a:cubicBezTo>
                <a:cubicBezTo>
                  <a:pt x="4313504" y="2230993"/>
                  <a:pt x="2382282" y="299771"/>
                  <a:pt x="0" y="299771"/>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Lato Light" panose="020F0502020204030203" pitchFamily="34" charset="0"/>
            </a:endParaRPr>
          </a:p>
        </p:txBody>
      </p:sp>
      <p:sp>
        <p:nvSpPr>
          <p:cNvPr id="68" name="Oval 67">
            <a:extLst>
              <a:ext uri="{FF2B5EF4-FFF2-40B4-BE49-F238E27FC236}">
                <a16:creationId xmlns:a16="http://schemas.microsoft.com/office/drawing/2014/main" id="{30BEF143-5844-AB44-AC91-1DC6E3E19539}"/>
              </a:ext>
            </a:extLst>
          </p:cNvPr>
          <p:cNvSpPr>
            <a:spLocks noChangeAspect="1"/>
          </p:cNvSpPr>
          <p:nvPr/>
        </p:nvSpPr>
        <p:spPr>
          <a:xfrm>
            <a:off x="3296237" y="3620143"/>
            <a:ext cx="228600" cy="228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69" name="Oval 68">
            <a:extLst>
              <a:ext uri="{FF2B5EF4-FFF2-40B4-BE49-F238E27FC236}">
                <a16:creationId xmlns:a16="http://schemas.microsoft.com/office/drawing/2014/main" id="{2661C319-4AFF-F84E-8C5E-01F867E1B4E9}"/>
              </a:ext>
            </a:extLst>
          </p:cNvPr>
          <p:cNvSpPr>
            <a:spLocks noChangeAspect="1"/>
          </p:cNvSpPr>
          <p:nvPr/>
        </p:nvSpPr>
        <p:spPr>
          <a:xfrm>
            <a:off x="2176097" y="1990622"/>
            <a:ext cx="228600" cy="228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70" name="Oval 69">
            <a:extLst>
              <a:ext uri="{FF2B5EF4-FFF2-40B4-BE49-F238E27FC236}">
                <a16:creationId xmlns:a16="http://schemas.microsoft.com/office/drawing/2014/main" id="{FC3B75E2-012A-B947-8478-B54A2A7D6A9F}"/>
              </a:ext>
            </a:extLst>
          </p:cNvPr>
          <p:cNvSpPr>
            <a:spLocks noChangeAspect="1"/>
          </p:cNvSpPr>
          <p:nvPr/>
        </p:nvSpPr>
        <p:spPr>
          <a:xfrm>
            <a:off x="2176097" y="5240877"/>
            <a:ext cx="228600" cy="228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71" name="Oval 70">
            <a:extLst>
              <a:ext uri="{FF2B5EF4-FFF2-40B4-BE49-F238E27FC236}">
                <a16:creationId xmlns:a16="http://schemas.microsoft.com/office/drawing/2014/main" id="{ABDB2C88-D278-F54D-98E4-BA83B7549441}"/>
              </a:ext>
            </a:extLst>
          </p:cNvPr>
          <p:cNvSpPr>
            <a:spLocks noChangeAspect="1"/>
          </p:cNvSpPr>
          <p:nvPr/>
        </p:nvSpPr>
        <p:spPr>
          <a:xfrm>
            <a:off x="2971477" y="4655450"/>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72" name="Oval 71">
            <a:extLst>
              <a:ext uri="{FF2B5EF4-FFF2-40B4-BE49-F238E27FC236}">
                <a16:creationId xmlns:a16="http://schemas.microsoft.com/office/drawing/2014/main" id="{5DA389BA-4CE0-6249-BD6C-D3FB48F90415}"/>
              </a:ext>
            </a:extLst>
          </p:cNvPr>
          <p:cNvSpPr>
            <a:spLocks noChangeAspect="1"/>
          </p:cNvSpPr>
          <p:nvPr/>
        </p:nvSpPr>
        <p:spPr>
          <a:xfrm>
            <a:off x="2971477" y="2603383"/>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 name="Slide Number Placeholder 1">
            <a:extLst>
              <a:ext uri="{FF2B5EF4-FFF2-40B4-BE49-F238E27FC236}">
                <a16:creationId xmlns:a16="http://schemas.microsoft.com/office/drawing/2014/main" id="{848B08B6-84BD-3384-197A-D43D8F43F287}"/>
              </a:ext>
            </a:extLst>
          </p:cNvPr>
          <p:cNvSpPr>
            <a:spLocks noGrp="1"/>
          </p:cNvSpPr>
          <p:nvPr>
            <p:ph type="sldNum" sz="quarter" idx="12"/>
          </p:nvPr>
        </p:nvSpPr>
        <p:spPr/>
        <p:txBody>
          <a:bodyPr/>
          <a:lstStyle/>
          <a:p>
            <a:pPr>
              <a:defRPr/>
            </a:pPr>
            <a:fld id="{E9E54798-F86D-41A3-B82E-3E0A7199418F}" type="slidenum">
              <a:rPr lang="en-GB" smtClean="0"/>
              <a:pPr>
                <a:defRPr/>
              </a:pPr>
              <a:t>44</a:t>
            </a:fld>
            <a:endParaRPr lang="en-GB" dirty="0"/>
          </a:p>
        </p:txBody>
      </p:sp>
    </p:spTree>
    <p:extLst>
      <p:ext uri="{BB962C8B-B14F-4D97-AF65-F5344CB8AC3E}">
        <p14:creationId xmlns:p14="http://schemas.microsoft.com/office/powerpoint/2010/main" val="1421970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C369E-DA0F-9405-011E-A98B1B3A95F2}"/>
              </a:ext>
            </a:extLst>
          </p:cNvPr>
          <p:cNvSpPr>
            <a:spLocks noGrp="1"/>
          </p:cNvSpPr>
          <p:nvPr>
            <p:ph type="title"/>
          </p:nvPr>
        </p:nvSpPr>
        <p:spPr>
          <a:xfrm>
            <a:off x="1469036" y="269045"/>
            <a:ext cx="10151329" cy="765276"/>
          </a:xfrm>
        </p:spPr>
        <p:txBody>
          <a:bodyPr>
            <a:normAutofit/>
          </a:bodyPr>
          <a:lstStyle/>
          <a:p>
            <a:r>
              <a:rPr lang="en-US" dirty="0">
                <a:solidFill>
                  <a:schemeClr val="tx1"/>
                </a:solidFill>
                <a:latin typeface="Aharoni" panose="02010803020104030203" pitchFamily="2" charset="-79"/>
                <a:cs typeface="Aharoni" panose="02010803020104030203" pitchFamily="2" charset="-79"/>
              </a:rPr>
              <a:t>Summary</a:t>
            </a:r>
            <a:r>
              <a:rPr lang="en-US" dirty="0">
                <a:latin typeface="Aharoni" panose="02010803020104030203" pitchFamily="2" charset="-79"/>
                <a:cs typeface="Aharoni" panose="02010803020104030203" pitchFamily="2" charset="-79"/>
              </a:rPr>
              <a:t> </a:t>
            </a:r>
            <a:endParaRPr lang="en-GB" dirty="0">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9A25C53D-6FAB-51B3-1597-7D2B5D17F726}"/>
              </a:ext>
            </a:extLst>
          </p:cNvPr>
          <p:cNvSpPr>
            <a:spLocks noGrp="1"/>
          </p:cNvSpPr>
          <p:nvPr>
            <p:ph idx="1"/>
          </p:nvPr>
        </p:nvSpPr>
        <p:spPr>
          <a:xfrm>
            <a:off x="674557" y="1214203"/>
            <a:ext cx="10912839" cy="5374752"/>
          </a:xfrm>
        </p:spPr>
        <p:txBody>
          <a:bodyPr>
            <a:normAutofit/>
          </a:bodyPr>
          <a:lstStyle/>
          <a:p>
            <a:r>
              <a:rPr lang="en-US" sz="2400" dirty="0">
                <a:solidFill>
                  <a:schemeClr val="tx1"/>
                </a:solidFill>
                <a:effectLst/>
                <a:latin typeface="Times New Roman" panose="02020603050405020304" pitchFamily="18" charset="0"/>
                <a:ea typeface="Calibri" panose="020F0502020204030204" pitchFamily="34" charset="0"/>
              </a:rPr>
              <a:t>The number of </a:t>
            </a:r>
            <a:r>
              <a:rPr lang="en-US" sz="2400" dirty="0">
                <a:solidFill>
                  <a:srgbClr val="FF0000"/>
                </a:solidFill>
                <a:effectLst/>
                <a:latin typeface="Times New Roman" panose="02020603050405020304" pitchFamily="18" charset="0"/>
                <a:ea typeface="Calibri" panose="020F0502020204030204" pitchFamily="34" charset="0"/>
              </a:rPr>
              <a:t>appointed ministers </a:t>
            </a:r>
            <a:r>
              <a:rPr lang="en-US" sz="2400" dirty="0">
                <a:solidFill>
                  <a:schemeClr val="tx1"/>
                </a:solidFill>
                <a:effectLst/>
                <a:latin typeface="Times New Roman" panose="02020603050405020304" pitchFamily="18" charset="0"/>
                <a:ea typeface="Calibri" panose="020F0502020204030204" pitchFamily="34" charset="0"/>
              </a:rPr>
              <a:t>has never </a:t>
            </a:r>
            <a:r>
              <a:rPr lang="en-US" sz="2400" dirty="0">
                <a:solidFill>
                  <a:srgbClr val="FF0000"/>
                </a:solidFill>
                <a:effectLst/>
                <a:latin typeface="Times New Roman" panose="02020603050405020304" pitchFamily="18" charset="0"/>
                <a:ea typeface="Calibri" panose="020F0502020204030204" pitchFamily="34" charset="0"/>
              </a:rPr>
              <a:t>exceeded 50 </a:t>
            </a:r>
            <a:r>
              <a:rPr lang="en-US" sz="2400" dirty="0">
                <a:solidFill>
                  <a:schemeClr val="tx1"/>
                </a:solidFill>
                <a:effectLst/>
                <a:latin typeface="Times New Roman" panose="02020603050405020304" pitchFamily="18" charset="0"/>
                <a:ea typeface="Calibri" panose="020F0502020204030204" pitchFamily="34" charset="0"/>
              </a:rPr>
              <a:t>across the various regimes since 1999.</a:t>
            </a:r>
          </a:p>
          <a:p>
            <a:pPr marL="34290" indent="0">
              <a:buNone/>
            </a:pPr>
            <a:r>
              <a:rPr lang="en-US" sz="2400" dirty="0">
                <a:solidFill>
                  <a:schemeClr val="tx1"/>
                </a:solidFill>
                <a:effectLst/>
                <a:latin typeface="Times New Roman" panose="02020603050405020304" pitchFamily="18" charset="0"/>
                <a:ea typeface="Calibri" panose="020F0502020204030204" pitchFamily="34" charset="0"/>
              </a:rPr>
              <a:t> </a:t>
            </a:r>
            <a:endParaRPr lang="en-US" sz="2400" dirty="0">
              <a:solidFill>
                <a:schemeClr val="tx1"/>
              </a:solidFill>
              <a:latin typeface="Times New Roman" panose="02020603050405020304" pitchFamily="18" charset="0"/>
              <a:ea typeface="Calibri" panose="020F0502020204030204" pitchFamily="34" charset="0"/>
            </a:endParaRPr>
          </a:p>
          <a:p>
            <a:r>
              <a:rPr lang="en-US" sz="2400" dirty="0">
                <a:solidFill>
                  <a:schemeClr val="tx1"/>
                </a:solidFill>
                <a:effectLst/>
                <a:latin typeface="Times New Roman" panose="02020603050405020304" pitchFamily="18" charset="0"/>
                <a:ea typeface="Calibri" panose="020F0502020204030204" pitchFamily="34" charset="0"/>
              </a:rPr>
              <a:t>The </a:t>
            </a:r>
            <a:r>
              <a:rPr lang="en-US" sz="2400" dirty="0">
                <a:solidFill>
                  <a:srgbClr val="FF0000"/>
                </a:solidFill>
                <a:effectLst/>
                <a:latin typeface="Times New Roman" panose="02020603050405020304" pitchFamily="18" charset="0"/>
                <a:ea typeface="Calibri" panose="020F0502020204030204" pitchFamily="34" charset="0"/>
              </a:rPr>
              <a:t>number of ministries average around 27</a:t>
            </a:r>
            <a:r>
              <a:rPr lang="en-US" sz="2400" dirty="0">
                <a:solidFill>
                  <a:schemeClr val="tx1"/>
                </a:solidFill>
                <a:effectLst/>
                <a:latin typeface="Times New Roman" panose="02020603050405020304" pitchFamily="18" charset="0"/>
                <a:ea typeface="Calibri" panose="020F0502020204030204" pitchFamily="34" charset="0"/>
              </a:rPr>
              <a:t>, with nominal introductions of about four new ministries to what was inherited from the military in 1999.</a:t>
            </a:r>
          </a:p>
          <a:p>
            <a:pPr marL="34290" indent="0">
              <a:buNone/>
            </a:pPr>
            <a:endParaRPr lang="en-US" sz="2400" dirty="0">
              <a:solidFill>
                <a:schemeClr val="tx1"/>
              </a:solidFill>
              <a:effectLst/>
              <a:latin typeface="Times New Roman" panose="02020603050405020304" pitchFamily="18" charset="0"/>
              <a:ea typeface="Calibri" panose="020F0502020204030204" pitchFamily="34" charset="0"/>
            </a:endParaRPr>
          </a:p>
          <a:p>
            <a:r>
              <a:rPr lang="en-US" sz="2400" dirty="0">
                <a:solidFill>
                  <a:schemeClr val="tx1"/>
                </a:solidFill>
                <a:effectLst/>
                <a:latin typeface="Times New Roman" panose="02020603050405020304" pitchFamily="18" charset="0"/>
                <a:ea typeface="Calibri" panose="020F0502020204030204" pitchFamily="34" charset="0"/>
              </a:rPr>
              <a:t>The highest average growth rates of </a:t>
            </a:r>
            <a:r>
              <a:rPr lang="en-US" sz="2400" dirty="0">
                <a:solidFill>
                  <a:srgbClr val="FF0000"/>
                </a:solidFill>
                <a:effectLst/>
                <a:latin typeface="Times New Roman" panose="02020603050405020304" pitchFamily="18" charset="0"/>
                <a:ea typeface="Calibri" panose="020F0502020204030204" pitchFamily="34" charset="0"/>
              </a:rPr>
              <a:t>federal administrative and recurrent expenditure </a:t>
            </a:r>
            <a:r>
              <a:rPr lang="en-US" sz="2400" dirty="0">
                <a:solidFill>
                  <a:schemeClr val="tx1"/>
                </a:solidFill>
                <a:effectLst/>
                <a:latin typeface="Times New Roman" panose="02020603050405020304" pitchFamily="18" charset="0"/>
                <a:ea typeface="Calibri" panose="020F0502020204030204" pitchFamily="34" charset="0"/>
              </a:rPr>
              <a:t>between 1999 and 2021 was recorded by the </a:t>
            </a:r>
            <a:r>
              <a:rPr lang="en-US" sz="2400" dirty="0">
                <a:solidFill>
                  <a:srgbClr val="FF0000"/>
                </a:solidFill>
                <a:effectLst/>
                <a:latin typeface="Times New Roman" panose="02020603050405020304" pitchFamily="18" charset="0"/>
                <a:ea typeface="Calibri" panose="020F0502020204030204" pitchFamily="34" charset="0"/>
              </a:rPr>
              <a:t>Obasanjo administration</a:t>
            </a:r>
            <a:r>
              <a:rPr lang="en-US" sz="2400" dirty="0">
                <a:solidFill>
                  <a:schemeClr val="tx1"/>
                </a:solidFill>
                <a:effectLst/>
                <a:latin typeface="Times New Roman" panose="02020603050405020304" pitchFamily="18" charset="0"/>
                <a:ea typeface="Calibri" panose="020F0502020204030204" pitchFamily="34" charset="0"/>
              </a:rPr>
              <a:t> followed by </a:t>
            </a:r>
            <a:r>
              <a:rPr lang="en-US" sz="2400" dirty="0" err="1">
                <a:solidFill>
                  <a:schemeClr val="tx1"/>
                </a:solidFill>
                <a:effectLst/>
                <a:latin typeface="Times New Roman" panose="02020603050405020304" pitchFamily="18" charset="0"/>
                <a:ea typeface="Calibri" panose="020F0502020204030204" pitchFamily="34" charset="0"/>
              </a:rPr>
              <a:t>Yar’adua</a:t>
            </a:r>
            <a:r>
              <a:rPr lang="en-US" sz="2400" dirty="0">
                <a:solidFill>
                  <a:schemeClr val="tx1"/>
                </a:solidFill>
                <a:latin typeface="Times New Roman" panose="02020603050405020304" pitchFamily="18" charset="0"/>
                <a:ea typeface="Calibri" panose="020F0502020204030204" pitchFamily="34" charset="0"/>
              </a:rPr>
              <a:t>, Buhari and Jonathan in that order.</a:t>
            </a:r>
          </a:p>
          <a:p>
            <a:endParaRPr lang="en-US" dirty="0">
              <a:solidFill>
                <a:schemeClr val="tx1"/>
              </a:solidFill>
              <a:latin typeface="Times New Roman" panose="02020603050405020304" pitchFamily="18" charset="0"/>
              <a:ea typeface="Calibri" panose="020F0502020204030204" pitchFamily="34" charset="0"/>
            </a:endParaRPr>
          </a:p>
          <a:p>
            <a:endParaRPr lang="en-GB" dirty="0">
              <a:solidFill>
                <a:schemeClr val="tx1"/>
              </a:solidFill>
            </a:endParaRPr>
          </a:p>
        </p:txBody>
      </p:sp>
      <p:sp>
        <p:nvSpPr>
          <p:cNvPr id="5" name="Slide Number Placeholder 4">
            <a:extLst>
              <a:ext uri="{FF2B5EF4-FFF2-40B4-BE49-F238E27FC236}">
                <a16:creationId xmlns:a16="http://schemas.microsoft.com/office/drawing/2014/main" id="{2A5014C7-54C8-54E9-64CA-006C36EAFB5C}"/>
              </a:ext>
            </a:extLst>
          </p:cNvPr>
          <p:cNvSpPr>
            <a:spLocks noGrp="1"/>
          </p:cNvSpPr>
          <p:nvPr>
            <p:ph type="sldNum" sz="quarter" idx="12"/>
          </p:nvPr>
        </p:nvSpPr>
        <p:spPr/>
        <p:txBody>
          <a:bodyPr/>
          <a:lstStyle/>
          <a:p>
            <a:pPr>
              <a:defRPr/>
            </a:pPr>
            <a:fld id="{E9E54798-F86D-41A3-B82E-3E0A7199418F}" type="slidenum">
              <a:rPr lang="en-GB" smtClean="0"/>
              <a:pPr>
                <a:defRPr/>
              </a:pPr>
              <a:t>45</a:t>
            </a:fld>
            <a:endParaRPr lang="en-GB" dirty="0"/>
          </a:p>
        </p:txBody>
      </p:sp>
    </p:spTree>
    <p:extLst>
      <p:ext uri="{BB962C8B-B14F-4D97-AF65-F5344CB8AC3E}">
        <p14:creationId xmlns:p14="http://schemas.microsoft.com/office/powerpoint/2010/main" val="28236995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A2D90-FD36-BEC9-A06A-0A3CBA38C3AA}"/>
              </a:ext>
            </a:extLst>
          </p:cNvPr>
          <p:cNvSpPr>
            <a:spLocks noGrp="1"/>
          </p:cNvSpPr>
          <p:nvPr>
            <p:ph type="title"/>
          </p:nvPr>
        </p:nvSpPr>
        <p:spPr>
          <a:xfrm>
            <a:off x="1304144" y="269046"/>
            <a:ext cx="10508104" cy="1065080"/>
          </a:xfrm>
        </p:spPr>
        <p:txBody>
          <a:bodyPr/>
          <a:lstStyle/>
          <a:p>
            <a:r>
              <a:rPr lang="en-US" dirty="0">
                <a:solidFill>
                  <a:schemeClr val="tx1"/>
                </a:solidFill>
                <a:latin typeface="Aharoni" panose="02010803020104030203" pitchFamily="2" charset="-79"/>
                <a:cs typeface="Aharoni" panose="02010803020104030203" pitchFamily="2" charset="-79"/>
              </a:rPr>
              <a:t>Summary</a:t>
            </a:r>
            <a:r>
              <a:rPr lang="en-US" dirty="0">
                <a:latin typeface="Aharoni" panose="02010803020104030203" pitchFamily="2" charset="-79"/>
                <a:cs typeface="Aharoni" panose="02010803020104030203" pitchFamily="2" charset="-79"/>
              </a:rPr>
              <a:t> </a:t>
            </a:r>
            <a:endParaRPr lang="en-GB" dirty="0">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778C8A3C-1397-D2D1-FE72-72E2D288F4E2}"/>
              </a:ext>
            </a:extLst>
          </p:cNvPr>
          <p:cNvSpPr>
            <a:spLocks noGrp="1"/>
          </p:cNvSpPr>
          <p:nvPr>
            <p:ph idx="1"/>
          </p:nvPr>
        </p:nvSpPr>
        <p:spPr>
          <a:xfrm>
            <a:off x="507770" y="1334126"/>
            <a:ext cx="11304478" cy="4761874"/>
          </a:xfrm>
        </p:spPr>
        <p:txBody>
          <a:bodyPr/>
          <a:lstStyle/>
          <a:p>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Overall, the effects of disaggregated federal government spending on development in Nigeria </a:t>
            </a: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are</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mixed. </a:t>
            </a:r>
          </a:p>
          <a:p>
            <a:pPr marL="34290" indent="0">
              <a:buNone/>
            </a:pP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Where</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GDP per capita and life expectancy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are the measure of development, the cost of governance metrics improved development. </a:t>
            </a:r>
          </a:p>
          <a:p>
            <a:pPr marL="34290" indent="0">
              <a:buNone/>
            </a:pP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 indent="0">
              <a:buNone/>
            </a:pP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When a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measure of inequality (Gini coefficients</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is the indicator of development, cost of governance undermined development in Nigeria.</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0362D3C8-B1A1-8103-0F2E-E6F24D1A126C}"/>
              </a:ext>
            </a:extLst>
          </p:cNvPr>
          <p:cNvSpPr>
            <a:spLocks noGrp="1"/>
          </p:cNvSpPr>
          <p:nvPr>
            <p:ph type="sldNum" sz="quarter" idx="12"/>
          </p:nvPr>
        </p:nvSpPr>
        <p:spPr/>
        <p:txBody>
          <a:bodyPr/>
          <a:lstStyle/>
          <a:p>
            <a:pPr>
              <a:defRPr/>
            </a:pPr>
            <a:fld id="{E9E54798-F86D-41A3-B82E-3E0A7199418F}" type="slidenum">
              <a:rPr lang="en-GB" smtClean="0"/>
              <a:pPr>
                <a:defRPr/>
              </a:pPr>
              <a:t>46</a:t>
            </a:fld>
            <a:endParaRPr lang="en-GB" dirty="0"/>
          </a:p>
        </p:txBody>
      </p:sp>
    </p:spTree>
    <p:extLst>
      <p:ext uri="{BB962C8B-B14F-4D97-AF65-F5344CB8AC3E}">
        <p14:creationId xmlns:p14="http://schemas.microsoft.com/office/powerpoint/2010/main" val="3050905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7754A-3910-064B-C51A-5A21652411A4}"/>
              </a:ext>
            </a:extLst>
          </p:cNvPr>
          <p:cNvSpPr>
            <a:spLocks noGrp="1"/>
          </p:cNvSpPr>
          <p:nvPr>
            <p:ph type="title"/>
          </p:nvPr>
        </p:nvSpPr>
        <p:spPr>
          <a:xfrm>
            <a:off x="1304143" y="277319"/>
            <a:ext cx="10672998" cy="966866"/>
          </a:xfrm>
        </p:spPr>
        <p:txBody>
          <a:bodyPr>
            <a:normAutofit/>
          </a:bodyPr>
          <a:lstStyle/>
          <a:p>
            <a:r>
              <a:rPr lang="en-US" dirty="0">
                <a:solidFill>
                  <a:schemeClr val="tx1"/>
                </a:solidFill>
                <a:latin typeface="Aharoni" panose="02010803020104030203" pitchFamily="2" charset="-79"/>
                <a:cs typeface="Aharoni" panose="02010803020104030203" pitchFamily="2" charset="-79"/>
              </a:rPr>
              <a:t>Recommendations</a:t>
            </a:r>
            <a:endParaRPr lang="en-GB" dirty="0">
              <a:solidFill>
                <a:schemeClr val="tx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1EC1CC7F-406D-A8E3-4FD9-C8D21BED4215}"/>
              </a:ext>
            </a:extLst>
          </p:cNvPr>
          <p:cNvSpPr>
            <a:spLocks noGrp="1"/>
          </p:cNvSpPr>
          <p:nvPr>
            <p:ph sz="half" idx="1"/>
          </p:nvPr>
        </p:nvSpPr>
        <p:spPr>
          <a:xfrm>
            <a:off x="764498" y="1244185"/>
            <a:ext cx="5133382" cy="5336496"/>
          </a:xfrm>
        </p:spPr>
        <p:txBody>
          <a:bodyPr>
            <a:normAutofit/>
          </a:bodyPr>
          <a:lstStyle/>
          <a:p>
            <a:r>
              <a:rPr lang="en-US" sz="2300" dirty="0">
                <a:solidFill>
                  <a:schemeClr val="tx1"/>
                </a:solidFill>
                <a:latin typeface="Times New Roman" panose="02020603050405020304" pitchFamily="18" charset="0"/>
                <a:ea typeface="Calibri" panose="020F0502020204030204" pitchFamily="34" charset="0"/>
              </a:rPr>
              <a:t>S</a:t>
            </a:r>
            <a:r>
              <a:rPr lang="en-US" sz="2300" dirty="0">
                <a:solidFill>
                  <a:schemeClr val="tx1"/>
                </a:solidFill>
                <a:effectLst/>
                <a:latin typeface="Times New Roman" panose="02020603050405020304" pitchFamily="18" charset="0"/>
                <a:ea typeface="Calibri" panose="020F0502020204030204" pitchFamily="34" charset="0"/>
              </a:rPr>
              <a:t>treamline, realign, MDAs and generally shrink government size</a:t>
            </a:r>
          </a:p>
          <a:p>
            <a:pPr marL="34290" indent="0">
              <a:buNone/>
            </a:pPr>
            <a:endParaRPr lang="en-US" sz="2300" dirty="0">
              <a:solidFill>
                <a:schemeClr val="tx1"/>
              </a:solidFill>
              <a:effectLst/>
              <a:latin typeface="Times New Roman" panose="02020603050405020304" pitchFamily="18" charset="0"/>
              <a:ea typeface="Calibri" panose="020F0502020204030204" pitchFamily="34" charset="0"/>
            </a:endParaRPr>
          </a:p>
          <a:p>
            <a:r>
              <a:rPr lang="en-US" sz="2300" dirty="0">
                <a:solidFill>
                  <a:schemeClr val="tx1"/>
                </a:solidFill>
                <a:latin typeface="Times New Roman" panose="02020603050405020304" pitchFamily="18" charset="0"/>
              </a:rPr>
              <a:t>Fast track repeal of the enabling acts of the MDAs</a:t>
            </a:r>
          </a:p>
          <a:p>
            <a:endParaRPr lang="en-US" sz="2300" dirty="0">
              <a:solidFill>
                <a:schemeClr val="tx1"/>
              </a:solidFill>
              <a:latin typeface="Times New Roman" panose="02020603050405020304" pitchFamily="18" charset="0"/>
            </a:endParaRPr>
          </a:p>
          <a:p>
            <a:r>
              <a:rPr lang="en-US" sz="2300" dirty="0">
                <a:solidFill>
                  <a:schemeClr val="tx1"/>
                </a:solidFill>
                <a:latin typeface="Times New Roman" panose="02020603050405020304" pitchFamily="18" charset="0"/>
              </a:rPr>
              <a:t> C</a:t>
            </a:r>
            <a:r>
              <a:rPr lang="en-US" sz="2300" dirty="0">
                <a:solidFill>
                  <a:schemeClr val="tx1"/>
                </a:solidFill>
                <a:effectLst/>
                <a:latin typeface="Times New Roman" panose="02020603050405020304" pitchFamily="18" charset="0"/>
                <a:ea typeface="Calibri" panose="020F0502020204030204" pitchFamily="34" charset="0"/>
              </a:rPr>
              <a:t>onsider switching to a unicameral legislature and part-time legislator arrangements</a:t>
            </a:r>
          </a:p>
          <a:p>
            <a:endParaRPr lang="en-US" sz="2300" dirty="0">
              <a:solidFill>
                <a:schemeClr val="tx1"/>
              </a:solidFill>
              <a:latin typeface="Times New Roman" panose="02020603050405020304" pitchFamily="18" charset="0"/>
            </a:endParaRPr>
          </a:p>
          <a:p>
            <a:r>
              <a:rPr lang="en-US" sz="2300" dirty="0">
                <a:solidFill>
                  <a:schemeClr val="tx1"/>
                </a:solidFill>
                <a:effectLst/>
                <a:latin typeface="Times New Roman" panose="02020603050405020304" pitchFamily="18" charset="0"/>
                <a:ea typeface="Calibri" panose="020F0502020204030204" pitchFamily="34" charset="0"/>
              </a:rPr>
              <a:t>Emoluments of political office holders should mimic those of career public servants</a:t>
            </a:r>
            <a:endParaRPr lang="en-GB" sz="2300" dirty="0">
              <a:solidFill>
                <a:schemeClr val="tx1"/>
              </a:solidFill>
            </a:endParaRPr>
          </a:p>
        </p:txBody>
      </p:sp>
      <p:sp>
        <p:nvSpPr>
          <p:cNvPr id="4" name="Content Placeholder 3">
            <a:extLst>
              <a:ext uri="{FF2B5EF4-FFF2-40B4-BE49-F238E27FC236}">
                <a16:creationId xmlns:a16="http://schemas.microsoft.com/office/drawing/2014/main" id="{0C19EC8E-DEFE-D4B9-F0FC-A7688E40A086}"/>
              </a:ext>
            </a:extLst>
          </p:cNvPr>
          <p:cNvSpPr>
            <a:spLocks noGrp="1"/>
          </p:cNvSpPr>
          <p:nvPr>
            <p:ph sz="half" idx="2"/>
          </p:nvPr>
        </p:nvSpPr>
        <p:spPr>
          <a:xfrm>
            <a:off x="6267612" y="434716"/>
            <a:ext cx="5604598" cy="6265888"/>
          </a:xfrm>
        </p:spPr>
        <p:txBody>
          <a:bodyPr>
            <a:noAutofit/>
          </a:bodyPr>
          <a:lstStyle/>
          <a:p>
            <a:r>
              <a:rPr lang="en-US" sz="2200" dirty="0">
                <a:effectLst/>
                <a:latin typeface="Times New Roman" panose="02020603050405020304" pitchFamily="18" charset="0"/>
                <a:ea typeface="Calibri" panose="020F0502020204030204" pitchFamily="34" charset="0"/>
              </a:rPr>
              <a:t>“</a:t>
            </a:r>
            <a:r>
              <a:rPr lang="en-US" sz="2200" dirty="0">
                <a:solidFill>
                  <a:srgbClr val="FF0000"/>
                </a:solidFill>
                <a:effectLst/>
                <a:latin typeface="Times New Roman" panose="02020603050405020304" pitchFamily="18" charset="0"/>
                <a:ea typeface="Calibri" panose="020F0502020204030204" pitchFamily="34" charset="0"/>
              </a:rPr>
              <a:t>Clean wage</a:t>
            </a:r>
            <a:r>
              <a:rPr lang="en-US" sz="2200" dirty="0">
                <a:solidFill>
                  <a:schemeClr val="tx1"/>
                </a:solidFill>
                <a:effectLst/>
                <a:latin typeface="Times New Roman" panose="02020603050405020304" pitchFamily="18" charset="0"/>
                <a:ea typeface="Calibri" panose="020F0502020204030204" pitchFamily="34" charset="0"/>
              </a:rPr>
              <a:t>” practices - salaries and </a:t>
            </a:r>
            <a:r>
              <a:rPr lang="en-US" sz="2200" i="1" dirty="0" err="1">
                <a:solidFill>
                  <a:schemeClr val="tx1"/>
                </a:solidFill>
                <a:effectLst/>
                <a:latin typeface="Times New Roman" panose="02020603050405020304" pitchFamily="18" charset="0"/>
                <a:ea typeface="Calibri" panose="020F0502020204030204" pitchFamily="34" charset="0"/>
              </a:rPr>
              <a:t>allowi</a:t>
            </a:r>
            <a:r>
              <a:rPr lang="en-US" sz="2200" dirty="0">
                <a:solidFill>
                  <a:schemeClr val="tx1"/>
                </a:solidFill>
                <a:effectLst/>
                <a:latin typeface="Times New Roman" panose="02020603050405020304" pitchFamily="18" charset="0"/>
                <a:ea typeface="Calibri" panose="020F0502020204030204" pitchFamily="34" charset="0"/>
              </a:rPr>
              <a:t> should be clean and plain to the citizens and devoid of hidden charges. </a:t>
            </a:r>
          </a:p>
          <a:p>
            <a:pPr marL="34290" indent="0">
              <a:buNone/>
            </a:pPr>
            <a:endParaRPr lang="en-US" sz="2200" dirty="0">
              <a:solidFill>
                <a:schemeClr val="tx1"/>
              </a:solidFill>
              <a:effectLst/>
              <a:latin typeface="Times New Roman" panose="02020603050405020304" pitchFamily="18" charset="0"/>
              <a:ea typeface="Calibri" panose="020F0502020204030204" pitchFamily="34" charset="0"/>
            </a:endParaRPr>
          </a:p>
          <a:p>
            <a:r>
              <a:rPr lang="en-US" sz="2200" dirty="0">
                <a:solidFill>
                  <a:schemeClr val="tx1"/>
                </a:solidFill>
                <a:latin typeface="Times New Roman" panose="02020603050405020304" pitchFamily="18" charset="0"/>
                <a:ea typeface="Calibri" panose="020F0502020204030204" pitchFamily="34" charset="0"/>
              </a:rPr>
              <a:t>P</a:t>
            </a:r>
            <a:r>
              <a:rPr lang="en-US" sz="2200" dirty="0">
                <a:solidFill>
                  <a:schemeClr val="tx1"/>
                </a:solidFill>
                <a:effectLst/>
                <a:latin typeface="Times New Roman" panose="02020603050405020304" pitchFamily="18" charset="0"/>
                <a:ea typeface="Calibri" panose="020F0502020204030204" pitchFamily="34" charset="0"/>
              </a:rPr>
              <a:t>urge out </a:t>
            </a:r>
            <a:r>
              <a:rPr lang="en-US" sz="2200" dirty="0">
                <a:solidFill>
                  <a:srgbClr val="FF0000"/>
                </a:solidFill>
                <a:effectLst/>
                <a:latin typeface="Times New Roman" panose="02020603050405020304" pitchFamily="18" charset="0"/>
                <a:ea typeface="Calibri" panose="020F0502020204030204" pitchFamily="34" charset="0"/>
              </a:rPr>
              <a:t>low-priority expenditure </a:t>
            </a:r>
            <a:r>
              <a:rPr lang="en-US" sz="2200" dirty="0">
                <a:solidFill>
                  <a:schemeClr val="tx1"/>
                </a:solidFill>
                <a:effectLst/>
                <a:latin typeface="Times New Roman" panose="02020603050405020304" pitchFamily="18" charset="0"/>
                <a:ea typeface="Calibri" panose="020F0502020204030204" pitchFamily="34" charset="0"/>
              </a:rPr>
              <a:t>programs</a:t>
            </a:r>
            <a:r>
              <a:rPr lang="en-US" sz="2200" dirty="0">
                <a:solidFill>
                  <a:schemeClr val="tx1"/>
                </a:solidFill>
                <a:latin typeface="Times New Roman" panose="02020603050405020304" pitchFamily="18" charset="0"/>
                <a:ea typeface="Calibri" panose="020F0502020204030204" pitchFamily="34" charset="0"/>
              </a:rPr>
              <a:t>, </a:t>
            </a:r>
            <a:r>
              <a:rPr lang="en-US" sz="2200" dirty="0">
                <a:solidFill>
                  <a:schemeClr val="tx1"/>
                </a:solidFill>
                <a:effectLst/>
                <a:latin typeface="Times New Roman" panose="02020603050405020304" pitchFamily="18" charset="0"/>
                <a:ea typeface="Calibri" panose="020F0502020204030204" pitchFamily="34" charset="0"/>
              </a:rPr>
              <a:t>scale down </a:t>
            </a:r>
            <a:r>
              <a:rPr lang="en-US" sz="2200" dirty="0">
                <a:solidFill>
                  <a:srgbClr val="FF0000"/>
                </a:solidFill>
                <a:effectLst/>
                <a:latin typeface="Times New Roman" panose="02020603050405020304" pitchFamily="18" charset="0"/>
                <a:ea typeface="Calibri" panose="020F0502020204030204" pitchFamily="34" charset="0"/>
              </a:rPr>
              <a:t>entitlement programs</a:t>
            </a:r>
            <a:r>
              <a:rPr lang="en-US" sz="2200" dirty="0">
                <a:solidFill>
                  <a:schemeClr val="tx1"/>
                </a:solidFill>
                <a:effectLst/>
                <a:latin typeface="Times New Roman" panose="02020603050405020304" pitchFamily="18" charset="0"/>
                <a:ea typeface="Calibri" panose="020F0502020204030204" pitchFamily="34" charset="0"/>
              </a:rPr>
              <a:t>. </a:t>
            </a:r>
          </a:p>
          <a:p>
            <a:pPr marL="34290" indent="0">
              <a:buNone/>
            </a:pPr>
            <a:endParaRPr lang="en-US" sz="2200" dirty="0">
              <a:solidFill>
                <a:schemeClr val="tx1"/>
              </a:solidFill>
              <a:effectLst/>
              <a:latin typeface="Times New Roman" panose="02020603050405020304" pitchFamily="18" charset="0"/>
              <a:ea typeface="Calibri" panose="020F0502020204030204" pitchFamily="34" charset="0"/>
            </a:endParaRPr>
          </a:p>
          <a:p>
            <a:r>
              <a:rPr lang="en-US" sz="2200" dirty="0">
                <a:solidFill>
                  <a:schemeClr val="tx1"/>
                </a:solidFill>
                <a:latin typeface="Times New Roman" panose="02020603050405020304" pitchFamily="18" charset="0"/>
                <a:ea typeface="Calibri" panose="020F0502020204030204" pitchFamily="34" charset="0"/>
              </a:rPr>
              <a:t>F</a:t>
            </a:r>
            <a:r>
              <a:rPr lang="en-US" sz="2200" dirty="0">
                <a:solidFill>
                  <a:schemeClr val="tx1"/>
                </a:solidFill>
                <a:effectLst/>
                <a:latin typeface="Times New Roman" panose="02020603050405020304" pitchFamily="18" charset="0"/>
                <a:ea typeface="Calibri" panose="020F0502020204030204" pitchFamily="34" charset="0"/>
              </a:rPr>
              <a:t>ollow </a:t>
            </a:r>
            <a:r>
              <a:rPr lang="en-US" sz="2200" dirty="0">
                <a:solidFill>
                  <a:srgbClr val="FF0000"/>
                </a:solidFill>
                <a:effectLst/>
                <a:latin typeface="Times New Roman" panose="02020603050405020304" pitchFamily="18" charset="0"/>
                <a:ea typeface="Calibri" panose="020F0502020204030204" pitchFamily="34" charset="0"/>
              </a:rPr>
              <a:t>optimum efficiency principles </a:t>
            </a:r>
            <a:r>
              <a:rPr lang="en-US" sz="2200" dirty="0">
                <a:solidFill>
                  <a:schemeClr val="tx1"/>
                </a:solidFill>
                <a:effectLst/>
                <a:latin typeface="Times New Roman" panose="02020603050405020304" pitchFamily="18" charset="0"/>
                <a:ea typeface="Calibri" panose="020F0502020204030204" pitchFamily="34" charset="0"/>
              </a:rPr>
              <a:t>in expenditure programming underpinned by rigorous </a:t>
            </a:r>
            <a:r>
              <a:rPr lang="en-US" sz="2200" dirty="0">
                <a:solidFill>
                  <a:srgbClr val="FF0000"/>
                </a:solidFill>
                <a:effectLst/>
                <a:latin typeface="Times New Roman" panose="02020603050405020304" pitchFamily="18" charset="0"/>
                <a:ea typeface="Calibri" panose="020F0502020204030204" pitchFamily="34" charset="0"/>
              </a:rPr>
              <a:t>cost-benefit analyses</a:t>
            </a:r>
            <a:r>
              <a:rPr lang="en-US" sz="2200" dirty="0">
                <a:solidFill>
                  <a:schemeClr val="tx1"/>
                </a:solidFill>
                <a:effectLst/>
                <a:latin typeface="Times New Roman" panose="02020603050405020304" pitchFamily="18" charset="0"/>
                <a:ea typeface="Calibri" panose="020F0502020204030204" pitchFamily="34" charset="0"/>
              </a:rPr>
              <a:t>.</a:t>
            </a:r>
          </a:p>
          <a:p>
            <a:endParaRPr lang="en-US" sz="2200" dirty="0">
              <a:solidFill>
                <a:schemeClr val="tx1"/>
              </a:solidFill>
              <a:effectLst/>
              <a:latin typeface="Times New Roman" panose="02020603050405020304" pitchFamily="18" charset="0"/>
              <a:ea typeface="Calibri" panose="020F0502020204030204" pitchFamily="34" charset="0"/>
            </a:endParaRPr>
          </a:p>
          <a:p>
            <a:r>
              <a:rPr lang="en-US" sz="2200" dirty="0">
                <a:solidFill>
                  <a:schemeClr val="tx1"/>
                </a:solidFill>
                <a:latin typeface="Times New Roman" panose="02020603050405020304" pitchFamily="18" charset="0"/>
                <a:ea typeface="Calibri" panose="020F0502020204030204" pitchFamily="34" charset="0"/>
              </a:rPr>
              <a:t>D</a:t>
            </a:r>
            <a:r>
              <a:rPr lang="en-US" sz="2200" dirty="0">
                <a:solidFill>
                  <a:schemeClr val="tx1"/>
                </a:solidFill>
                <a:effectLst/>
                <a:latin typeface="Times New Roman" panose="02020603050405020304" pitchFamily="18" charset="0"/>
                <a:ea typeface="Calibri" panose="020F0502020204030204" pitchFamily="34" charset="0"/>
              </a:rPr>
              <a:t>igitalization strategy (uptake of DT) results </a:t>
            </a:r>
            <a:r>
              <a:rPr lang="en-US" sz="2200" dirty="0">
                <a:solidFill>
                  <a:srgbClr val="FF0000"/>
                </a:solidFill>
                <a:effectLst/>
                <a:latin typeface="Times New Roman" panose="02020603050405020304" pitchFamily="18" charset="0"/>
                <a:ea typeface="Calibri" panose="020F0502020204030204" pitchFamily="34" charset="0"/>
              </a:rPr>
              <a:t>innovation-inspired time and efficiency gains,</a:t>
            </a:r>
            <a:r>
              <a:rPr lang="en-US" sz="2200" dirty="0">
                <a:solidFill>
                  <a:schemeClr val="tx1"/>
                </a:solidFill>
                <a:effectLst/>
                <a:latin typeface="Times New Roman" panose="02020603050405020304" pitchFamily="18" charset="0"/>
                <a:ea typeface="Calibri" panose="020F0502020204030204" pitchFamily="34" charset="0"/>
              </a:rPr>
              <a:t> narrow the scope for graft and enables </a:t>
            </a:r>
            <a:r>
              <a:rPr lang="en-US" sz="2200" dirty="0">
                <a:solidFill>
                  <a:srgbClr val="FF0000"/>
                </a:solidFill>
                <a:effectLst/>
                <a:latin typeface="Times New Roman" panose="02020603050405020304" pitchFamily="18" charset="0"/>
                <a:ea typeface="Calibri" panose="020F0502020204030204" pitchFamily="34" charset="0"/>
              </a:rPr>
              <a:t>e-accounting and e-auditing </a:t>
            </a:r>
            <a:r>
              <a:rPr lang="en-US" sz="2200" dirty="0">
                <a:solidFill>
                  <a:schemeClr val="tx1"/>
                </a:solidFill>
                <a:effectLst/>
                <a:latin typeface="Times New Roman" panose="02020603050405020304" pitchFamily="18" charset="0"/>
                <a:ea typeface="Calibri" panose="020F0502020204030204" pitchFamily="34" charset="0"/>
              </a:rPr>
              <a:t>systems  </a:t>
            </a:r>
            <a:endParaRPr lang="en-GB" sz="2200" dirty="0">
              <a:solidFill>
                <a:schemeClr val="tx1"/>
              </a:solidFill>
            </a:endParaRPr>
          </a:p>
        </p:txBody>
      </p:sp>
    </p:spTree>
    <p:extLst>
      <p:ext uri="{BB962C8B-B14F-4D97-AF65-F5344CB8AC3E}">
        <p14:creationId xmlns:p14="http://schemas.microsoft.com/office/powerpoint/2010/main" val="42244169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86F1FBD-D455-4F20-9A29-E012D815944E}" type="slidenum">
              <a:rPr lang="en-GB" smtClean="0"/>
              <a:pPr>
                <a:defRPr/>
              </a:pPr>
              <a:t>48</a:t>
            </a:fld>
            <a:endParaRPr lang="en-GB" dirty="0"/>
          </a:p>
        </p:txBody>
      </p:sp>
      <p:pic>
        <p:nvPicPr>
          <p:cNvPr id="5" name="Picture 4"/>
          <p:cNvPicPr>
            <a:picLocks noChangeAspect="1"/>
          </p:cNvPicPr>
          <p:nvPr/>
        </p:nvPicPr>
        <p:blipFill rotWithShape="1">
          <a:blip r:embed="rId2"/>
          <a:srcRect l="13639" t="15063" r="34356" b="15028"/>
          <a:stretch/>
        </p:blipFill>
        <p:spPr>
          <a:xfrm>
            <a:off x="2022764" y="693544"/>
            <a:ext cx="8048594" cy="4932217"/>
          </a:xfrm>
          <a:prstGeom prst="rect">
            <a:avLst/>
          </a:prstGeom>
        </p:spPr>
      </p:pic>
    </p:spTree>
    <p:extLst>
      <p:ext uri="{BB962C8B-B14F-4D97-AF65-F5344CB8AC3E}">
        <p14:creationId xmlns:p14="http://schemas.microsoft.com/office/powerpoint/2010/main" val="24056278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61535" y="289387"/>
            <a:ext cx="8229600" cy="1143000"/>
          </a:xfrm>
        </p:spPr>
        <p:txBody>
          <a:bodyPr/>
          <a:lstStyle/>
          <a:p>
            <a:r>
              <a:rPr lang="en-US" altLang="en-US" smtClean="0"/>
              <a:t>ANNEX</a:t>
            </a:r>
            <a:endParaRPr lang="en-GB" altLang="en-US" smtClean="0"/>
          </a:p>
        </p:txBody>
      </p:sp>
      <p:graphicFrame>
        <p:nvGraphicFramePr>
          <p:cNvPr id="5" name="Content Placeholder 4"/>
          <p:cNvGraphicFramePr>
            <a:graphicFrameLocks/>
          </p:cNvGraphicFramePr>
          <p:nvPr>
            <p:extLst>
              <p:ext uri="{D42A27DB-BD31-4B8C-83A1-F6EECF244321}">
                <p14:modId xmlns:p14="http://schemas.microsoft.com/office/powerpoint/2010/main" val="3053359252"/>
              </p:ext>
            </p:extLst>
          </p:nvPr>
        </p:nvGraphicFramePr>
        <p:xfrm>
          <a:off x="1474843" y="457199"/>
          <a:ext cx="9453711" cy="6140904"/>
        </p:xfrm>
        <a:graphic>
          <a:graphicData uri="http://schemas.openxmlformats.org/drawingml/2006/table">
            <a:tbl>
              <a:tblPr/>
              <a:tblGrid>
                <a:gridCol w="512599">
                  <a:extLst>
                    <a:ext uri="{9D8B030D-6E8A-4147-A177-3AD203B41FA5}">
                      <a16:colId xmlns:a16="http://schemas.microsoft.com/office/drawing/2014/main" val="20000"/>
                    </a:ext>
                  </a:extLst>
                </a:gridCol>
                <a:gridCol w="683465">
                  <a:extLst>
                    <a:ext uri="{9D8B030D-6E8A-4147-A177-3AD203B41FA5}">
                      <a16:colId xmlns:a16="http://schemas.microsoft.com/office/drawing/2014/main" val="20001"/>
                    </a:ext>
                  </a:extLst>
                </a:gridCol>
                <a:gridCol w="632738">
                  <a:extLst>
                    <a:ext uri="{9D8B030D-6E8A-4147-A177-3AD203B41FA5}">
                      <a16:colId xmlns:a16="http://schemas.microsoft.com/office/drawing/2014/main" val="20002"/>
                    </a:ext>
                  </a:extLst>
                </a:gridCol>
                <a:gridCol w="512599">
                  <a:extLst>
                    <a:ext uri="{9D8B030D-6E8A-4147-A177-3AD203B41FA5}">
                      <a16:colId xmlns:a16="http://schemas.microsoft.com/office/drawing/2014/main" val="20003"/>
                    </a:ext>
                  </a:extLst>
                </a:gridCol>
                <a:gridCol w="640748">
                  <a:extLst>
                    <a:ext uri="{9D8B030D-6E8A-4147-A177-3AD203B41FA5}">
                      <a16:colId xmlns:a16="http://schemas.microsoft.com/office/drawing/2014/main" val="20004"/>
                    </a:ext>
                  </a:extLst>
                </a:gridCol>
                <a:gridCol w="512599">
                  <a:extLst>
                    <a:ext uri="{9D8B030D-6E8A-4147-A177-3AD203B41FA5}">
                      <a16:colId xmlns:a16="http://schemas.microsoft.com/office/drawing/2014/main" val="20005"/>
                    </a:ext>
                  </a:extLst>
                </a:gridCol>
                <a:gridCol w="512599">
                  <a:extLst>
                    <a:ext uri="{9D8B030D-6E8A-4147-A177-3AD203B41FA5}">
                      <a16:colId xmlns:a16="http://schemas.microsoft.com/office/drawing/2014/main" val="20006"/>
                    </a:ext>
                  </a:extLst>
                </a:gridCol>
                <a:gridCol w="608710">
                  <a:extLst>
                    <a:ext uri="{9D8B030D-6E8A-4147-A177-3AD203B41FA5}">
                      <a16:colId xmlns:a16="http://schemas.microsoft.com/office/drawing/2014/main" val="20007"/>
                    </a:ext>
                  </a:extLst>
                </a:gridCol>
                <a:gridCol w="512599">
                  <a:extLst>
                    <a:ext uri="{9D8B030D-6E8A-4147-A177-3AD203B41FA5}">
                      <a16:colId xmlns:a16="http://schemas.microsoft.com/office/drawing/2014/main" val="20008"/>
                    </a:ext>
                  </a:extLst>
                </a:gridCol>
                <a:gridCol w="736862">
                  <a:extLst>
                    <a:ext uri="{9D8B030D-6E8A-4147-A177-3AD203B41FA5}">
                      <a16:colId xmlns:a16="http://schemas.microsoft.com/office/drawing/2014/main" val="20009"/>
                    </a:ext>
                  </a:extLst>
                </a:gridCol>
                <a:gridCol w="512599">
                  <a:extLst>
                    <a:ext uri="{9D8B030D-6E8A-4147-A177-3AD203B41FA5}">
                      <a16:colId xmlns:a16="http://schemas.microsoft.com/office/drawing/2014/main" val="20010"/>
                    </a:ext>
                  </a:extLst>
                </a:gridCol>
                <a:gridCol w="512599">
                  <a:extLst>
                    <a:ext uri="{9D8B030D-6E8A-4147-A177-3AD203B41FA5}">
                      <a16:colId xmlns:a16="http://schemas.microsoft.com/office/drawing/2014/main" val="20011"/>
                    </a:ext>
                  </a:extLst>
                </a:gridCol>
                <a:gridCol w="512599">
                  <a:extLst>
                    <a:ext uri="{9D8B030D-6E8A-4147-A177-3AD203B41FA5}">
                      <a16:colId xmlns:a16="http://schemas.microsoft.com/office/drawing/2014/main" val="20012"/>
                    </a:ext>
                  </a:extLst>
                </a:gridCol>
                <a:gridCol w="512599">
                  <a:extLst>
                    <a:ext uri="{9D8B030D-6E8A-4147-A177-3AD203B41FA5}">
                      <a16:colId xmlns:a16="http://schemas.microsoft.com/office/drawing/2014/main" val="20013"/>
                    </a:ext>
                  </a:extLst>
                </a:gridCol>
                <a:gridCol w="512599">
                  <a:extLst>
                    <a:ext uri="{9D8B030D-6E8A-4147-A177-3AD203B41FA5}">
                      <a16:colId xmlns:a16="http://schemas.microsoft.com/office/drawing/2014/main" val="20014"/>
                    </a:ext>
                  </a:extLst>
                </a:gridCol>
                <a:gridCol w="512599">
                  <a:extLst>
                    <a:ext uri="{9D8B030D-6E8A-4147-A177-3AD203B41FA5}">
                      <a16:colId xmlns:a16="http://schemas.microsoft.com/office/drawing/2014/main" val="20015"/>
                    </a:ext>
                  </a:extLst>
                </a:gridCol>
                <a:gridCol w="512599">
                  <a:extLst>
                    <a:ext uri="{9D8B030D-6E8A-4147-A177-3AD203B41FA5}">
                      <a16:colId xmlns:a16="http://schemas.microsoft.com/office/drawing/2014/main" val="20016"/>
                    </a:ext>
                  </a:extLst>
                </a:gridCol>
              </a:tblGrid>
              <a:tr h="851610">
                <a:tc>
                  <a:txBody>
                    <a:bodyPr/>
                    <a:lstStyle/>
                    <a:p>
                      <a:pPr algn="l" fontAlgn="b"/>
                      <a:r>
                        <a:rPr lang="en-GB" sz="600" b="0" i="0" u="none" strike="noStrike" dirty="0">
                          <a:solidFill>
                            <a:srgbClr val="000000"/>
                          </a:solidFill>
                          <a:effectLst/>
                          <a:latin typeface="Calibri" panose="020F0502020204030204" pitchFamily="34" charset="0"/>
                        </a:rPr>
                        <a:t>Year</a:t>
                      </a:r>
                    </a:p>
                  </a:txBody>
                  <a:tcPr marL="4879" marR="4879" marT="487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Administration</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Social and community service</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Economic service</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Government transfer</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Gin Coefficient</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600" b="0" i="0" u="none" strike="noStrike">
                          <a:solidFill>
                            <a:srgbClr val="000000"/>
                          </a:solidFill>
                          <a:effectLst/>
                          <a:latin typeface="Calibri" panose="020F0502020204030204" pitchFamily="34" charset="0"/>
                        </a:rPr>
                        <a:t>Gross fixed capital formation (% of GDP)</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Gross capital formation (current LCU)</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600" b="0" i="0" u="none" strike="noStrike">
                          <a:solidFill>
                            <a:srgbClr val="000000"/>
                          </a:solidFill>
                          <a:effectLst/>
                          <a:latin typeface="Calibri" panose="020F0502020204030204" pitchFamily="34" charset="0"/>
                        </a:rPr>
                        <a:t>Gross fixed capital formation (annual % growth)</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Gross fixed capital formation (constant LCU)</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Gross fixed capital formation (current LCU)</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fr-FR" sz="600" b="0" i="0" u="none" strike="noStrike">
                          <a:solidFill>
                            <a:srgbClr val="000000"/>
                          </a:solidFill>
                          <a:effectLst/>
                          <a:latin typeface="Calibri" panose="020F0502020204030204" pitchFamily="34" charset="0"/>
                        </a:rPr>
                        <a:t>Gross capital formation (constant LCU)</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600" b="0" i="0" u="none" strike="noStrike">
                          <a:solidFill>
                            <a:srgbClr val="000000"/>
                          </a:solidFill>
                          <a:effectLst/>
                          <a:latin typeface="Calibri" panose="020F0502020204030204" pitchFamily="34" charset="0"/>
                        </a:rPr>
                        <a:t>Gross capital formation (annual % growth)</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Labour force</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General administration</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Defence</a:t>
                      </a:r>
                    </a:p>
                  </a:txBody>
                  <a:tcPr marL="4879" marR="4879" marT="487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GB" sz="600" b="0" i="0" u="none" strike="noStrike">
                          <a:solidFill>
                            <a:srgbClr val="000000"/>
                          </a:solidFill>
                          <a:effectLst/>
                          <a:latin typeface="Calibri" panose="020F0502020204030204" pitchFamily="34" charset="0"/>
                        </a:rPr>
                        <a:t>Internal security</a:t>
                      </a:r>
                    </a:p>
                  </a:txBody>
                  <a:tcPr marL="4879" marR="4879" marT="487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128850">
                <a:tc>
                  <a:txBody>
                    <a:bodyPr/>
                    <a:lstStyle/>
                    <a:p>
                      <a:pPr algn="r" fontAlgn="b"/>
                      <a:r>
                        <a:rPr lang="en-GB" sz="600" b="0" i="0" u="none" strike="noStrike">
                          <a:solidFill>
                            <a:srgbClr val="000000"/>
                          </a:solidFill>
                          <a:effectLst/>
                          <a:latin typeface="Calibri" panose="020F0502020204030204" pitchFamily="34" charset="0"/>
                        </a:rPr>
                        <a:t>1981</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0.91</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0.29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0.18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3.46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50.535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89.38613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1.2452E+11</a:t>
                      </a: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1.57897E+13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1.25E+11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1.58E+13</a:t>
                      </a: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20.85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0.91</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128850">
                <a:tc>
                  <a:txBody>
                    <a:bodyPr/>
                    <a:lstStyle/>
                    <a:p>
                      <a:pPr algn="r" fontAlgn="b"/>
                      <a:r>
                        <a:rPr lang="en-GB" sz="600" b="0" i="0" u="none" strike="noStrike">
                          <a:solidFill>
                            <a:srgbClr val="000000"/>
                          </a:solidFill>
                          <a:effectLst/>
                          <a:latin typeface="Calibri" panose="020F0502020204030204" pitchFamily="34" charset="0"/>
                        </a:rPr>
                        <a:t>1982</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1.04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0.33</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0.20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3.93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50.006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85.9414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1.2809E+11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-18.3402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1.28938E+13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1.28E+11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1.29E+13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-18.346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21.52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1.04</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28850">
                <a:tc>
                  <a:txBody>
                    <a:bodyPr/>
                    <a:lstStyle/>
                    <a:p>
                      <a:pPr algn="r" fontAlgn="b"/>
                      <a:r>
                        <a:rPr lang="en-GB" sz="600" b="0" i="0" u="none" strike="noStrike">
                          <a:solidFill>
                            <a:srgbClr val="000000"/>
                          </a:solidFill>
                          <a:effectLst/>
                          <a:latin typeface="Calibri" panose="020F0502020204030204" pitchFamily="34" charset="0"/>
                        </a:rPr>
                        <a:t>1983</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0.90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0.29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0.17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3.39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49.478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75.75651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1.2026E+11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-20.9057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1.01983E+13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1.02E+13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-20.9021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22.21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0.90</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28850">
                <a:tc>
                  <a:txBody>
                    <a:bodyPr/>
                    <a:lstStyle/>
                    <a:p>
                      <a:pPr algn="r" fontAlgn="b"/>
                      <a:r>
                        <a:rPr lang="en-GB" sz="600" b="0" i="0" u="none" strike="noStrike">
                          <a:solidFill>
                            <a:srgbClr val="000000"/>
                          </a:solidFill>
                          <a:effectLst/>
                          <a:latin typeface="Calibri" panose="020F0502020204030204" pitchFamily="34" charset="0"/>
                        </a:rPr>
                        <a:t>1984</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1.10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0.35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0.21</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4.16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48.949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58.95629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9.7767E+10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-30.1716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7.12128E+12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9.78E+10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7.12E+12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-30.1846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22.92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1.10</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28850">
                <a:tc>
                  <a:txBody>
                    <a:bodyPr/>
                    <a:lstStyle/>
                    <a:p>
                      <a:pPr algn="r" fontAlgn="b"/>
                      <a:r>
                        <a:rPr lang="en-GB" sz="600" b="0" i="0" u="none" strike="noStrike">
                          <a:solidFill>
                            <a:srgbClr val="000000"/>
                          </a:solidFill>
                          <a:effectLst/>
                          <a:latin typeface="Calibri" panose="020F0502020204030204" pitchFamily="34" charset="0"/>
                        </a:rPr>
                        <a:t>1985</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1.43</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0.46</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0.27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5.41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48.42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46.39545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8.7136E+10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-15.2925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6.03226E+12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8.71E+10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6.03E+12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-15.2823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23.65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1.43</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28850">
                <a:tc>
                  <a:txBody>
                    <a:bodyPr/>
                    <a:lstStyle/>
                    <a:p>
                      <a:pPr algn="r" fontAlgn="b"/>
                      <a:r>
                        <a:rPr lang="en-GB" sz="600" b="0" i="0" u="none" strike="noStrike">
                          <a:solidFill>
                            <a:srgbClr val="000000"/>
                          </a:solidFill>
                          <a:effectLst/>
                          <a:latin typeface="Calibri" panose="020F0502020204030204" pitchFamily="34" charset="0"/>
                        </a:rPr>
                        <a:t>1986</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1.45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0.47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0.28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5.50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47.891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54.94827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1.0887E+11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0.218804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6.04546E+12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1.09E+11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6.05E+12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0.244621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24.41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1.45</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28850">
                <a:tc>
                  <a:txBody>
                    <a:bodyPr/>
                    <a:lstStyle/>
                    <a:p>
                      <a:pPr algn="r" fontAlgn="b"/>
                      <a:r>
                        <a:rPr lang="en-GB" sz="600" b="0" i="0" u="none" strike="noStrike">
                          <a:solidFill>
                            <a:srgbClr val="000000"/>
                          </a:solidFill>
                          <a:effectLst/>
                          <a:latin typeface="Calibri" panose="020F0502020204030204" pitchFamily="34" charset="0"/>
                        </a:rPr>
                        <a:t>1987</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3.84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0.30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0.69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10.81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49.434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50.04989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1.2231E+11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-6.22928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5.66887E+12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1.22E+11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5.66E+12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-6.33705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25.19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3.84</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28850">
                <a:tc>
                  <a:txBody>
                    <a:bodyPr/>
                    <a:lstStyle/>
                    <a:p>
                      <a:pPr algn="r" fontAlgn="b"/>
                      <a:r>
                        <a:rPr lang="en-GB" sz="600" b="0" i="0" u="none" strike="noStrike">
                          <a:solidFill>
                            <a:srgbClr val="000000"/>
                          </a:solidFill>
                          <a:effectLst/>
                          <a:latin typeface="Calibri" panose="020F0502020204030204" pitchFamily="34" charset="0"/>
                        </a:rPr>
                        <a:t>1988</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5.78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2.11</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1.22</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10.30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50.977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43.75477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1.3775E+11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6.68359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6.04775E+12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1.38E+11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6.03E+12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6.528742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25.99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5.78</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28850">
                <a:tc>
                  <a:txBody>
                    <a:bodyPr/>
                    <a:lstStyle/>
                    <a:p>
                      <a:pPr algn="r" fontAlgn="b"/>
                      <a:r>
                        <a:rPr lang="en-GB" sz="600" b="0" i="0" u="none" strike="noStrike">
                          <a:solidFill>
                            <a:srgbClr val="000000"/>
                          </a:solidFill>
                          <a:effectLst/>
                          <a:latin typeface="Calibri" panose="020F0502020204030204" pitchFamily="34" charset="0"/>
                        </a:rPr>
                        <a:t>1989</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6.27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4.23</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1.42</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14.07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52.521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52.48744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2.1776E+11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6.517264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6.4419E+12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2.18E+11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6.44E+12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6.785273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26.82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6.27</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28850">
                <a:tc>
                  <a:txBody>
                    <a:bodyPr/>
                    <a:lstStyle/>
                    <a:p>
                      <a:pPr algn="r" fontAlgn="b"/>
                      <a:r>
                        <a:rPr lang="en-GB" sz="600" b="0" i="0" u="none" strike="noStrike">
                          <a:solidFill>
                            <a:srgbClr val="000000"/>
                          </a:solidFill>
                          <a:effectLst/>
                          <a:latin typeface="Calibri" panose="020F0502020204030204" pitchFamily="34" charset="0"/>
                        </a:rPr>
                        <a:t>1990</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6.54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3.40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1.61</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24.67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54.064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53.12219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2.6308E+11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13.80424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7.33116E+12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2.63E+11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7.34E+12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13.89385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27.38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6.54</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28850">
                <a:tc>
                  <a:txBody>
                    <a:bodyPr/>
                    <a:lstStyle/>
                    <a:p>
                      <a:pPr algn="r" fontAlgn="b"/>
                      <a:r>
                        <a:rPr lang="en-GB" sz="600" b="0" i="0" u="none" strike="noStrike">
                          <a:solidFill>
                            <a:srgbClr val="000000"/>
                          </a:solidFill>
                          <a:effectLst/>
                          <a:latin typeface="Calibri" panose="020F0502020204030204" pitchFamily="34" charset="0"/>
                        </a:rPr>
                        <a:t>1991</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6.95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2.68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1.30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27.31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55.607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48.40018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2.8562E+11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-1.2394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7.24029E+12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2.86E+11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7.24E+12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-1.30247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27.94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6.95</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28850">
                <a:tc>
                  <a:txBody>
                    <a:bodyPr/>
                    <a:lstStyle/>
                    <a:p>
                      <a:pPr algn="r" fontAlgn="b"/>
                      <a:r>
                        <a:rPr lang="en-GB" sz="600" b="0" i="0" u="none" strike="noStrike">
                          <a:solidFill>
                            <a:srgbClr val="000000"/>
                          </a:solidFill>
                          <a:effectLst/>
                          <a:latin typeface="Calibri" panose="020F0502020204030204" pitchFamily="34" charset="0"/>
                        </a:rPr>
                        <a:t>1992</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8.68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1.34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3.08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39.93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57.15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43.77439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3.9665E+11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0.512945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7.27743E+12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3.97E+11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7.28E+12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0.520135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8.68</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28850">
                <a:tc>
                  <a:txBody>
                    <a:bodyPr/>
                    <a:lstStyle/>
                    <a:p>
                      <a:pPr algn="r" fontAlgn="b"/>
                      <a:r>
                        <a:rPr lang="en-GB" sz="600" b="0" i="0" u="none" strike="noStrike">
                          <a:solidFill>
                            <a:srgbClr val="000000"/>
                          </a:solidFill>
                          <a:effectLst/>
                          <a:latin typeface="Calibri" panose="020F0502020204030204" pitchFamily="34" charset="0"/>
                        </a:rPr>
                        <a:t>1993</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30.57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14.66</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7.75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83.75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56.137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44.47636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5.593E+11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7.533617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7.82569E+12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5.59E+11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7.83E+12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7.562118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30.58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30.57</a:t>
                      </a:r>
                    </a:p>
                  </a:txBody>
                  <a:tcPr marL="4879" marR="4879" marT="4879" marB="0" anchor="b">
                    <a:lnL>
                      <a:noFill/>
                    </a:lnL>
                    <a:lnR>
                      <a:noFill/>
                    </a:lnR>
                    <a:lnT>
                      <a:noFill/>
                    </a:lnT>
                    <a:lnB>
                      <a:noFill/>
                    </a:lnB>
                  </a:tcPr>
                </a:tc>
                <a:tc>
                  <a:txBody>
                    <a:bodyPr/>
                    <a:lstStyle/>
                    <a:p>
                      <a:pPr algn="l" fontAlgn="b"/>
                      <a:endParaRPr lang="en-GB" sz="600" b="0" i="0" u="none" strike="noStrike">
                        <a:solidFill>
                          <a:srgbClr val="000000"/>
                        </a:solidFill>
                        <a:effectLst/>
                        <a:latin typeface="Calibri" panose="020F0502020204030204" pitchFamily="34" charset="0"/>
                      </a:endParaRPr>
                    </a:p>
                  </a:txBody>
                  <a:tcPr marL="4879" marR="4879" marT="4879" marB="0" anchor="b">
                    <a:lnL>
                      <a:noFill/>
                    </a:lnL>
                    <a:lnR>
                      <a:noFill/>
                    </a:lnR>
                    <a:lnT>
                      <a:noFill/>
                    </a:lnT>
                    <a:lnB>
                      <a:noFill/>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28850">
                <a:tc>
                  <a:txBody>
                    <a:bodyPr/>
                    <a:lstStyle/>
                    <a:p>
                      <a:pPr algn="r" fontAlgn="b"/>
                      <a:r>
                        <a:rPr lang="en-GB" sz="600" b="0" i="0" u="none" strike="noStrike">
                          <a:solidFill>
                            <a:srgbClr val="000000"/>
                          </a:solidFill>
                          <a:effectLst/>
                          <a:latin typeface="Calibri" panose="020F0502020204030204" pitchFamily="34" charset="0"/>
                        </a:rPr>
                        <a:t>1994</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20.54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10.09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3.91</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55.44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55.123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42.06784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7.4437E+11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-2.45882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7.63327E+12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7.44E+11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7.64E+12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-2.45384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31.27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11.93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4.21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4.40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28850">
                <a:tc>
                  <a:txBody>
                    <a:bodyPr/>
                    <a:lstStyle/>
                    <a:p>
                      <a:pPr algn="r" fontAlgn="b"/>
                      <a:r>
                        <a:rPr lang="en-GB" sz="600" b="0" i="0" u="none" strike="noStrike">
                          <a:solidFill>
                            <a:srgbClr val="000000"/>
                          </a:solidFill>
                          <a:effectLst/>
                          <a:latin typeface="Calibri" panose="020F0502020204030204" pitchFamily="34" charset="0"/>
                        </a:rPr>
                        <a:t>1995</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28.76</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13.82</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5.92</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79.13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54.11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37.20593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1.1545E+12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-6.64314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7.12618E+12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1.15E+12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7.14E+12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-6.57762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31.95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16.90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6.60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5.26</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28850">
                <a:tc>
                  <a:txBody>
                    <a:bodyPr/>
                    <a:lstStyle/>
                    <a:p>
                      <a:pPr algn="r" fontAlgn="b"/>
                      <a:r>
                        <a:rPr lang="en-GB" sz="600" b="0" i="0" u="none" strike="noStrike">
                          <a:solidFill>
                            <a:srgbClr val="000000"/>
                          </a:solidFill>
                          <a:effectLst/>
                          <a:latin typeface="Calibri" panose="020F0502020204030204" pitchFamily="34" charset="0"/>
                        </a:rPr>
                        <a:t>1996</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47.12</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17.69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5.84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53.64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53.096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36.58167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1.4965E+12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6.793911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7.61032E+12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1.49E+12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7.62E+12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6.832184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32.65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26.30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11.90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8.92</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28850">
                <a:tc>
                  <a:txBody>
                    <a:bodyPr/>
                    <a:lstStyle/>
                    <a:p>
                      <a:pPr algn="r" fontAlgn="b"/>
                      <a:r>
                        <a:rPr lang="en-GB" sz="600" b="0" i="0" u="none" strike="noStrike">
                          <a:solidFill>
                            <a:srgbClr val="000000"/>
                          </a:solidFill>
                          <a:effectLst/>
                          <a:latin typeface="Calibri" panose="020F0502020204030204" pitchFamily="34" charset="0"/>
                        </a:rPr>
                        <a:t>1997</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56.18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22.06</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6.20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74.12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52.082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38.42226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1.7002E+12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5.845782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8.05521E+12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8.07E+12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5.877423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41.6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30.92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14.21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11.06</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28850">
                <a:tc>
                  <a:txBody>
                    <a:bodyPr/>
                    <a:lstStyle/>
                    <a:p>
                      <a:pPr algn="r" fontAlgn="b"/>
                      <a:r>
                        <a:rPr lang="en-GB" sz="600" b="0" i="0" u="none" strike="noStrike">
                          <a:solidFill>
                            <a:srgbClr val="000000"/>
                          </a:solidFill>
                          <a:effectLst/>
                          <a:latin typeface="Calibri" panose="020F0502020204030204" pitchFamily="34" charset="0"/>
                        </a:rPr>
                        <a:t>1998</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50.68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21.44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11.57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94.40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50.423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40.5534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1.9516E+12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1.393454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8.16745E+12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1.95E+12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8.19E+12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1.425329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43.2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23.93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14.76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11.98</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8"/>
                  </a:ext>
                </a:extLst>
              </a:tr>
              <a:tr h="128850">
                <a:tc>
                  <a:txBody>
                    <a:bodyPr/>
                    <a:lstStyle/>
                    <a:p>
                      <a:pPr algn="r" fontAlgn="b"/>
                      <a:r>
                        <a:rPr lang="en-GB" sz="600" b="0" i="0" u="none" strike="noStrike">
                          <a:solidFill>
                            <a:srgbClr val="000000"/>
                          </a:solidFill>
                          <a:effectLst/>
                          <a:latin typeface="Calibri" panose="020F0502020204030204" pitchFamily="34" charset="0"/>
                        </a:rPr>
                        <a:t>1999</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183.64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71.37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87.08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107.58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48.763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38.278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2.102E+12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2.675391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8.38596E+12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8.41E+12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2.703579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46.85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85.79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53.16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38.66</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9"/>
                  </a:ext>
                </a:extLst>
              </a:tr>
              <a:tr h="128850">
                <a:tc>
                  <a:txBody>
                    <a:bodyPr/>
                    <a:lstStyle/>
                    <a:p>
                      <a:pPr algn="r" fontAlgn="b"/>
                      <a:r>
                        <a:rPr lang="en-GB" sz="600" b="0" i="0" u="none" strike="noStrike">
                          <a:solidFill>
                            <a:srgbClr val="000000"/>
                          </a:solidFill>
                          <a:effectLst/>
                          <a:latin typeface="Calibri" panose="020F0502020204030204" pitchFamily="34" charset="0"/>
                        </a:rPr>
                        <a:t>2000</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144.53</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84.79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28.59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203.69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47.103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34.04928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2.4091E+12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7.285385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8.99691E+12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9.02E+12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7.303042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49.7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67.46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43.40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25.15</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0"/>
                  </a:ext>
                </a:extLst>
              </a:tr>
              <a:tr h="128850">
                <a:tc>
                  <a:txBody>
                    <a:bodyPr/>
                    <a:lstStyle/>
                    <a:p>
                      <a:pPr algn="r" fontAlgn="b"/>
                      <a:r>
                        <a:rPr lang="en-GB" sz="600" b="0" i="0" u="none" strike="noStrike">
                          <a:solidFill>
                            <a:srgbClr val="000000"/>
                          </a:solidFill>
                          <a:effectLst/>
                          <a:latin typeface="Calibri" panose="020F0502020204030204" pitchFamily="34" charset="0"/>
                        </a:rPr>
                        <a:t>2001</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180.80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79.63</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53.01</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265.86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45.443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30.03794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2.5466E+12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-23.7467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6.86044E+12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2.47E+12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6.96E+12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-22.7928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50.45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75.08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47.07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38.85</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1"/>
                  </a:ext>
                </a:extLst>
              </a:tr>
              <a:tr h="128850">
                <a:tc>
                  <a:txBody>
                    <a:bodyPr/>
                    <a:lstStyle/>
                    <a:p>
                      <a:pPr algn="r" fontAlgn="b"/>
                      <a:r>
                        <a:rPr lang="en-GB" sz="600" b="0" i="0" u="none" strike="noStrike">
                          <a:solidFill>
                            <a:srgbClr val="000000"/>
                          </a:solidFill>
                          <a:effectLst/>
                          <a:latin typeface="Calibri" panose="020F0502020204030204" pitchFamily="34" charset="0"/>
                        </a:rPr>
                        <a:t>2002</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266.51</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152.19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52.95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225.15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43.783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26.76866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3.1724E+12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10.19303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7.55973E+12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3.08E+12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7.68E+12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10.30784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51.23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117.94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69.13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63.24</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2"/>
                  </a:ext>
                </a:extLst>
              </a:tr>
              <a:tr h="128850">
                <a:tc>
                  <a:txBody>
                    <a:bodyPr/>
                    <a:lstStyle/>
                    <a:p>
                      <a:pPr algn="r" fontAlgn="b"/>
                      <a:r>
                        <a:rPr lang="en-GB" sz="600" b="0" i="0" u="none" strike="noStrike">
                          <a:solidFill>
                            <a:srgbClr val="000000"/>
                          </a:solidFill>
                          <a:effectLst/>
                          <a:latin typeface="Calibri" panose="020F0502020204030204" pitchFamily="34" charset="0"/>
                        </a:rPr>
                        <a:t>2003</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307.97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102.61</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96.07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477.65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42.123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28.3709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3.984E+12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21.40866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9.17817E+12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3.85E+12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9.34E+12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21.51552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52.68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166.12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51.06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68.38</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3"/>
                  </a:ext>
                </a:extLst>
              </a:tr>
              <a:tr h="128850">
                <a:tc>
                  <a:txBody>
                    <a:bodyPr/>
                    <a:lstStyle/>
                    <a:p>
                      <a:pPr algn="r" fontAlgn="b"/>
                      <a:r>
                        <a:rPr lang="en-GB" sz="600" b="0" i="0" u="none" strike="noStrike">
                          <a:solidFill>
                            <a:srgbClr val="000000"/>
                          </a:solidFill>
                          <a:effectLst/>
                          <a:latin typeface="Calibri" panose="020F0502020204030204" pitchFamily="34" charset="0"/>
                        </a:rPr>
                        <a:t>2004</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306.80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134.40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58.90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610.70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40.463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26.06325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4.9149E+12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-19.9368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7.34834E+12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4.72E+12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7.54E+12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-19.1828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53.7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101.30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76.30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97.80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4"/>
                  </a:ext>
                </a:extLst>
              </a:tr>
              <a:tr h="128850">
                <a:tc>
                  <a:txBody>
                    <a:bodyPr/>
                    <a:lstStyle/>
                    <a:p>
                      <a:pPr algn="r" fontAlgn="b"/>
                      <a:r>
                        <a:rPr lang="en-GB" sz="600" b="0" i="0" u="none" strike="noStrike">
                          <a:solidFill>
                            <a:srgbClr val="000000"/>
                          </a:solidFill>
                          <a:effectLst/>
                          <a:latin typeface="Calibri" panose="020F0502020204030204" pitchFamily="34" charset="0"/>
                        </a:rPr>
                        <a:t>2005</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434.70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151.70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64.20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670.70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39.844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24.96612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6.0555E+12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2.342505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7.52047E+12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5.77E+12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7.79E+12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3.252904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56.82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248.70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71.70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82.00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5"/>
                  </a:ext>
                </a:extLst>
              </a:tr>
              <a:tr h="128850">
                <a:tc>
                  <a:txBody>
                    <a:bodyPr/>
                    <a:lstStyle/>
                    <a:p>
                      <a:pPr algn="r" fontAlgn="b"/>
                      <a:r>
                        <a:rPr lang="en-GB" sz="600" b="0" i="0" u="none" strike="noStrike">
                          <a:solidFill>
                            <a:srgbClr val="000000"/>
                          </a:solidFill>
                          <a:effectLst/>
                          <a:latin typeface="Calibri" panose="020F0502020204030204" pitchFamily="34" charset="0"/>
                        </a:rPr>
                        <a:t>2006</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522.30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194.20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79.70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594.00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39.224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26.1665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8.4642E+12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40.38866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1.05579E+13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7.95E+12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1.1E+13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40.74386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58.31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284.60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84.20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118.00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6"/>
                  </a:ext>
                </a:extLst>
              </a:tr>
              <a:tr h="128850">
                <a:tc>
                  <a:txBody>
                    <a:bodyPr/>
                    <a:lstStyle/>
                    <a:p>
                      <a:pPr algn="r" fontAlgn="b"/>
                      <a:r>
                        <a:rPr lang="en-GB" sz="600" b="0" i="0" u="none" strike="noStrike">
                          <a:solidFill>
                            <a:srgbClr val="000000"/>
                          </a:solidFill>
                          <a:effectLst/>
                          <a:latin typeface="Calibri" panose="020F0502020204030204" pitchFamily="34" charset="0"/>
                        </a:rPr>
                        <a:t>2007</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626.36</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256.67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179.07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527.17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38.604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20.18004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7.3668E+12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-21.8953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8.24621E+12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-21.5497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60.01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310.11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72.10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181.29</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7"/>
                  </a:ext>
                </a:extLst>
              </a:tr>
              <a:tr h="128850">
                <a:tc>
                  <a:txBody>
                    <a:bodyPr/>
                    <a:lstStyle/>
                    <a:p>
                      <a:pPr algn="r" fontAlgn="b"/>
                      <a:r>
                        <a:rPr lang="en-GB" sz="600" b="0" i="0" u="none" strike="noStrike">
                          <a:solidFill>
                            <a:srgbClr val="000000"/>
                          </a:solidFill>
                          <a:effectLst/>
                          <a:latin typeface="Calibri" panose="020F0502020204030204" pitchFamily="34" charset="0"/>
                        </a:rPr>
                        <a:t>2008</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731.02</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332.93</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313.75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739.66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37.984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18.85977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7.9497E+12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-2.60106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8.03172E+12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7.54E+12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8.42E+12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-2.12357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62.07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369.53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95.85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196.90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8"/>
                  </a:ext>
                </a:extLst>
              </a:tr>
              <a:tr h="128850">
                <a:tc>
                  <a:txBody>
                    <a:bodyPr/>
                    <a:lstStyle/>
                    <a:p>
                      <a:pPr algn="r" fontAlgn="b"/>
                      <a:r>
                        <a:rPr lang="en-GB" sz="600" b="0" i="0" u="none" strike="noStrike">
                          <a:solidFill>
                            <a:srgbClr val="000000"/>
                          </a:solidFill>
                          <a:effectLst/>
                          <a:latin typeface="Calibri" panose="020F0502020204030204" pitchFamily="34" charset="0"/>
                        </a:rPr>
                        <a:t>2009</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714.42</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354.19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423.61</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635.75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37.364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21.11545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9.583E+12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9.924205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8.82881E+12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9.18E+12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9.22E+12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9.564519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63.15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437.93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54.84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221.65</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9"/>
                  </a:ext>
                </a:extLst>
              </a:tr>
              <a:tr h="128850">
                <a:tc>
                  <a:txBody>
                    <a:bodyPr/>
                    <a:lstStyle/>
                    <a:p>
                      <a:pPr algn="r" fontAlgn="b"/>
                      <a:r>
                        <a:rPr lang="en-GB" sz="600" b="0" i="0" u="none" strike="noStrike">
                          <a:solidFill>
                            <a:srgbClr val="000000"/>
                          </a:solidFill>
                          <a:effectLst/>
                          <a:latin typeface="Calibri" panose="020F0502020204030204" pitchFamily="34" charset="0"/>
                        </a:rPr>
                        <a:t>2010</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1,117.44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550.90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562.75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878.34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36.744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16.81501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9.5911E+12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4.01246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9.18306E+12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9.18E+12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9.59E+12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3.978189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65.17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694.54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198.71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224.20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0"/>
                  </a:ext>
                </a:extLst>
              </a:tr>
              <a:tr h="128850">
                <a:tc>
                  <a:txBody>
                    <a:bodyPr/>
                    <a:lstStyle/>
                    <a:p>
                      <a:pPr algn="r" fontAlgn="b"/>
                      <a:r>
                        <a:rPr lang="en-GB" sz="600" b="0" i="0" u="none" strike="noStrike">
                          <a:solidFill>
                            <a:srgbClr val="000000"/>
                          </a:solidFill>
                          <a:effectLst/>
                          <a:latin typeface="Calibri" panose="020F0502020204030204" pitchFamily="34" charset="0"/>
                        </a:rPr>
                        <a:t>2011</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1,262.40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785.44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310.50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956.18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36.124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15.67631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1.0329E+13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-8.24668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8.42576E+12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9.9E+12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8.83E+12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-7.91501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67.3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699.20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283.20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280.00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1"/>
                  </a:ext>
                </a:extLst>
              </a:tr>
              <a:tr h="128850">
                <a:tc>
                  <a:txBody>
                    <a:bodyPr/>
                    <a:lstStyle/>
                    <a:p>
                      <a:pPr algn="r" fontAlgn="b"/>
                      <a:r>
                        <a:rPr lang="en-GB" sz="600" b="0" i="0" u="none" strike="noStrike">
                          <a:solidFill>
                            <a:srgbClr val="000000"/>
                          </a:solidFill>
                          <a:effectLst/>
                          <a:latin typeface="Calibri" panose="020F0502020204030204" pitchFamily="34" charset="0"/>
                        </a:rPr>
                        <a:t>2012</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1,159.40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790.06</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230.10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1,145.60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36.051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14.21112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1.0823E+13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2.551734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8.64077E+12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1.03E+13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9.13E+12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3.359867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68.68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500.10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296.80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362.50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2"/>
                  </a:ext>
                </a:extLst>
              </a:tr>
              <a:tr h="128850">
                <a:tc>
                  <a:txBody>
                    <a:bodyPr/>
                    <a:lstStyle/>
                    <a:p>
                      <a:pPr algn="r" fontAlgn="b"/>
                      <a:r>
                        <a:rPr lang="en-GB" sz="600" b="0" i="0" u="none" strike="noStrike">
                          <a:solidFill>
                            <a:srgbClr val="000000"/>
                          </a:solidFill>
                          <a:effectLst/>
                          <a:latin typeface="Calibri" panose="020F0502020204030204" pitchFamily="34" charset="0"/>
                        </a:rPr>
                        <a:t>2013</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1,111.80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844.10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291.20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1,441.90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35.978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14.16873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1.2074E+13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7.864836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9.32035E+12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1.15E+13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9.84E+12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7.816524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70.07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546.80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272.30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292.70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3"/>
                  </a:ext>
                </a:extLst>
              </a:tr>
              <a:tr h="128850">
                <a:tc>
                  <a:txBody>
                    <a:bodyPr/>
                    <a:lstStyle/>
                    <a:p>
                      <a:pPr algn="r" fontAlgn="b"/>
                      <a:r>
                        <a:rPr lang="en-GB" sz="600" b="0" i="0" u="none" strike="noStrike">
                          <a:solidFill>
                            <a:srgbClr val="000000"/>
                          </a:solidFill>
                          <a:effectLst/>
                          <a:latin typeface="Calibri" panose="020F0502020204030204" pitchFamily="34" charset="0"/>
                        </a:rPr>
                        <a:t>2014</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992.84</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774.77</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266.40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1,392.93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35.906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15.08353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1.4244E+13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13.42649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1.05717E+13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1.36E+13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1.11E+13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12.98638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71.295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445.17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274.53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273.14</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4"/>
                  </a:ext>
                </a:extLst>
              </a:tr>
              <a:tr h="128850">
                <a:tc>
                  <a:txBody>
                    <a:bodyPr/>
                    <a:lstStyle/>
                    <a:p>
                      <a:pPr algn="r" fontAlgn="b"/>
                      <a:r>
                        <a:rPr lang="en-GB" sz="600" b="0" i="0" u="none" strike="noStrike">
                          <a:solidFill>
                            <a:srgbClr val="000000"/>
                          </a:solidFill>
                          <a:effectLst/>
                          <a:latin typeface="Calibri" panose="020F0502020204030204" pitchFamily="34" charset="0"/>
                        </a:rPr>
                        <a:t>2015</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1,228.99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807.59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275.36</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1,520.01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35.833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14.82718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1.4743E+13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-1.3197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1.04322E+13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1.41E+13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1.09E+13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-1.5344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54.55723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488.20</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330.59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410.20</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5"/>
                  </a:ext>
                </a:extLst>
              </a:tr>
              <a:tr h="128850">
                <a:tc>
                  <a:txBody>
                    <a:bodyPr/>
                    <a:lstStyle/>
                    <a:p>
                      <a:pPr algn="r" fontAlgn="b"/>
                      <a:r>
                        <a:rPr lang="en-GB" sz="600" b="0" i="0" u="none" strike="noStrike">
                          <a:solidFill>
                            <a:srgbClr val="000000"/>
                          </a:solidFill>
                          <a:effectLst/>
                          <a:latin typeface="Calibri" panose="020F0502020204030204" pitchFamily="34" charset="0"/>
                        </a:rPr>
                        <a:t>2016</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1,277.00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775.55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255.78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1,851.77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35.76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14.72496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1.5762E+13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-4.8405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9.92726E+12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1.51E+13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1.04E+13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-4.66855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55.28597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479.18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380.17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417.66</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6"/>
                  </a:ext>
                </a:extLst>
              </a:tr>
              <a:tr h="128850">
                <a:tc>
                  <a:txBody>
                    <a:bodyPr/>
                    <a:lstStyle/>
                    <a:p>
                      <a:pPr algn="r" fontAlgn="b"/>
                      <a:r>
                        <a:rPr lang="en-GB" sz="600" b="0" i="0" u="none" strike="noStrike">
                          <a:solidFill>
                            <a:srgbClr val="000000"/>
                          </a:solidFill>
                          <a:effectLst/>
                          <a:latin typeface="Calibri" panose="020F0502020204030204" pitchFamily="34" charset="0"/>
                        </a:rPr>
                        <a:t>2017</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1,324.30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931.68</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334.89</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2,189.12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35.687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14.71562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1.778E+13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-2.97726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9.6317E+12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1.69E+13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1.02E+13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-1.82955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57.85616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564.42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361.92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397.95</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7"/>
                  </a:ext>
                </a:extLst>
              </a:tr>
              <a:tr h="128850">
                <a:tc>
                  <a:txBody>
                    <a:bodyPr/>
                    <a:lstStyle/>
                    <a:p>
                      <a:pPr algn="r" fontAlgn="b"/>
                      <a:r>
                        <a:rPr lang="en-GB" sz="600" b="0" i="0" u="none" strike="noStrike">
                          <a:solidFill>
                            <a:srgbClr val="000000"/>
                          </a:solidFill>
                          <a:effectLst/>
                          <a:latin typeface="Calibri" panose="020F0502020204030204" pitchFamily="34" charset="0"/>
                        </a:rPr>
                        <a:t>2018</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1,584.06</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1,083.73</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372.55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2,634.86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35.614</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19.01838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2.5577E+13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9.73767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1.05696E+13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2.46E+13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1.12E+13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9.384233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60.51705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652.26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442.15</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489.65</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8"/>
                  </a:ext>
                </a:extLst>
              </a:tr>
              <a:tr h="128850">
                <a:tc>
                  <a:txBody>
                    <a:bodyPr/>
                    <a:lstStyle/>
                    <a:p>
                      <a:pPr algn="r" fontAlgn="b"/>
                      <a:r>
                        <a:rPr lang="en-GB" sz="600" b="0" i="0" u="none" strike="noStrike">
                          <a:solidFill>
                            <a:srgbClr val="000000"/>
                          </a:solidFill>
                          <a:effectLst/>
                          <a:latin typeface="Calibri" panose="020F0502020204030204" pitchFamily="34" charset="0"/>
                        </a:rPr>
                        <a:t>2019</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2,105.20</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1,393.56</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479.03</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3,019.41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35.541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24.62523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3.7015E+13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8.290431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1.14459E+13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3.59E+13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1.19E+13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6.320929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63.22672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847.57</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588.99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668.63</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39"/>
                  </a:ext>
                </a:extLst>
              </a:tr>
              <a:tr h="128850">
                <a:tc>
                  <a:txBody>
                    <a:bodyPr/>
                    <a:lstStyle/>
                    <a:p>
                      <a:pPr algn="r" fontAlgn="b"/>
                      <a:r>
                        <a:rPr lang="en-GB" sz="600" b="0" i="0" u="none" strike="noStrike">
                          <a:solidFill>
                            <a:srgbClr val="000000"/>
                          </a:solidFill>
                          <a:effectLst/>
                          <a:latin typeface="Calibri" panose="020F0502020204030204" pitchFamily="34" charset="0"/>
                        </a:rPr>
                        <a:t>2020</a:t>
                      </a:r>
                    </a:p>
                  </a:txBody>
                  <a:tcPr marL="4879" marR="4879" marT="487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2,294.72</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1,519.02</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522.15</a:t>
                      </a:r>
                    </a:p>
                  </a:txBody>
                  <a:tcPr marL="4879" marR="4879" marT="4879" marB="0" anchor="b">
                    <a:lnL>
                      <a:noFill/>
                    </a:lnL>
                    <a:lnR>
                      <a:noFill/>
                    </a:lnR>
                    <a:lnT>
                      <a:noFill/>
                    </a:lnT>
                    <a:lnB>
                      <a:noFill/>
                    </a:lnB>
                  </a:tcPr>
                </a:tc>
                <a:tc>
                  <a:txBody>
                    <a:bodyPr/>
                    <a:lstStyle/>
                    <a:p>
                      <a:pPr algn="r" fontAlgn="b"/>
                      <a:r>
                        <a:rPr lang="en-GB" sz="600" b="1" i="0" u="none" strike="noStrike">
                          <a:solidFill>
                            <a:srgbClr val="000000"/>
                          </a:solidFill>
                          <a:effectLst/>
                          <a:latin typeface="Calibri Light" panose="020F0302020204030204" pitchFamily="34" charset="0"/>
                        </a:rPr>
                        <a:t>3,852.93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35.541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26.7442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4.2415E+13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-14.7159</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9.7615E+12</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4.13E+13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1.03E+13</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-13.8981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panose="020F0502020204030204" pitchFamily="34" charset="0"/>
                        </a:rPr>
                        <a:t>62.24296</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923.88</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642.01</a:t>
                      </a:r>
                    </a:p>
                  </a:txBody>
                  <a:tcPr marL="4879" marR="4879" marT="4879" marB="0" anchor="b">
                    <a:lnL>
                      <a:noFill/>
                    </a:lnL>
                    <a:lnR>
                      <a:noFill/>
                    </a:lnR>
                    <a:lnT>
                      <a:noFill/>
                    </a:lnT>
                    <a:lnB>
                      <a:noFill/>
                    </a:lnB>
                  </a:tcPr>
                </a:tc>
                <a:tc>
                  <a:txBody>
                    <a:bodyPr/>
                    <a:lstStyle/>
                    <a:p>
                      <a:pPr algn="r" fontAlgn="b"/>
                      <a:r>
                        <a:rPr lang="en-GB" sz="600" b="0" i="0" u="none" strike="noStrike">
                          <a:solidFill>
                            <a:srgbClr val="000000"/>
                          </a:solidFill>
                          <a:effectLst/>
                          <a:latin typeface="Calibri Light" panose="020F0302020204030204" pitchFamily="34" charset="0"/>
                        </a:rPr>
                        <a:t>728.83</a:t>
                      </a:r>
                    </a:p>
                  </a:txBody>
                  <a:tcPr marL="4879" marR="4879" marT="4879"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40"/>
                  </a:ext>
                </a:extLst>
              </a:tr>
              <a:tr h="135294">
                <a:tc>
                  <a:txBody>
                    <a:bodyPr/>
                    <a:lstStyle/>
                    <a:p>
                      <a:pPr algn="r" fontAlgn="b"/>
                      <a:r>
                        <a:rPr lang="en-GB" sz="600" b="0" i="0" u="none" strike="noStrike">
                          <a:solidFill>
                            <a:srgbClr val="000000"/>
                          </a:solidFill>
                          <a:effectLst/>
                          <a:latin typeface="Calibri" panose="020F0502020204030204" pitchFamily="34" charset="0"/>
                        </a:rPr>
                        <a:t>2021</a:t>
                      </a:r>
                    </a:p>
                  </a:txBody>
                  <a:tcPr marL="4879" marR="4879" marT="4879"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1" i="0" u="none" strike="noStrike">
                          <a:solidFill>
                            <a:srgbClr val="000000"/>
                          </a:solidFill>
                          <a:effectLst/>
                          <a:latin typeface="Calibri Light" panose="020F0302020204030204" pitchFamily="34" charset="0"/>
                        </a:rPr>
                        <a:t>2,168.45</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1" i="0" u="none" strike="noStrike">
                          <a:solidFill>
                            <a:srgbClr val="000000"/>
                          </a:solidFill>
                          <a:effectLst/>
                          <a:latin typeface="Calibri Light" panose="020F0302020204030204" pitchFamily="34" charset="0"/>
                        </a:rPr>
                        <a:t>1,438.07</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1" i="0" u="none" strike="noStrike">
                          <a:solidFill>
                            <a:srgbClr val="000000"/>
                          </a:solidFill>
                          <a:effectLst/>
                          <a:latin typeface="Calibri Light" panose="020F0302020204030204" pitchFamily="34" charset="0"/>
                        </a:rPr>
                        <a:t>495.32</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1" i="0" u="none" strike="noStrike">
                          <a:solidFill>
                            <a:srgbClr val="000000"/>
                          </a:solidFill>
                          <a:effectLst/>
                          <a:latin typeface="Calibri Light" panose="020F0302020204030204" pitchFamily="34" charset="0"/>
                        </a:rPr>
                        <a:t>5,043.30</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a:solidFill>
                            <a:srgbClr val="000000"/>
                          </a:solidFill>
                          <a:effectLst/>
                          <a:latin typeface="Calibri" panose="020F0502020204030204" pitchFamily="34" charset="0"/>
                        </a:rPr>
                        <a:t>33.10736</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a:solidFill>
                            <a:srgbClr val="000000"/>
                          </a:solidFill>
                          <a:effectLst/>
                          <a:latin typeface="Calibri" panose="020F0502020204030204" pitchFamily="34" charset="0"/>
                        </a:rPr>
                        <a:t>5.9575E+13</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a:solidFill>
                            <a:srgbClr val="000000"/>
                          </a:solidFill>
                          <a:effectLst/>
                          <a:latin typeface="Calibri" panose="020F0502020204030204" pitchFamily="34" charset="0"/>
                        </a:rPr>
                        <a:t>4.664448</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a:solidFill>
                            <a:srgbClr val="000000"/>
                          </a:solidFill>
                          <a:effectLst/>
                          <a:latin typeface="Calibri" panose="020F0502020204030204" pitchFamily="34" charset="0"/>
                        </a:rPr>
                        <a:t>1.02168E+13</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a:solidFill>
                            <a:srgbClr val="000000"/>
                          </a:solidFill>
                          <a:effectLst/>
                          <a:latin typeface="Calibri" panose="020F0502020204030204" pitchFamily="34" charset="0"/>
                        </a:rPr>
                        <a:t>5.83E+13</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a:solidFill>
                            <a:srgbClr val="000000"/>
                          </a:solidFill>
                          <a:effectLst/>
                          <a:latin typeface="Calibri" panose="020F0502020204030204" pitchFamily="34" charset="0"/>
                        </a:rPr>
                        <a:t>1.07E+13</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a:solidFill>
                            <a:srgbClr val="000000"/>
                          </a:solidFill>
                          <a:effectLst/>
                          <a:latin typeface="Calibri" panose="020F0502020204030204" pitchFamily="34" charset="0"/>
                        </a:rPr>
                        <a:t>4.391968</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GB" sz="600" b="0" i="0" u="none" strike="noStrike">
                          <a:solidFill>
                            <a:srgbClr val="000000"/>
                          </a:solidFill>
                          <a:effectLst/>
                          <a:latin typeface="Calibri" panose="020F0502020204030204" pitchFamily="34" charset="0"/>
                        </a:rPr>
                        <a:t> </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a:solidFill>
                            <a:srgbClr val="000000"/>
                          </a:solidFill>
                          <a:effectLst/>
                          <a:latin typeface="Calibri Light" panose="020F0302020204030204" pitchFamily="34" charset="0"/>
                        </a:rPr>
                        <a:t>875.96</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a:solidFill>
                            <a:srgbClr val="000000"/>
                          </a:solidFill>
                          <a:effectLst/>
                          <a:latin typeface="Calibri Light" panose="020F0302020204030204" pitchFamily="34" charset="0"/>
                        </a:rPr>
                        <a:t>612.53</a:t>
                      </a:r>
                    </a:p>
                  </a:txBody>
                  <a:tcPr marL="4879" marR="4879" marT="487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600" b="0" i="0" u="none" strike="noStrike" dirty="0">
                          <a:solidFill>
                            <a:srgbClr val="000000"/>
                          </a:solidFill>
                          <a:effectLst/>
                          <a:latin typeface="Calibri Light" panose="020F0302020204030204" pitchFamily="34" charset="0"/>
                        </a:rPr>
                        <a:t>679.96</a:t>
                      </a:r>
                    </a:p>
                  </a:txBody>
                  <a:tcPr marL="4879" marR="4879" marT="4879"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41"/>
                  </a:ext>
                </a:extLst>
              </a:tr>
            </a:tbl>
          </a:graphicData>
        </a:graphic>
      </p:graphicFrame>
      <p:sp>
        <p:nvSpPr>
          <p:cNvPr id="6" name="Slide Number Placeholder 3"/>
          <p:cNvSpPr>
            <a:spLocks noGrp="1" noChangeArrowheads="1"/>
          </p:cNvSpPr>
          <p:nvPr>
            <p:ph type="sldNum" sz="quarter" idx="12"/>
          </p:nvPr>
        </p:nvSpPr>
        <p:spPr bwMode="auto">
          <a:xfrm>
            <a:off x="8057535" y="6371099"/>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FA3F8FE-7EE6-4C68-8707-D471D583E531}" type="slidenum">
              <a:rPr lang="en-GB" altLang="en-US" sz="1200">
                <a:solidFill>
                  <a:srgbClr val="898989"/>
                </a:solidFill>
              </a:rPr>
              <a:pPr>
                <a:spcBef>
                  <a:spcPct val="0"/>
                </a:spcBef>
                <a:buFontTx/>
                <a:buNone/>
              </a:pPr>
              <a:t>49</a:t>
            </a:fld>
            <a:endParaRPr lang="en-GB" altLang="en-US" sz="1200">
              <a:solidFill>
                <a:srgbClr val="898989"/>
              </a:solidFill>
            </a:endParaRPr>
          </a:p>
        </p:txBody>
      </p:sp>
    </p:spTree>
    <p:extLst>
      <p:ext uri="{BB962C8B-B14F-4D97-AF65-F5344CB8AC3E}">
        <p14:creationId xmlns:p14="http://schemas.microsoft.com/office/powerpoint/2010/main" val="2562559871"/>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31497</TotalTime>
  <Words>4142</Words>
  <Application>Microsoft Office PowerPoint</Application>
  <PresentationFormat>Widescreen</PresentationFormat>
  <Paragraphs>1552</Paragraphs>
  <Slides>49</Slides>
  <Notes>3</Notes>
  <HiddenSlides>0</HiddenSlides>
  <MMClips>0</MMClips>
  <ScaleCrop>false</ScaleCrop>
  <HeadingPairs>
    <vt:vector size="8" baseType="variant">
      <vt:variant>
        <vt:lpstr>Fonts Used</vt:lpstr>
      </vt:variant>
      <vt:variant>
        <vt:i4>21</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72" baseType="lpstr">
      <vt:lpstr>Agency FB</vt:lpstr>
      <vt:lpstr>Aharoni</vt:lpstr>
      <vt:lpstr>Arial</vt:lpstr>
      <vt:lpstr>Arial Black</vt:lpstr>
      <vt:lpstr>Calibri</vt:lpstr>
      <vt:lpstr>Calibri Light</vt:lpstr>
      <vt:lpstr>Cambria Math</vt:lpstr>
      <vt:lpstr>Corbel</vt:lpstr>
      <vt:lpstr>Ebrima</vt:lpstr>
      <vt:lpstr>FangSong</vt:lpstr>
      <vt:lpstr>Footlight MT Light</vt:lpstr>
      <vt:lpstr>Lato</vt:lpstr>
      <vt:lpstr>Lato Light</vt:lpstr>
      <vt:lpstr>League Spartan</vt:lpstr>
      <vt:lpstr>Mukta ExtraLight</vt:lpstr>
      <vt:lpstr>Perpetua</vt:lpstr>
      <vt:lpstr>Poppins</vt:lpstr>
      <vt:lpstr>Poppins Light</vt:lpstr>
      <vt:lpstr>Symbol</vt:lpstr>
      <vt:lpstr>Times New Roman</vt:lpstr>
      <vt:lpstr>Wingdings</vt:lpstr>
      <vt:lpstr>Basis</vt:lpstr>
      <vt:lpstr>Document</vt:lpstr>
      <vt:lpstr>PowerPoint Presentation</vt:lpstr>
      <vt:lpstr>PowerPoint Presentation</vt:lpstr>
      <vt:lpstr>PowerPoint Presentation</vt:lpstr>
      <vt:lpstr>Introduction</vt:lpstr>
      <vt:lpstr>Introduction</vt:lpstr>
      <vt:lpstr>Introduction</vt:lpstr>
      <vt:lpstr>Consequently…</vt:lpstr>
      <vt:lpstr>Research Objectives</vt:lpstr>
      <vt:lpstr>Factors Responsible for High Cost of Governance in Nigeria</vt:lpstr>
      <vt:lpstr>Factors… (Contd.)</vt:lpstr>
      <vt:lpstr>Number of MDAs and State-Owned Corporations   Sources: Data culled from the Federal Civil Service Commission website and Other Sources</vt:lpstr>
      <vt:lpstr>Governance Structure</vt:lpstr>
      <vt:lpstr>Governance Structure Under Presidential System (1979-1983 &amp; 1999 to date)</vt:lpstr>
      <vt:lpstr>Governance Structure</vt:lpstr>
      <vt:lpstr>Comparative Perspective</vt:lpstr>
      <vt:lpstr>Comparative Perspective (contd.)</vt:lpstr>
      <vt:lpstr>Annual Earnings of Lawmakers in Selected Countries</vt:lpstr>
      <vt:lpstr>PowerPoint Presentation</vt:lpstr>
      <vt:lpstr>ECONOMIC DIMENSION </vt:lpstr>
      <vt:lpstr>Notions of cost</vt:lpstr>
      <vt:lpstr>Methods of analysis</vt:lpstr>
      <vt:lpstr>PowerPoint Presentation</vt:lpstr>
      <vt:lpstr>PowerPoint Presentation</vt:lpstr>
      <vt:lpstr>  Expenditure Profile of Federal Government (1981-2021) Source: CBN Statistical Bulletin 2022 </vt:lpstr>
      <vt:lpstr>Percentage Changes of Federal Recurrent Expenditure (1982-2021) Source: CBN Statistical Bulletin 2022 </vt:lpstr>
      <vt:lpstr>Growth in Federal Government Personnel Costs: 2016 - 2022 Source: Federal Ministry of Finance</vt:lpstr>
      <vt:lpstr>Shares of Capital  and Recurrent in Total Expenditure (%) Source: CBN Statistical Bulletin</vt:lpstr>
      <vt:lpstr>Share of Administration in Total Recurrent Expenditure. Source: CBN Statistical Bulletin</vt:lpstr>
      <vt:lpstr>  Share of Economic Services Capital component (% of Total): 1999-2021 Source: CBN Statistical Bulletin </vt:lpstr>
      <vt:lpstr> Share of Social and Community Services Capital component (% of Total): 1999-2021 Source: CBN Statistical Bulletin </vt:lpstr>
      <vt:lpstr>Share of Transfers Capital component (% of Total): 1999-2021 Source: CBN Statistical Bulletin </vt:lpstr>
      <vt:lpstr>Average growth rate of federal administrative and recurrent expenditure by regime (1999-2021)</vt:lpstr>
      <vt:lpstr> Trend in annual growth rate of administrative and recurrent expenditure by regime (1999-2021)  </vt:lpstr>
      <vt:lpstr>Personnel expenditure of political office holders</vt:lpstr>
      <vt:lpstr>Personnel expenditure of political office holders (cont’d)</vt:lpstr>
      <vt:lpstr>Gini coefficient (income inequality)</vt:lpstr>
      <vt:lpstr>Life expectancy</vt:lpstr>
      <vt:lpstr>GDP per capita (US$)</vt:lpstr>
      <vt:lpstr>EFFECTS OF COST OF GOVERNANCE ON DEVELOPMENT</vt:lpstr>
      <vt:lpstr>EFFECTS OF COST OF GOVERNANCE ON DEVELOPMENT </vt:lpstr>
      <vt:lpstr>PowerPoint Presentation</vt:lpstr>
      <vt:lpstr>PowerPoint Presentation</vt:lpstr>
      <vt:lpstr>Model results discussion</vt:lpstr>
      <vt:lpstr>PowerPoint Presentation</vt:lpstr>
      <vt:lpstr>Summary </vt:lpstr>
      <vt:lpstr>Summary </vt:lpstr>
      <vt:lpstr>Recommendations</vt:lpstr>
      <vt:lpstr>PowerPoint Presentation</vt:lpstr>
      <vt:lpstr>ANNEX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Agricultural Resource Conflict on Agriculture and Food Security in Nigeria</dc:title>
  <dc:creator>1</dc:creator>
  <cp:lastModifiedBy>Emmanuel Onimisi</cp:lastModifiedBy>
  <cp:revision>732</cp:revision>
  <dcterms:created xsi:type="dcterms:W3CDTF">2020-06-03T17:03:49Z</dcterms:created>
  <dcterms:modified xsi:type="dcterms:W3CDTF">2023-06-20T08:30:52Z</dcterms:modified>
</cp:coreProperties>
</file>